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1" r:id="rId3"/>
  </p:sldMasterIdLst>
  <p:notesMasterIdLst>
    <p:notesMasterId r:id="rId33"/>
  </p:notesMasterIdLst>
  <p:handoutMasterIdLst>
    <p:handoutMasterId r:id="rId34"/>
  </p:handoutMasterIdLst>
  <p:sldIdLst>
    <p:sldId id="263" r:id="rId4"/>
    <p:sldId id="4178" r:id="rId5"/>
    <p:sldId id="309" r:id="rId6"/>
    <p:sldId id="4194" r:id="rId7"/>
    <p:sldId id="4196" r:id="rId8"/>
    <p:sldId id="4198" r:id="rId9"/>
    <p:sldId id="4199" r:id="rId10"/>
    <p:sldId id="4226" r:id="rId11"/>
    <p:sldId id="314" r:id="rId12"/>
    <p:sldId id="316" r:id="rId13"/>
    <p:sldId id="4200" r:id="rId14"/>
    <p:sldId id="4228" r:id="rId15"/>
    <p:sldId id="4227" r:id="rId16"/>
    <p:sldId id="4229" r:id="rId17"/>
    <p:sldId id="4202" r:id="rId18"/>
    <p:sldId id="4203" r:id="rId19"/>
    <p:sldId id="4209" r:id="rId20"/>
    <p:sldId id="4204" r:id="rId21"/>
    <p:sldId id="4208" r:id="rId22"/>
    <p:sldId id="4206" r:id="rId23"/>
    <p:sldId id="4210" r:id="rId24"/>
    <p:sldId id="4205" r:id="rId25"/>
    <p:sldId id="4211" r:id="rId26"/>
    <p:sldId id="4213" r:id="rId27"/>
    <p:sldId id="4230" r:id="rId28"/>
    <p:sldId id="4231" r:id="rId29"/>
    <p:sldId id="4225" r:id="rId30"/>
    <p:sldId id="4232" r:id="rId31"/>
    <p:sldId id="267" r:id="rId32"/>
  </p:sldIdLst>
  <p:sldSz cx="9144000" cy="6858000" type="screen4x3"/>
  <p:notesSz cx="6797675" cy="9926638"/>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2B0B"/>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31" autoAdjust="0"/>
    <p:restoredTop sz="94604" autoAdjust="0"/>
  </p:normalViewPr>
  <p:slideViewPr>
    <p:cSldViewPr showGuides="1">
      <p:cViewPr varScale="1">
        <p:scale>
          <a:sx n="81" d="100"/>
          <a:sy n="81" d="100"/>
        </p:scale>
        <p:origin x="1757" y="6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D0197008-5A80-491E-BE13-934481939984}" type="datetimeFigureOut">
              <a:rPr lang="it-IT" smtClean="0"/>
              <a:t>06/07/2023</a:t>
            </a:fld>
            <a:endParaRPr lang="it-IT"/>
          </a:p>
        </p:txBody>
      </p:sp>
      <p:sp>
        <p:nvSpPr>
          <p:cNvPr id="4" name="Segnaposto piè di pagina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8C53CF82-CBDD-42C1-9B63-A5CC225C7AFC}" type="slidenum">
              <a:rPr lang="it-IT" smtClean="0"/>
              <a:t>‹N›</a:t>
            </a:fld>
            <a:endParaRPr lang="it-IT"/>
          </a:p>
        </p:txBody>
      </p:sp>
    </p:spTree>
    <p:extLst>
      <p:ext uri="{BB962C8B-B14F-4D97-AF65-F5344CB8AC3E}">
        <p14:creationId xmlns:p14="http://schemas.microsoft.com/office/powerpoint/2010/main" val="19565230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6CC3DC7F-8246-40BF-959D-197EDE0C85EB}" type="datetimeFigureOut">
              <a:rPr lang="it-IT" smtClean="0"/>
              <a:t>06/07/2023</a:t>
            </a:fld>
            <a:endParaRPr lang="it-IT"/>
          </a:p>
        </p:txBody>
      </p:sp>
      <p:sp>
        <p:nvSpPr>
          <p:cNvPr id="4" name="Segnaposto immagine diapositiva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D82D24C0-3C31-43DE-B865-D6D02C4BBFCA}" type="slidenum">
              <a:rPr lang="it-IT" smtClean="0"/>
              <a:t>‹N›</a:t>
            </a:fld>
            <a:endParaRPr lang="it-IT"/>
          </a:p>
        </p:txBody>
      </p:sp>
    </p:spTree>
    <p:extLst>
      <p:ext uri="{BB962C8B-B14F-4D97-AF65-F5344CB8AC3E}">
        <p14:creationId xmlns:p14="http://schemas.microsoft.com/office/powerpoint/2010/main" val="1136738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D82D24C0-3C31-43DE-B865-D6D02C4BBFCA}" type="slidenum">
              <a:rPr lang="it-IT" smtClean="0"/>
              <a:t>1</a:t>
            </a:fld>
            <a:endParaRPr lang="it-IT"/>
          </a:p>
        </p:txBody>
      </p:sp>
    </p:spTree>
    <p:extLst>
      <p:ext uri="{BB962C8B-B14F-4D97-AF65-F5344CB8AC3E}">
        <p14:creationId xmlns:p14="http://schemas.microsoft.com/office/powerpoint/2010/main" val="1082851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Times New Roman" panose="02020603050405020304" pitchFamily="18" charset="0"/>
              </a:rPr>
              <a:t>Having to consider many aspects to reach Goal 11 of the "2030 Agenda", this study demonstrates how the old concept of infrastructure design must be abandoned in order to create new integrated actions that take into account all the areas that influence the growth of new "smart and sustainable cities". </a:t>
            </a:r>
            <a:endParaRPr lang="it-IT" dirty="0"/>
          </a:p>
          <a:p>
            <a:endParaRPr lang="it-IT" dirty="0"/>
          </a:p>
        </p:txBody>
      </p:sp>
      <p:sp>
        <p:nvSpPr>
          <p:cNvPr id="4" name="Segnaposto numero diapositiva 3"/>
          <p:cNvSpPr>
            <a:spLocks noGrp="1"/>
          </p:cNvSpPr>
          <p:nvPr>
            <p:ph type="sldNum" sz="quarter" idx="10"/>
          </p:nvPr>
        </p:nvSpPr>
        <p:spPr/>
        <p:txBody>
          <a:bodyPr/>
          <a:lstStyle/>
          <a:p>
            <a:fld id="{C6D8648A-2AFA-594E-A7E8-6AB63D8BAF45}" type="slidenum">
              <a:rPr lang="it-IT" smtClean="0"/>
              <a:t>2</a:t>
            </a:fld>
            <a:endParaRPr lang="it-IT"/>
          </a:p>
        </p:txBody>
      </p:sp>
    </p:spTree>
    <p:extLst>
      <p:ext uri="{BB962C8B-B14F-4D97-AF65-F5344CB8AC3E}">
        <p14:creationId xmlns:p14="http://schemas.microsoft.com/office/powerpoint/2010/main" val="1814692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867EEFB-7761-48A4-AB98-AF3D81BEE244}" type="slidenum">
              <a:rPr lang="it-IT" smtClean="0"/>
              <a:t>13</a:t>
            </a:fld>
            <a:endParaRPr lang="it-IT"/>
          </a:p>
        </p:txBody>
      </p:sp>
    </p:spTree>
    <p:extLst>
      <p:ext uri="{BB962C8B-B14F-4D97-AF65-F5344CB8AC3E}">
        <p14:creationId xmlns:p14="http://schemas.microsoft.com/office/powerpoint/2010/main" val="2628831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D82D24C0-3C31-43DE-B865-D6D02C4BBFCA}" type="slidenum">
              <a:rPr lang="it-IT" smtClean="0"/>
              <a:t>15</a:t>
            </a:fld>
            <a:endParaRPr lang="it-IT"/>
          </a:p>
        </p:txBody>
      </p:sp>
    </p:spTree>
    <p:extLst>
      <p:ext uri="{BB962C8B-B14F-4D97-AF65-F5344CB8AC3E}">
        <p14:creationId xmlns:p14="http://schemas.microsoft.com/office/powerpoint/2010/main" val="3460410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D82D24C0-3C31-43DE-B865-D6D02C4BBFCA}" type="slidenum">
              <a:rPr lang="it-IT" smtClean="0"/>
              <a:t>17</a:t>
            </a:fld>
            <a:endParaRPr lang="it-IT"/>
          </a:p>
        </p:txBody>
      </p:sp>
    </p:spTree>
    <p:extLst>
      <p:ext uri="{BB962C8B-B14F-4D97-AF65-F5344CB8AC3E}">
        <p14:creationId xmlns:p14="http://schemas.microsoft.com/office/powerpoint/2010/main" val="2680905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867EEFB-7761-48A4-AB98-AF3D81BEE244}" type="slidenum">
              <a:rPr lang="it-IT" smtClean="0"/>
              <a:t>19</a:t>
            </a:fld>
            <a:endParaRPr lang="it-IT"/>
          </a:p>
        </p:txBody>
      </p:sp>
    </p:spTree>
    <p:extLst>
      <p:ext uri="{BB962C8B-B14F-4D97-AF65-F5344CB8AC3E}">
        <p14:creationId xmlns:p14="http://schemas.microsoft.com/office/powerpoint/2010/main" val="2412346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yout COPERTINA">
    <p:spTree>
      <p:nvGrpSpPr>
        <p:cNvPr id="1" name=""/>
        <p:cNvGrpSpPr/>
        <p:nvPr/>
      </p:nvGrpSpPr>
      <p:grpSpPr>
        <a:xfrm>
          <a:off x="0" y="0"/>
          <a:ext cx="0" cy="0"/>
          <a:chOff x="0" y="0"/>
          <a:chExt cx="0" cy="0"/>
        </a:xfrm>
      </p:grpSpPr>
      <p:sp>
        <p:nvSpPr>
          <p:cNvPr id="3" name="Segnaposto testo 2"/>
          <p:cNvSpPr>
            <a:spLocks noGrp="1"/>
          </p:cNvSpPr>
          <p:nvPr>
            <p:ph type="body" sz="quarter" idx="10" hasCustomPrompt="1"/>
          </p:nvPr>
        </p:nvSpPr>
        <p:spPr>
          <a:xfrm>
            <a:off x="3563888" y="548680"/>
            <a:ext cx="5185023" cy="4536504"/>
          </a:xfrm>
          <a:prstGeom prst="rect">
            <a:avLst/>
          </a:prstGeom>
        </p:spPr>
        <p:txBody>
          <a:bodyPr anchor="ctr" anchorCtr="0"/>
          <a:lstStyle>
            <a:lvl1pPr marL="0" indent="0">
              <a:buNone/>
              <a:defRPr sz="3600" b="1">
                <a:solidFill>
                  <a:schemeClr val="bg1"/>
                </a:solidFill>
                <a:latin typeface="Century Gothic" panose="020B0502020202020204" pitchFamily="34" charset="0"/>
              </a:defRPr>
            </a:lvl1pPr>
          </a:lstStyle>
          <a:p>
            <a:pPr lvl="0"/>
            <a:r>
              <a:rPr lang="it-IT" dirty="0"/>
              <a:t>Fare clic per inserire </a:t>
            </a:r>
          </a:p>
          <a:p>
            <a:pPr lvl="0"/>
            <a:r>
              <a:rPr lang="it-IT" dirty="0"/>
              <a:t>il titolo della presentazione</a:t>
            </a:r>
          </a:p>
        </p:txBody>
      </p:sp>
      <p:sp>
        <p:nvSpPr>
          <p:cNvPr id="6" name="Segnaposto testo 5"/>
          <p:cNvSpPr>
            <a:spLocks noGrp="1"/>
          </p:cNvSpPr>
          <p:nvPr>
            <p:ph type="body" sz="quarter" idx="11" hasCustomPrompt="1"/>
          </p:nvPr>
        </p:nvSpPr>
        <p:spPr>
          <a:xfrm>
            <a:off x="3563938" y="5379814"/>
            <a:ext cx="5256212" cy="425450"/>
          </a:xfrm>
          <a:prstGeom prst="rect">
            <a:avLst/>
          </a:prstGeom>
        </p:spPr>
        <p:txBody>
          <a:bodyPr/>
          <a:lstStyle>
            <a:lvl1pPr marL="0" indent="0">
              <a:buNone/>
              <a:defRPr sz="2400" b="1">
                <a:solidFill>
                  <a:schemeClr val="bg1"/>
                </a:solidFill>
                <a:latin typeface="Century Gothic" panose="020B0502020202020204" pitchFamily="34" charset="0"/>
              </a:defRPr>
            </a:lvl1pPr>
          </a:lstStyle>
          <a:p>
            <a:pPr lvl="0"/>
            <a:r>
              <a:rPr lang="it-IT" dirty="0"/>
              <a:t>Nome Cognome</a:t>
            </a:r>
          </a:p>
        </p:txBody>
      </p:sp>
      <p:sp>
        <p:nvSpPr>
          <p:cNvPr id="8" name="Segnaposto testo 7"/>
          <p:cNvSpPr>
            <a:spLocks noGrp="1"/>
          </p:cNvSpPr>
          <p:nvPr>
            <p:ph type="body" sz="quarter" idx="12" hasCustomPrompt="1"/>
          </p:nvPr>
        </p:nvSpPr>
        <p:spPr>
          <a:xfrm>
            <a:off x="3563938" y="5877942"/>
            <a:ext cx="5329237" cy="791418"/>
          </a:xfrm>
          <a:prstGeom prst="rect">
            <a:avLst/>
          </a:prstGeom>
        </p:spPr>
        <p:txBody>
          <a:bodyPr/>
          <a:lstStyle>
            <a:lvl1pPr marL="0" indent="0">
              <a:buNone/>
              <a:defRPr sz="2000" baseline="0">
                <a:solidFill>
                  <a:schemeClr val="bg1"/>
                </a:solidFill>
                <a:latin typeface="Century Gothic" panose="020B0502020202020204" pitchFamily="34" charset="0"/>
              </a:defRPr>
            </a:lvl1pPr>
          </a:lstStyle>
          <a:p>
            <a:pPr lvl="0"/>
            <a:r>
              <a:rPr lang="it-IT" dirty="0"/>
              <a:t>Dipartimento/Struttura </a:t>
            </a:r>
            <a:r>
              <a:rPr lang="it-IT" dirty="0" err="1"/>
              <a:t>xxxxxx</a:t>
            </a:r>
            <a:r>
              <a:rPr lang="it-IT" dirty="0"/>
              <a:t> </a:t>
            </a:r>
            <a:r>
              <a:rPr lang="it-IT" dirty="0" err="1"/>
              <a:t>xxxxxxxxxxxx</a:t>
            </a:r>
            <a:r>
              <a:rPr lang="it-IT" dirty="0"/>
              <a:t> </a:t>
            </a:r>
            <a:r>
              <a:rPr lang="it-IT" dirty="0" err="1"/>
              <a:t>xxxxxxxx</a:t>
            </a:r>
            <a:r>
              <a:rPr lang="it-IT" dirty="0"/>
              <a:t> </a:t>
            </a:r>
            <a:r>
              <a:rPr lang="it-IT" dirty="0" err="1"/>
              <a:t>xxxxx</a:t>
            </a:r>
            <a:r>
              <a:rPr lang="it-IT" dirty="0"/>
              <a:t> </a:t>
            </a:r>
            <a:r>
              <a:rPr lang="it-IT" dirty="0" err="1"/>
              <a:t>xxxxxxxxxxxxxxxxxxx</a:t>
            </a:r>
            <a:r>
              <a:rPr lang="it-IT" dirty="0"/>
              <a:t> </a:t>
            </a:r>
            <a:r>
              <a:rPr lang="it-IT" dirty="0" err="1"/>
              <a:t>xxxxx</a:t>
            </a:r>
            <a:endParaRPr lang="it-IT" dirty="0"/>
          </a:p>
        </p:txBody>
      </p:sp>
    </p:spTree>
    <p:extLst>
      <p:ext uri="{BB962C8B-B14F-4D97-AF65-F5344CB8AC3E}">
        <p14:creationId xmlns:p14="http://schemas.microsoft.com/office/powerpoint/2010/main" val="2566725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con punto elenco">
    <p:spTree>
      <p:nvGrpSpPr>
        <p:cNvPr id="1" name=""/>
        <p:cNvGrpSpPr/>
        <p:nvPr/>
      </p:nvGrpSpPr>
      <p:grpSpPr>
        <a:xfrm>
          <a:off x="0" y="0"/>
          <a:ext cx="0" cy="0"/>
          <a:chOff x="0" y="0"/>
          <a:chExt cx="0" cy="0"/>
        </a:xfrm>
      </p:grpSpPr>
      <p:sp>
        <p:nvSpPr>
          <p:cNvPr id="8" name="Segnaposto testo 7"/>
          <p:cNvSpPr>
            <a:spLocks noGrp="1"/>
          </p:cNvSpPr>
          <p:nvPr>
            <p:ph type="body" sz="quarter" idx="11" hasCustomPrompt="1"/>
          </p:nvPr>
        </p:nvSpPr>
        <p:spPr>
          <a:xfrm>
            <a:off x="395288" y="1412875"/>
            <a:ext cx="8424862" cy="431949"/>
          </a:xfrm>
          <a:prstGeom prst="rect">
            <a:avLst/>
          </a:prstGeom>
        </p:spPr>
        <p:txBody>
          <a:bodyPr/>
          <a:lstStyle>
            <a:lvl1pPr marL="0" indent="0">
              <a:buFont typeface="Arial" panose="020B0604020202020204" pitchFamily="34" charset="0"/>
              <a:buNone/>
              <a:defRPr sz="1800" baseline="0">
                <a:latin typeface="Century Gothic" panose="020B0502020202020204" pitchFamily="34" charset="0"/>
              </a:defRPr>
            </a:lvl1pPr>
          </a:lstStyle>
          <a:p>
            <a:pPr lvl="0"/>
            <a:r>
              <a:rPr lang="it-IT" dirty="0"/>
              <a:t>Fare clic per modificare il testo</a:t>
            </a:r>
          </a:p>
        </p:txBody>
      </p:sp>
      <p:sp>
        <p:nvSpPr>
          <p:cNvPr id="10" name="Segnaposto testo 9"/>
          <p:cNvSpPr>
            <a:spLocks noGrp="1"/>
          </p:cNvSpPr>
          <p:nvPr>
            <p:ph type="body" sz="quarter" idx="12" hasCustomPrompt="1"/>
          </p:nvPr>
        </p:nvSpPr>
        <p:spPr>
          <a:xfrm>
            <a:off x="395288" y="1989138"/>
            <a:ext cx="8424862" cy="3960812"/>
          </a:xfrm>
          <a:prstGeom prst="rect">
            <a:avLst/>
          </a:prstGeom>
        </p:spPr>
        <p:txBody>
          <a:bodyPr/>
          <a:lstStyle>
            <a:lvl1pPr marL="285750" indent="-285750">
              <a:buFont typeface="Wingdings" panose="05000000000000000000" pitchFamily="2" charset="2"/>
              <a:buChar char="§"/>
              <a:defRPr sz="1800" baseline="0">
                <a:latin typeface="Century Gothic" panose="020B0502020202020204" pitchFamily="34" charset="0"/>
              </a:defRPr>
            </a:lvl1pPr>
            <a:lvl2pPr marL="742950" indent="-285750">
              <a:buFont typeface="Wingdings" panose="05000000000000000000" pitchFamily="2" charset="2"/>
              <a:buChar char="§"/>
              <a:defRPr sz="1800">
                <a:latin typeface="Century Gothic" panose="020B0502020202020204" pitchFamily="34" charset="0"/>
              </a:defRPr>
            </a:lvl2pPr>
          </a:lstStyle>
          <a:p>
            <a:pPr lvl="1"/>
            <a:r>
              <a:rPr lang="it-IT" dirty="0"/>
              <a:t>Fare clic per modificare il punto elenco uno</a:t>
            </a:r>
          </a:p>
          <a:p>
            <a:pPr lvl="1"/>
            <a:r>
              <a:rPr lang="it-IT" dirty="0"/>
              <a:t>Fare clic per modificare il punto elenco due</a:t>
            </a:r>
          </a:p>
          <a:p>
            <a:pPr lvl="1"/>
            <a:r>
              <a:rPr lang="it-IT" dirty="0"/>
              <a:t>Fare clic per modificare il punto elenco tre</a:t>
            </a:r>
          </a:p>
          <a:p>
            <a:pPr lvl="1"/>
            <a:r>
              <a:rPr lang="it-IT" dirty="0"/>
              <a:t>Fare clic per modificare il punto elenco quattro</a:t>
            </a:r>
          </a:p>
        </p:txBody>
      </p:sp>
      <p:sp>
        <p:nvSpPr>
          <p:cNvPr id="16" name="Segnaposto testo 7"/>
          <p:cNvSpPr>
            <a:spLocks noGrp="1"/>
          </p:cNvSpPr>
          <p:nvPr>
            <p:ph type="body" sz="quarter" idx="10" hasCustomPrompt="1"/>
          </p:nvPr>
        </p:nvSpPr>
        <p:spPr>
          <a:xfrm>
            <a:off x="395288" y="476673"/>
            <a:ext cx="8424862" cy="648071"/>
          </a:xfrm>
          <a:prstGeom prst="rect">
            <a:avLst/>
          </a:prstGeom>
        </p:spPr>
        <p:txBody>
          <a:bodyPr/>
          <a:lstStyle>
            <a:lvl1pPr marL="0" indent="0">
              <a:lnSpc>
                <a:spcPts val="2200"/>
              </a:lnSpc>
              <a:buNone/>
              <a:defRPr sz="2400" b="1">
                <a:solidFill>
                  <a:srgbClr val="BD2B0B"/>
                </a:solidFill>
                <a:latin typeface="Century Gothic" panose="020B0502020202020204" pitchFamily="34" charset="0"/>
              </a:defRPr>
            </a:lvl1pPr>
          </a:lstStyle>
          <a:p>
            <a:pPr lvl="0"/>
            <a:r>
              <a:rPr lang="it-IT" dirty="0"/>
              <a:t>Fare clic per modificare il titolo della diapositiva</a:t>
            </a:r>
          </a:p>
        </p:txBody>
      </p:sp>
    </p:spTree>
    <p:extLst>
      <p:ext uri="{BB962C8B-B14F-4D97-AF65-F5344CB8AC3E}">
        <p14:creationId xmlns:p14="http://schemas.microsoft.com/office/powerpoint/2010/main" val="3043853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a semplice">
    <p:spTree>
      <p:nvGrpSpPr>
        <p:cNvPr id="1" name=""/>
        <p:cNvGrpSpPr/>
        <p:nvPr/>
      </p:nvGrpSpPr>
      <p:grpSpPr>
        <a:xfrm>
          <a:off x="0" y="0"/>
          <a:ext cx="0" cy="0"/>
          <a:chOff x="0" y="0"/>
          <a:chExt cx="0" cy="0"/>
        </a:xfrm>
      </p:grpSpPr>
      <p:sp>
        <p:nvSpPr>
          <p:cNvPr id="7" name="Segnaposto testo 7"/>
          <p:cNvSpPr>
            <a:spLocks noGrp="1"/>
          </p:cNvSpPr>
          <p:nvPr>
            <p:ph type="body" sz="quarter" idx="10" hasCustomPrompt="1"/>
          </p:nvPr>
        </p:nvSpPr>
        <p:spPr>
          <a:xfrm>
            <a:off x="395288" y="476673"/>
            <a:ext cx="8424862" cy="648071"/>
          </a:xfrm>
          <a:prstGeom prst="rect">
            <a:avLst/>
          </a:prstGeom>
        </p:spPr>
        <p:txBody>
          <a:bodyPr/>
          <a:lstStyle>
            <a:lvl1pPr marL="0" indent="0">
              <a:lnSpc>
                <a:spcPts val="2200"/>
              </a:lnSpc>
              <a:buNone/>
              <a:defRPr sz="2400" b="1">
                <a:solidFill>
                  <a:srgbClr val="BD2B0B"/>
                </a:solidFill>
                <a:latin typeface="Century Gothic" panose="020B0502020202020204" pitchFamily="34" charset="0"/>
              </a:defRPr>
            </a:lvl1pPr>
          </a:lstStyle>
          <a:p>
            <a:pPr lvl="0"/>
            <a:r>
              <a:rPr lang="it-IT" dirty="0"/>
              <a:t>Fare clic per modificare il titolo della diapositiva</a:t>
            </a:r>
          </a:p>
        </p:txBody>
      </p:sp>
      <p:sp>
        <p:nvSpPr>
          <p:cNvPr id="9" name="Segnaposto testo 7"/>
          <p:cNvSpPr>
            <a:spLocks noGrp="1"/>
          </p:cNvSpPr>
          <p:nvPr>
            <p:ph type="body" sz="quarter" idx="11" hasCustomPrompt="1"/>
          </p:nvPr>
        </p:nvSpPr>
        <p:spPr>
          <a:xfrm>
            <a:off x="395288" y="1412875"/>
            <a:ext cx="8424862" cy="4536405"/>
          </a:xfrm>
          <a:prstGeom prst="rect">
            <a:avLst/>
          </a:prstGeom>
        </p:spPr>
        <p:txBody>
          <a:bodyPr/>
          <a:lstStyle>
            <a:lvl1pPr marL="0" indent="0">
              <a:buFont typeface="Arial" panose="020B0604020202020204" pitchFamily="34" charset="0"/>
              <a:buNone/>
              <a:defRPr sz="1800" baseline="0">
                <a:latin typeface="Century Gothic" panose="020B0502020202020204" pitchFamily="34" charset="0"/>
              </a:defRPr>
            </a:lvl1pPr>
          </a:lstStyle>
          <a:p>
            <a:pPr lvl="0"/>
            <a:r>
              <a:rPr lang="it-IT" dirty="0"/>
              <a:t>Fare clic per modificare il testo</a:t>
            </a:r>
          </a:p>
        </p:txBody>
      </p:sp>
    </p:spTree>
    <p:extLst>
      <p:ext uri="{BB962C8B-B14F-4D97-AF65-F5344CB8AC3E}">
        <p14:creationId xmlns:p14="http://schemas.microsoft.com/office/powerpoint/2010/main" val="3418157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a con grafico">
    <p:spTree>
      <p:nvGrpSpPr>
        <p:cNvPr id="1" name=""/>
        <p:cNvGrpSpPr/>
        <p:nvPr/>
      </p:nvGrpSpPr>
      <p:grpSpPr>
        <a:xfrm>
          <a:off x="0" y="0"/>
          <a:ext cx="0" cy="0"/>
          <a:chOff x="0" y="0"/>
          <a:chExt cx="0" cy="0"/>
        </a:xfrm>
      </p:grpSpPr>
      <p:sp>
        <p:nvSpPr>
          <p:cNvPr id="9" name="Segnaposto grafico 8"/>
          <p:cNvSpPr>
            <a:spLocks noGrp="1"/>
          </p:cNvSpPr>
          <p:nvPr>
            <p:ph type="chart" sz="quarter" idx="10" hasCustomPrompt="1"/>
          </p:nvPr>
        </p:nvSpPr>
        <p:spPr>
          <a:xfrm>
            <a:off x="683269" y="2781300"/>
            <a:ext cx="7777163" cy="3024188"/>
          </a:xfrm>
          <a:prstGeom prst="rect">
            <a:avLst/>
          </a:prstGeom>
        </p:spPr>
        <p:txBody>
          <a:bodyPr/>
          <a:lstStyle>
            <a:lvl1pPr marL="0" indent="0">
              <a:buNone/>
              <a:defRPr sz="1800" baseline="0">
                <a:latin typeface="Century Gothic" panose="020B0502020202020204" pitchFamily="34" charset="0"/>
              </a:defRPr>
            </a:lvl1pPr>
          </a:lstStyle>
          <a:p>
            <a:r>
              <a:rPr lang="it-IT" dirty="0"/>
              <a:t>Fare clic sull’icona per inserire un grafico</a:t>
            </a:r>
          </a:p>
        </p:txBody>
      </p:sp>
      <p:sp>
        <p:nvSpPr>
          <p:cNvPr id="11" name="Segnaposto testo 7"/>
          <p:cNvSpPr>
            <a:spLocks noGrp="1"/>
          </p:cNvSpPr>
          <p:nvPr>
            <p:ph type="body" sz="quarter" idx="12" hasCustomPrompt="1"/>
          </p:nvPr>
        </p:nvSpPr>
        <p:spPr>
          <a:xfrm>
            <a:off x="395288" y="1412875"/>
            <a:ext cx="8424862" cy="431949"/>
          </a:xfrm>
          <a:prstGeom prst="rect">
            <a:avLst/>
          </a:prstGeom>
        </p:spPr>
        <p:txBody>
          <a:bodyPr/>
          <a:lstStyle>
            <a:lvl1pPr marL="0" indent="0">
              <a:buFont typeface="Arial" panose="020B0604020202020204" pitchFamily="34" charset="0"/>
              <a:buNone/>
              <a:defRPr sz="1800" baseline="0">
                <a:latin typeface="Century Gothic" panose="020B0502020202020204" pitchFamily="34" charset="0"/>
              </a:defRPr>
            </a:lvl1pPr>
          </a:lstStyle>
          <a:p>
            <a:pPr lvl="0"/>
            <a:r>
              <a:rPr lang="it-IT" dirty="0"/>
              <a:t>Fare clic per modificare il testo</a:t>
            </a:r>
          </a:p>
        </p:txBody>
      </p:sp>
      <p:sp>
        <p:nvSpPr>
          <p:cNvPr id="6" name="Segnaposto testo 7"/>
          <p:cNvSpPr>
            <a:spLocks noGrp="1"/>
          </p:cNvSpPr>
          <p:nvPr>
            <p:ph type="body" sz="quarter" idx="13" hasCustomPrompt="1"/>
          </p:nvPr>
        </p:nvSpPr>
        <p:spPr>
          <a:xfrm>
            <a:off x="395288" y="476673"/>
            <a:ext cx="8424862" cy="648071"/>
          </a:xfrm>
          <a:prstGeom prst="rect">
            <a:avLst/>
          </a:prstGeom>
        </p:spPr>
        <p:txBody>
          <a:bodyPr/>
          <a:lstStyle>
            <a:lvl1pPr marL="0" indent="0">
              <a:lnSpc>
                <a:spcPts val="2200"/>
              </a:lnSpc>
              <a:buNone/>
              <a:defRPr sz="2400" b="1">
                <a:solidFill>
                  <a:srgbClr val="BD2B0B"/>
                </a:solidFill>
                <a:latin typeface="Century Gothic" panose="020B0502020202020204" pitchFamily="34" charset="0"/>
              </a:defRPr>
            </a:lvl1pPr>
          </a:lstStyle>
          <a:p>
            <a:pPr lvl="0"/>
            <a:r>
              <a:rPr lang="it-IT" dirty="0"/>
              <a:t>Fare clic per modificare il titolo della diapositiva</a:t>
            </a:r>
          </a:p>
        </p:txBody>
      </p:sp>
    </p:spTree>
    <p:extLst>
      <p:ext uri="{BB962C8B-B14F-4D97-AF65-F5344CB8AC3E}">
        <p14:creationId xmlns:p14="http://schemas.microsoft.com/office/powerpoint/2010/main" val="555833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positiva con immagine">
    <p:spTree>
      <p:nvGrpSpPr>
        <p:cNvPr id="1" name=""/>
        <p:cNvGrpSpPr/>
        <p:nvPr/>
      </p:nvGrpSpPr>
      <p:grpSpPr>
        <a:xfrm>
          <a:off x="0" y="0"/>
          <a:ext cx="0" cy="0"/>
          <a:chOff x="0" y="0"/>
          <a:chExt cx="0" cy="0"/>
        </a:xfrm>
      </p:grpSpPr>
      <p:sp>
        <p:nvSpPr>
          <p:cNvPr id="11" name="Segnaposto immagine 10"/>
          <p:cNvSpPr>
            <a:spLocks noGrp="1"/>
          </p:cNvSpPr>
          <p:nvPr>
            <p:ph type="pic" sz="quarter" idx="10" hasCustomPrompt="1"/>
          </p:nvPr>
        </p:nvSpPr>
        <p:spPr>
          <a:xfrm>
            <a:off x="1150937" y="1700808"/>
            <a:ext cx="6842125" cy="4105275"/>
          </a:xfrm>
          <a:prstGeom prst="rect">
            <a:avLst/>
          </a:prstGeom>
        </p:spPr>
        <p:txBody>
          <a:bodyPr/>
          <a:lstStyle>
            <a:lvl1pPr marL="0" indent="0">
              <a:buNone/>
              <a:defRPr sz="1800">
                <a:latin typeface="Century Gothic" panose="020B0502020202020204" pitchFamily="34" charset="0"/>
              </a:defRPr>
            </a:lvl1pPr>
          </a:lstStyle>
          <a:p>
            <a:r>
              <a:rPr lang="it-IT" dirty="0"/>
              <a:t>Fare clic sull’icona per inserire un’immagine</a:t>
            </a:r>
          </a:p>
        </p:txBody>
      </p:sp>
      <p:sp>
        <p:nvSpPr>
          <p:cNvPr id="5" name="Segnaposto testo 7"/>
          <p:cNvSpPr>
            <a:spLocks noGrp="1"/>
          </p:cNvSpPr>
          <p:nvPr>
            <p:ph type="body" sz="quarter" idx="11" hasCustomPrompt="1"/>
          </p:nvPr>
        </p:nvSpPr>
        <p:spPr>
          <a:xfrm>
            <a:off x="395288" y="476673"/>
            <a:ext cx="8424862" cy="648071"/>
          </a:xfrm>
          <a:prstGeom prst="rect">
            <a:avLst/>
          </a:prstGeom>
        </p:spPr>
        <p:txBody>
          <a:bodyPr/>
          <a:lstStyle>
            <a:lvl1pPr marL="0" indent="0">
              <a:lnSpc>
                <a:spcPts val="2200"/>
              </a:lnSpc>
              <a:buNone/>
              <a:defRPr sz="2400" b="1">
                <a:solidFill>
                  <a:srgbClr val="BD2B0B"/>
                </a:solidFill>
                <a:latin typeface="Century Gothic" panose="020B0502020202020204" pitchFamily="34" charset="0"/>
              </a:defRPr>
            </a:lvl1pPr>
          </a:lstStyle>
          <a:p>
            <a:pPr lvl="0"/>
            <a:r>
              <a:rPr lang="it-IT" dirty="0"/>
              <a:t>Fare clic per modificare il titolo della diapositiva</a:t>
            </a:r>
          </a:p>
        </p:txBody>
      </p:sp>
    </p:spTree>
    <p:extLst>
      <p:ext uri="{BB962C8B-B14F-4D97-AF65-F5344CB8AC3E}">
        <p14:creationId xmlns:p14="http://schemas.microsoft.com/office/powerpoint/2010/main" val="3970258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7"/>
            <a:ext cx="7772400" cy="1470025"/>
          </a:xfrm>
          <a:prstGeom prst="rect">
            <a:avLst/>
          </a:prstGeo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it-IT"/>
              <a:t>Fare clic per modificare lo stile del sottotitolo dello schema</a:t>
            </a:r>
          </a:p>
        </p:txBody>
      </p:sp>
    </p:spTree>
    <p:extLst>
      <p:ext uri="{BB962C8B-B14F-4D97-AF65-F5344CB8AC3E}">
        <p14:creationId xmlns:p14="http://schemas.microsoft.com/office/powerpoint/2010/main" val="4260414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a:t>Fare clic per modificare lo stile del titolo</a:t>
            </a:r>
          </a:p>
        </p:txBody>
      </p:sp>
      <p:sp>
        <p:nvSpPr>
          <p:cNvPr id="3" name="Segnaposto contenuto 2"/>
          <p:cNvSpPr>
            <a:spLocks noGrp="1"/>
          </p:cNvSpPr>
          <p:nvPr>
            <p:ph idx="1"/>
          </p:nvPr>
        </p:nvSpPr>
        <p:spPr>
          <a:xfrm>
            <a:off x="457200" y="1600202"/>
            <a:ext cx="8229600" cy="4525963"/>
          </a:xfrm>
          <a:prstGeom prst="rect">
            <a:avLst/>
          </a:prstGeo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852883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CHIUSURA">
    <p:spTree>
      <p:nvGrpSpPr>
        <p:cNvPr id="1" name=""/>
        <p:cNvGrpSpPr/>
        <p:nvPr/>
      </p:nvGrpSpPr>
      <p:grpSpPr>
        <a:xfrm>
          <a:off x="0" y="0"/>
          <a:ext cx="0" cy="0"/>
          <a:chOff x="0" y="0"/>
          <a:chExt cx="0" cy="0"/>
        </a:xfrm>
      </p:grpSpPr>
      <p:sp>
        <p:nvSpPr>
          <p:cNvPr id="8" name="Segnaposto testo 7"/>
          <p:cNvSpPr>
            <a:spLocks noGrp="1"/>
          </p:cNvSpPr>
          <p:nvPr>
            <p:ph type="body" sz="quarter" idx="10" hasCustomPrompt="1"/>
          </p:nvPr>
        </p:nvSpPr>
        <p:spPr>
          <a:xfrm>
            <a:off x="1115616" y="2780928"/>
            <a:ext cx="6912768" cy="432370"/>
          </a:xfrm>
          <a:prstGeom prst="rect">
            <a:avLst/>
          </a:prstGeom>
        </p:spPr>
        <p:txBody>
          <a:bodyPr/>
          <a:lstStyle>
            <a:lvl1pPr marL="0" indent="0" algn="ctr">
              <a:buFontTx/>
              <a:buNone/>
              <a:defRPr sz="2000" b="1">
                <a:solidFill>
                  <a:schemeClr val="bg1"/>
                </a:solidFill>
                <a:latin typeface="Century Gothic" panose="020B0502020202020204" pitchFamily="34" charset="0"/>
              </a:defRPr>
            </a:lvl1pPr>
          </a:lstStyle>
          <a:p>
            <a:pPr lvl="0"/>
            <a:r>
              <a:rPr lang="it-IT" dirty="0"/>
              <a:t>Nome Cognome</a:t>
            </a:r>
          </a:p>
        </p:txBody>
      </p:sp>
      <p:sp>
        <p:nvSpPr>
          <p:cNvPr id="13" name="Segnaposto testo 12"/>
          <p:cNvSpPr>
            <a:spLocks noGrp="1"/>
          </p:cNvSpPr>
          <p:nvPr>
            <p:ph type="body" sz="quarter" idx="11" hasCustomPrompt="1"/>
          </p:nvPr>
        </p:nvSpPr>
        <p:spPr>
          <a:xfrm>
            <a:off x="1079612" y="3573016"/>
            <a:ext cx="6984776" cy="936103"/>
          </a:xfrm>
          <a:prstGeom prst="rect">
            <a:avLst/>
          </a:prstGeom>
        </p:spPr>
        <p:txBody>
          <a:bodyPr/>
          <a:lstStyle>
            <a:lvl1pPr marL="0" indent="0" algn="ctr">
              <a:buFontTx/>
              <a:buNone/>
              <a:defRPr sz="1600">
                <a:solidFill>
                  <a:schemeClr val="bg1"/>
                </a:solidFill>
                <a:latin typeface="Century Gothic" panose="020B0502020202020204" pitchFamily="34" charset="0"/>
              </a:defRPr>
            </a:lvl1pPr>
          </a:lstStyle>
          <a:p>
            <a:pPr lvl="0"/>
            <a:r>
              <a:rPr lang="it-IT" dirty="0"/>
              <a:t>Struttura</a:t>
            </a:r>
          </a:p>
        </p:txBody>
      </p:sp>
      <p:sp>
        <p:nvSpPr>
          <p:cNvPr id="16" name="Segnaposto testo 15"/>
          <p:cNvSpPr>
            <a:spLocks noGrp="1"/>
          </p:cNvSpPr>
          <p:nvPr>
            <p:ph type="body" sz="quarter" idx="12" hasCustomPrompt="1"/>
          </p:nvPr>
        </p:nvSpPr>
        <p:spPr>
          <a:xfrm>
            <a:off x="1042988" y="4725144"/>
            <a:ext cx="7058025" cy="1440160"/>
          </a:xfrm>
          <a:prstGeom prst="rect">
            <a:avLst/>
          </a:prstGeom>
        </p:spPr>
        <p:txBody>
          <a:bodyPr/>
          <a:lstStyle>
            <a:lvl1pPr marL="0" indent="0" algn="ctr">
              <a:buFontTx/>
              <a:buNone/>
              <a:defRPr sz="1300" b="0">
                <a:solidFill>
                  <a:schemeClr val="bg1"/>
                </a:solidFill>
                <a:latin typeface="Century Gothic" panose="020B0502020202020204" pitchFamily="34" charset="0"/>
              </a:defRPr>
            </a:lvl1pPr>
          </a:lstStyle>
          <a:p>
            <a:pPr lvl="0"/>
            <a:r>
              <a:rPr lang="it-IT" dirty="0"/>
              <a:t>nome.cognome@unibo.it</a:t>
            </a:r>
          </a:p>
          <a:p>
            <a:pPr lvl="0"/>
            <a:r>
              <a:rPr lang="it-IT" dirty="0"/>
              <a:t>051 20 99982</a:t>
            </a:r>
          </a:p>
        </p:txBody>
      </p:sp>
    </p:spTree>
    <p:extLst>
      <p:ext uri="{BB962C8B-B14F-4D97-AF65-F5344CB8AC3E}">
        <p14:creationId xmlns:p14="http://schemas.microsoft.com/office/powerpoint/2010/main" val="42494506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ttangolo 8"/>
          <p:cNvSpPr/>
          <p:nvPr userDrawn="1"/>
        </p:nvSpPr>
        <p:spPr>
          <a:xfrm>
            <a:off x="0" y="0"/>
            <a:ext cx="9144000" cy="6858000"/>
          </a:xfrm>
          <a:prstGeom prst="rect">
            <a:avLst/>
          </a:prstGeom>
          <a:solidFill>
            <a:srgbClr val="BD2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2" name="Connettore 1 11"/>
          <p:cNvCxnSpPr/>
          <p:nvPr userDrawn="1"/>
        </p:nvCxnSpPr>
        <p:spPr>
          <a:xfrm>
            <a:off x="3275856" y="188640"/>
            <a:ext cx="0" cy="64087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Immagin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9512" y="2010936"/>
            <a:ext cx="2942994" cy="2081457"/>
          </a:xfrm>
          <a:prstGeom prst="rect">
            <a:avLst/>
          </a:prstGeom>
        </p:spPr>
      </p:pic>
    </p:spTree>
    <p:extLst>
      <p:ext uri="{BB962C8B-B14F-4D97-AF65-F5344CB8AC3E}">
        <p14:creationId xmlns:p14="http://schemas.microsoft.com/office/powerpoint/2010/main" val="613657427"/>
      </p:ext>
    </p:extLst>
  </p:cSld>
  <p:clrMap bg1="lt1" tx1="dk1" bg2="lt2" tx2="dk2" accent1="accent1" accent2="accent2" accent3="accent3" accent4="accent4" accent5="accent5" accent6="accent6" hlink="hlink" folHlink="folHlink"/>
  <p:sldLayoutIdLst>
    <p:sldLayoutId id="214748364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Immagine 4"/>
          <p:cNvPicPr>
            <a:picLocks noChangeAspect="1"/>
          </p:cNvPicPr>
          <p:nvPr userDrawn="1"/>
        </p:nvPicPr>
        <p:blipFill rotWithShape="1">
          <a:blip r:embed="rId8">
            <a:extLst>
              <a:ext uri="{28A0092B-C50C-407E-A947-70E740481C1C}">
                <a14:useLocalDpi xmlns:a14="http://schemas.microsoft.com/office/drawing/2010/main" val="0"/>
              </a:ext>
            </a:extLst>
          </a:blip>
          <a:srcRect/>
          <a:stretch/>
        </p:blipFill>
        <p:spPr>
          <a:xfrm>
            <a:off x="7800477" y="5933690"/>
            <a:ext cx="1308027" cy="879686"/>
          </a:xfrm>
          <a:prstGeom prst="rect">
            <a:avLst/>
          </a:prstGeom>
        </p:spPr>
      </p:pic>
    </p:spTree>
    <p:extLst>
      <p:ext uri="{BB962C8B-B14F-4D97-AF65-F5344CB8AC3E}">
        <p14:creationId xmlns:p14="http://schemas.microsoft.com/office/powerpoint/2010/main" val="3570652833"/>
      </p:ext>
    </p:extLst>
  </p:cSld>
  <p:clrMap bg1="lt1" tx1="dk1" bg2="lt2" tx2="dk2" accent1="accent1" accent2="accent2" accent3="accent3" accent4="accent4" accent5="accent5" accent6="accent6" hlink="hlink" folHlink="folHlink"/>
  <p:sldLayoutIdLst>
    <p:sldLayoutId id="2147483670" r:id="rId1"/>
    <p:sldLayoutId id="2147483661" r:id="rId2"/>
    <p:sldLayoutId id="2147483667" r:id="rId3"/>
    <p:sldLayoutId id="2147483669" r:id="rId4"/>
    <p:sldLayoutId id="2147483673" r:id="rId5"/>
    <p:sldLayoutId id="2147483674"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ttangolo 6"/>
          <p:cNvSpPr/>
          <p:nvPr userDrawn="1"/>
        </p:nvSpPr>
        <p:spPr>
          <a:xfrm>
            <a:off x="0" y="0"/>
            <a:ext cx="9144000" cy="6858000"/>
          </a:xfrm>
          <a:prstGeom prst="rect">
            <a:avLst/>
          </a:prstGeom>
          <a:solidFill>
            <a:srgbClr val="BD2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p:cNvSpPr txBox="1"/>
          <p:nvPr userDrawn="1"/>
        </p:nvSpPr>
        <p:spPr>
          <a:xfrm>
            <a:off x="3131840" y="6453336"/>
            <a:ext cx="2880320" cy="338554"/>
          </a:xfrm>
          <a:prstGeom prst="rect">
            <a:avLst/>
          </a:prstGeom>
          <a:noFill/>
        </p:spPr>
        <p:txBody>
          <a:bodyPr wrap="square" rtlCol="0">
            <a:spAutoFit/>
          </a:bodyPr>
          <a:lstStyle/>
          <a:p>
            <a:pPr algn="ctr"/>
            <a:r>
              <a:rPr lang="it-IT" sz="1600" dirty="0">
                <a:solidFill>
                  <a:schemeClr val="bg1"/>
                </a:solidFill>
              </a:rPr>
              <a:t>www.unibo.it</a:t>
            </a:r>
          </a:p>
        </p:txBody>
      </p:sp>
      <p:pic>
        <p:nvPicPr>
          <p:cNvPr id="6" name="Immagin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39852" y="548680"/>
            <a:ext cx="2664296" cy="1884345"/>
          </a:xfrm>
          <a:prstGeom prst="rect">
            <a:avLst/>
          </a:prstGeom>
        </p:spPr>
      </p:pic>
    </p:spTree>
    <p:extLst>
      <p:ext uri="{BB962C8B-B14F-4D97-AF65-F5344CB8AC3E}">
        <p14:creationId xmlns:p14="http://schemas.microsoft.com/office/powerpoint/2010/main" val="1868398845"/>
      </p:ext>
    </p:extLst>
  </p:cSld>
  <p:clrMap bg1="lt1" tx1="dk1" bg2="lt2" tx2="dk2" accent1="accent1" accent2="accent2" accent3="accent3" accent4="accent4" accent5="accent5" accent6="accent6" hlink="hlink" folHlink="folHlink"/>
  <p:sldLayoutIdLst>
    <p:sldLayoutId id="214748367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image" Target="../media/image36.emf"/><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50.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53.jpg"/><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19.jp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59.png"/><Relationship Id="rId7" Type="http://schemas.openxmlformats.org/officeDocument/2006/relationships/image" Target="../media/image63.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65.png"/><Relationship Id="rId7" Type="http://schemas.openxmlformats.org/officeDocument/2006/relationships/image" Target="../media/image69.jpe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78.png"/><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24.xml.rels><?xml version="1.0" encoding="UTF-8" standalone="yes"?>
<Relationships xmlns="http://schemas.openxmlformats.org/package/2006/relationships"><Relationship Id="rId3" Type="http://schemas.openxmlformats.org/officeDocument/2006/relationships/hyperlink" Target="http://isi-studio8bis.csr.unibo.it:25122/" TargetMode="External"/><Relationship Id="rId7" Type="http://schemas.openxmlformats.org/officeDocument/2006/relationships/image" Target="../media/image53.jp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jp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2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hyperlink" Target="mailto:Roberto.battistini2@un"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www.evtfuto.com/download/Other%20Links/FUNDAMENTALS%20OF%20ECOLOGY-P.Odum.pdf"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jfif"/></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a:xfrm>
            <a:off x="3485858" y="487941"/>
            <a:ext cx="5015567" cy="2664296"/>
          </a:xfrm>
        </p:spPr>
        <p:txBody>
          <a:bodyPr/>
          <a:lstStyle/>
          <a:p>
            <a:endParaRPr lang="en-US" sz="2000" dirty="0"/>
          </a:p>
          <a:p>
            <a:pPr algn="ctr"/>
            <a:r>
              <a:rPr lang="en-US" sz="2000" dirty="0">
                <a:latin typeface="+mj-lt"/>
              </a:rPr>
              <a:t>The green transition between sustainable experiences and projects</a:t>
            </a:r>
          </a:p>
          <a:p>
            <a:pPr algn="ctr"/>
            <a:r>
              <a:rPr lang="en-US" sz="2000" b="0" dirty="0" err="1">
                <a:latin typeface="+mj-lt"/>
                <a:cs typeface="Calibri" panose="020F0502020204030204" pitchFamily="34" charset="0"/>
              </a:rPr>
              <a:t>Bootcamp@UNICAM</a:t>
            </a:r>
            <a:endParaRPr lang="it-IT" sz="2000" b="0" dirty="0">
              <a:latin typeface="+mj-lt"/>
              <a:cs typeface="Calibri" panose="020F0502020204030204" pitchFamily="34" charset="0"/>
            </a:endParaRPr>
          </a:p>
          <a:p>
            <a:pPr algn="ctr"/>
            <a:r>
              <a:rPr lang="it-IT" sz="2000" b="0" dirty="0">
                <a:latin typeface="+mj-lt"/>
                <a:cs typeface="Calibri" panose="020F0502020204030204" pitchFamily="34" charset="0"/>
              </a:rPr>
              <a:t>7 of </a:t>
            </a:r>
            <a:r>
              <a:rPr lang="it-IT" sz="2000" b="0" dirty="0" err="1">
                <a:latin typeface="+mj-lt"/>
                <a:cs typeface="Calibri" panose="020F0502020204030204" pitchFamily="34" charset="0"/>
              </a:rPr>
              <a:t>july</a:t>
            </a:r>
            <a:r>
              <a:rPr lang="it-IT" sz="2000" b="0" dirty="0">
                <a:latin typeface="+mj-lt"/>
                <a:cs typeface="Calibri" panose="020F0502020204030204" pitchFamily="34" charset="0"/>
              </a:rPr>
              <a:t>, 23</a:t>
            </a:r>
          </a:p>
          <a:p>
            <a:endParaRPr lang="en-US" sz="2000" dirty="0"/>
          </a:p>
          <a:p>
            <a:pPr algn="ctr"/>
            <a:r>
              <a:rPr lang="en-US" sz="2000" dirty="0"/>
              <a:t>Transportation</a:t>
            </a:r>
          </a:p>
          <a:p>
            <a:pPr algn="ctr"/>
            <a:r>
              <a:rPr lang="en-US" sz="2000" dirty="0"/>
              <a:t>the future of sustainable mobility</a:t>
            </a:r>
          </a:p>
          <a:p>
            <a:endParaRPr lang="en-US" sz="2000" dirty="0"/>
          </a:p>
          <a:p>
            <a:pPr algn="ctr"/>
            <a:endParaRPr lang="en-US" sz="2000" dirty="0"/>
          </a:p>
        </p:txBody>
      </p:sp>
      <p:sp>
        <p:nvSpPr>
          <p:cNvPr id="3" name="Segnaposto testo 2"/>
          <p:cNvSpPr>
            <a:spLocks noGrp="1"/>
          </p:cNvSpPr>
          <p:nvPr>
            <p:ph type="body" sz="quarter" idx="11"/>
          </p:nvPr>
        </p:nvSpPr>
        <p:spPr>
          <a:xfrm>
            <a:off x="3365536" y="5517232"/>
            <a:ext cx="5256212" cy="425450"/>
          </a:xfrm>
        </p:spPr>
        <p:txBody>
          <a:bodyPr/>
          <a:lstStyle/>
          <a:p>
            <a:pPr algn="ctr"/>
            <a:r>
              <a:rPr lang="it-IT" sz="1800" dirty="0">
                <a:latin typeface="Calibri" panose="020F0502020204030204" pitchFamily="34" charset="0"/>
                <a:cs typeface="Calibri" panose="020F0502020204030204" pitchFamily="34" charset="0"/>
              </a:rPr>
              <a:t>Roberto Battistini – Mobility Manager</a:t>
            </a:r>
          </a:p>
          <a:p>
            <a:pPr algn="ctr"/>
            <a:r>
              <a:rPr lang="it-IT" sz="1400" dirty="0" err="1">
                <a:latin typeface="Calibri" panose="020F0502020204030204" pitchFamily="34" charset="0"/>
                <a:cs typeface="Calibri" panose="020F0502020204030204" pitchFamily="34" charset="0"/>
              </a:rPr>
              <a:t>PhD@DICAM</a:t>
            </a:r>
            <a:endParaRPr lang="it-IT" sz="1800" dirty="0">
              <a:latin typeface="Calibri" panose="020F0502020204030204" pitchFamily="34" charset="0"/>
              <a:cs typeface="Calibri" panose="020F0502020204030204" pitchFamily="34" charset="0"/>
            </a:endParaRPr>
          </a:p>
        </p:txBody>
      </p:sp>
      <p:sp>
        <p:nvSpPr>
          <p:cNvPr id="4" name="Segnaposto testo 3"/>
          <p:cNvSpPr>
            <a:spLocks noGrp="1"/>
          </p:cNvSpPr>
          <p:nvPr>
            <p:ph type="body" sz="quarter" idx="12"/>
          </p:nvPr>
        </p:nvSpPr>
        <p:spPr>
          <a:xfrm>
            <a:off x="395536" y="1075828"/>
            <a:ext cx="2482589" cy="791418"/>
          </a:xfrm>
        </p:spPr>
        <p:txBody>
          <a:bodyPr/>
          <a:lstStyle/>
          <a:p>
            <a:pPr algn="ctr"/>
            <a:r>
              <a:rPr lang="it-IT" sz="1200" b="1" dirty="0">
                <a:latin typeface="Calibri" panose="020F0502020204030204" pitchFamily="34" charset="0"/>
                <a:cs typeface="Calibri" panose="020F0502020204030204" pitchFamily="34" charset="0"/>
              </a:rPr>
              <a:t>DICAM </a:t>
            </a:r>
          </a:p>
          <a:p>
            <a:pPr algn="ctr"/>
            <a:r>
              <a:rPr lang="it-IT" sz="1200" dirty="0" err="1">
                <a:latin typeface="Calibri" panose="020F0502020204030204" pitchFamily="34" charset="0"/>
                <a:cs typeface="Calibri" panose="020F0502020204030204" pitchFamily="34" charset="0"/>
              </a:rPr>
              <a:t>Department</a:t>
            </a:r>
            <a:r>
              <a:rPr lang="it-IT" sz="1200" dirty="0">
                <a:latin typeface="Calibri" panose="020F0502020204030204" pitchFamily="34" charset="0"/>
                <a:cs typeface="Calibri" panose="020F0502020204030204" pitchFamily="34" charset="0"/>
              </a:rPr>
              <a:t> of </a:t>
            </a:r>
            <a:r>
              <a:rPr lang="en-US" sz="1200" dirty="0">
                <a:latin typeface="Calibri" panose="020F0502020204030204" pitchFamily="34" charset="0"/>
                <a:cs typeface="Calibri" panose="020F0502020204030204" pitchFamily="34" charset="0"/>
              </a:rPr>
              <a:t>Civil, Chemical, Environmental, and Materials Engineering</a:t>
            </a:r>
            <a:endParaRPr lang="it-IT" sz="1200" dirty="0">
              <a:latin typeface="Calibri" panose="020F0502020204030204" pitchFamily="34" charset="0"/>
              <a:cs typeface="Calibri" panose="020F0502020204030204" pitchFamily="34" charset="0"/>
            </a:endParaRPr>
          </a:p>
        </p:txBody>
      </p:sp>
      <p:pic>
        <p:nvPicPr>
          <p:cNvPr id="5" name="Immagine 4"/>
          <p:cNvPicPr>
            <a:picLocks noChangeAspect="1"/>
          </p:cNvPicPr>
          <p:nvPr/>
        </p:nvPicPr>
        <p:blipFill>
          <a:blip r:embed="rId3">
            <a:duotone>
              <a:schemeClr val="accent2">
                <a:shade val="45000"/>
                <a:satMod val="135000"/>
              </a:schemeClr>
              <a:prstClr val="white"/>
            </a:duotone>
          </a:blip>
          <a:stretch>
            <a:fillRect/>
          </a:stretch>
        </p:blipFill>
        <p:spPr>
          <a:xfrm>
            <a:off x="4697498" y="3492067"/>
            <a:ext cx="2592288" cy="1669434"/>
          </a:xfrm>
          <a:prstGeom prst="rect">
            <a:avLst/>
          </a:prstGeom>
        </p:spPr>
      </p:pic>
      <p:sp>
        <p:nvSpPr>
          <p:cNvPr id="6" name="Segnaposto testo 3">
            <a:extLst>
              <a:ext uri="{FF2B5EF4-FFF2-40B4-BE49-F238E27FC236}">
                <a16:creationId xmlns:a16="http://schemas.microsoft.com/office/drawing/2014/main" id="{AFE75B67-765E-D375-3ADF-0EACE2943E7D}"/>
              </a:ext>
            </a:extLst>
          </p:cNvPr>
          <p:cNvSpPr txBox="1">
            <a:spLocks/>
          </p:cNvSpPr>
          <p:nvPr/>
        </p:nvSpPr>
        <p:spPr>
          <a:xfrm>
            <a:off x="395536" y="386955"/>
            <a:ext cx="2482589" cy="791418"/>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000" kern="1200" baseline="0">
                <a:solidFill>
                  <a:schemeClr val="bg1"/>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it-IT" sz="1200" b="1" dirty="0">
                <a:latin typeface="Calibri" panose="020F0502020204030204" pitchFamily="34" charset="0"/>
                <a:cs typeface="Calibri" panose="020F0502020204030204" pitchFamily="34" charset="0"/>
              </a:rPr>
              <a:t>ATES</a:t>
            </a:r>
          </a:p>
          <a:p>
            <a:pPr algn="ctr"/>
            <a:r>
              <a:rPr lang="it-IT" sz="1200" dirty="0">
                <a:latin typeface="Calibri" panose="020F0502020204030204" pitchFamily="34" charset="0"/>
                <a:cs typeface="Calibri" panose="020F0502020204030204" pitchFamily="34" charset="0"/>
              </a:rPr>
              <a:t>Technical, </a:t>
            </a:r>
            <a:r>
              <a:rPr lang="it-IT" sz="1200" dirty="0" err="1">
                <a:latin typeface="Calibri" panose="020F0502020204030204" pitchFamily="34" charset="0"/>
                <a:cs typeface="Calibri" panose="020F0502020204030204" pitchFamily="34" charset="0"/>
              </a:rPr>
              <a:t>Constructions</a:t>
            </a:r>
            <a:r>
              <a:rPr lang="it-IT" sz="1200" dirty="0">
                <a:latin typeface="Calibri" panose="020F0502020204030204" pitchFamily="34" charset="0"/>
                <a:cs typeface="Calibri" panose="020F0502020204030204" pitchFamily="34" charset="0"/>
              </a:rPr>
              <a:t> and </a:t>
            </a:r>
            <a:r>
              <a:rPr lang="it-IT" sz="1200" dirty="0" err="1">
                <a:latin typeface="Calibri" panose="020F0502020204030204" pitchFamily="34" charset="0"/>
                <a:cs typeface="Calibri" panose="020F0502020204030204" pitchFamily="34" charset="0"/>
              </a:rPr>
              <a:t>Sustainability</a:t>
            </a:r>
            <a:r>
              <a:rPr lang="it-IT" sz="1200" dirty="0">
                <a:latin typeface="Calibri" panose="020F0502020204030204" pitchFamily="34" charset="0"/>
                <a:cs typeface="Calibri" panose="020F0502020204030204" pitchFamily="34" charset="0"/>
              </a:rPr>
              <a:t> </a:t>
            </a:r>
            <a:r>
              <a:rPr lang="it-IT" sz="1200" dirty="0" err="1">
                <a:latin typeface="Calibri" panose="020F0502020204030204" pitchFamily="34" charset="0"/>
                <a:cs typeface="Calibri" panose="020F0502020204030204" pitchFamily="34" charset="0"/>
              </a:rPr>
              <a:t>division</a:t>
            </a:r>
            <a:endParaRPr lang="it-IT" sz="1200" dirty="0">
              <a:latin typeface="Calibri" panose="020F0502020204030204" pitchFamily="34" charset="0"/>
              <a:cs typeface="Calibri" panose="020F0502020204030204" pitchFamily="34" charset="0"/>
            </a:endParaRPr>
          </a:p>
        </p:txBody>
      </p:sp>
      <p:pic>
        <p:nvPicPr>
          <p:cNvPr id="8" name="Immagine 7" descr="Immagine che contiene testo, logo, Carattere, Elementi grafici&#10;&#10;Descrizione generata automaticamente">
            <a:extLst>
              <a:ext uri="{FF2B5EF4-FFF2-40B4-BE49-F238E27FC236}">
                <a16:creationId xmlns:a16="http://schemas.microsoft.com/office/drawing/2014/main" id="{15AF793A-5EEA-BB6A-73A2-1091AD4BD638}"/>
              </a:ext>
            </a:extLst>
          </p:cNvPr>
          <p:cNvPicPr>
            <a:picLocks noChangeAspect="1"/>
          </p:cNvPicPr>
          <p:nvPr/>
        </p:nvPicPr>
        <p:blipFill>
          <a:blip r:embed="rId4"/>
          <a:stretch>
            <a:fillRect/>
          </a:stretch>
        </p:blipFill>
        <p:spPr>
          <a:xfrm>
            <a:off x="1002833" y="4509120"/>
            <a:ext cx="1267991" cy="1566216"/>
          </a:xfrm>
          <a:prstGeom prst="rect">
            <a:avLst/>
          </a:prstGeom>
        </p:spPr>
      </p:pic>
    </p:spTree>
    <p:extLst>
      <p:ext uri="{BB962C8B-B14F-4D97-AF65-F5344CB8AC3E}">
        <p14:creationId xmlns:p14="http://schemas.microsoft.com/office/powerpoint/2010/main" val="3085230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p:cNvPicPr>
            <a:picLocks noChangeAspect="1"/>
          </p:cNvPicPr>
          <p:nvPr/>
        </p:nvPicPr>
        <p:blipFill rotWithShape="1">
          <a:blip r:embed="rId2"/>
          <a:srcRect l="13636" r="16000"/>
          <a:stretch/>
        </p:blipFill>
        <p:spPr>
          <a:xfrm>
            <a:off x="457200" y="1617010"/>
            <a:ext cx="8176410" cy="4044237"/>
          </a:xfrm>
          <a:prstGeom prst="rect">
            <a:avLst/>
          </a:prstGeom>
        </p:spPr>
      </p:pic>
      <p:pic>
        <p:nvPicPr>
          <p:cNvPr id="11" name="Immagin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4713" y="3185997"/>
            <a:ext cx="473183" cy="575644"/>
          </a:xfrm>
          <a:prstGeom prst="rect">
            <a:avLst/>
          </a:prstGeom>
        </p:spPr>
      </p:pic>
      <p:pic>
        <p:nvPicPr>
          <p:cNvPr id="12" name="Immagin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1015" y="3462094"/>
            <a:ext cx="589032" cy="589032"/>
          </a:xfrm>
          <a:prstGeom prst="rect">
            <a:avLst/>
          </a:prstGeom>
        </p:spPr>
      </p:pic>
      <p:pic>
        <p:nvPicPr>
          <p:cNvPr id="13" name="Immagine 1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727349" y="2747108"/>
            <a:ext cx="473183" cy="642147"/>
          </a:xfrm>
          <a:prstGeom prst="rect">
            <a:avLst/>
          </a:prstGeom>
        </p:spPr>
      </p:pic>
      <p:pic>
        <p:nvPicPr>
          <p:cNvPr id="14" name="Immagin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9991" y="2915501"/>
            <a:ext cx="473183" cy="473183"/>
          </a:xfrm>
          <a:prstGeom prst="rect">
            <a:avLst/>
          </a:prstGeom>
        </p:spPr>
      </p:pic>
      <p:pic>
        <p:nvPicPr>
          <p:cNvPr id="15" name="Immagin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06040" y="3501576"/>
            <a:ext cx="580450" cy="580450"/>
          </a:xfrm>
          <a:prstGeom prst="rect">
            <a:avLst/>
          </a:prstGeom>
        </p:spPr>
      </p:pic>
      <p:pic>
        <p:nvPicPr>
          <p:cNvPr id="16" name="Immagin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21085" y="3702584"/>
            <a:ext cx="641388" cy="501680"/>
          </a:xfrm>
          <a:prstGeom prst="rect">
            <a:avLst/>
          </a:prstGeom>
        </p:spPr>
      </p:pic>
      <p:grpSp>
        <p:nvGrpSpPr>
          <p:cNvPr id="7" name="Gruppo 6">
            <a:extLst>
              <a:ext uri="{FF2B5EF4-FFF2-40B4-BE49-F238E27FC236}">
                <a16:creationId xmlns:a16="http://schemas.microsoft.com/office/drawing/2014/main" id="{F61B0A40-F3C8-213C-A86B-38B7B47472E6}"/>
              </a:ext>
            </a:extLst>
          </p:cNvPr>
          <p:cNvGrpSpPr/>
          <p:nvPr/>
        </p:nvGrpSpPr>
        <p:grpSpPr>
          <a:xfrm>
            <a:off x="2112886" y="449868"/>
            <a:ext cx="6224872" cy="722303"/>
            <a:chOff x="329372" y="418451"/>
            <a:chExt cx="8020585" cy="722303"/>
          </a:xfrm>
        </p:grpSpPr>
        <p:sp>
          <p:nvSpPr>
            <p:cNvPr id="8" name="CasellaDiTesto 7">
              <a:extLst>
                <a:ext uri="{FF2B5EF4-FFF2-40B4-BE49-F238E27FC236}">
                  <a16:creationId xmlns:a16="http://schemas.microsoft.com/office/drawing/2014/main" id="{980AFFA4-5738-AF54-4CCD-D0248E0FCBE1}"/>
                </a:ext>
              </a:extLst>
            </p:cNvPr>
            <p:cNvSpPr txBox="1"/>
            <p:nvPr/>
          </p:nvSpPr>
          <p:spPr>
            <a:xfrm>
              <a:off x="6424554" y="418451"/>
              <a:ext cx="1925403" cy="338554"/>
            </a:xfrm>
            <a:prstGeom prst="rect">
              <a:avLst/>
            </a:prstGeom>
            <a:noFill/>
          </p:spPr>
          <p:txBody>
            <a:bodyPr wrap="square">
              <a:spAutoFit/>
            </a:bodyPr>
            <a:lstStyle/>
            <a:p>
              <a:pPr algn="r"/>
              <a:r>
                <a:rPr lang="en-GB" sz="1600" b="1" dirty="0">
                  <a:solidFill>
                    <a:schemeClr val="accent6">
                      <a:lumMod val="60000"/>
                      <a:lumOff val="40000"/>
                    </a:schemeClr>
                  </a:solidFill>
                  <a:latin typeface="Calibri" panose="020F0502020204030204" pitchFamily="34" charset="0"/>
                  <a:ea typeface="+mj-ea"/>
                  <a:cs typeface="Calibri" panose="020F0502020204030204" pitchFamily="34" charset="0"/>
                </a:rPr>
                <a:t>Case study</a:t>
              </a:r>
              <a:endParaRPr lang="it-IT" sz="1600" b="1" dirty="0">
                <a:solidFill>
                  <a:schemeClr val="accent6">
                    <a:lumMod val="60000"/>
                    <a:lumOff val="40000"/>
                  </a:schemeClr>
                </a:solidFill>
                <a:latin typeface="Calibri" panose="020F0502020204030204" pitchFamily="34" charset="0"/>
                <a:ea typeface="+mj-ea"/>
                <a:cs typeface="Calibri" panose="020F0502020204030204" pitchFamily="34" charset="0"/>
              </a:endParaRPr>
            </a:p>
          </p:txBody>
        </p:sp>
        <p:sp>
          <p:nvSpPr>
            <p:cNvPr id="9" name="CasellaDiTesto 8">
              <a:extLst>
                <a:ext uri="{FF2B5EF4-FFF2-40B4-BE49-F238E27FC236}">
                  <a16:creationId xmlns:a16="http://schemas.microsoft.com/office/drawing/2014/main" id="{E974C57C-69CB-67BD-A37C-83CD9C4A7DCF}"/>
                </a:ext>
              </a:extLst>
            </p:cNvPr>
            <p:cNvSpPr txBox="1"/>
            <p:nvPr/>
          </p:nvSpPr>
          <p:spPr>
            <a:xfrm>
              <a:off x="329372" y="740644"/>
              <a:ext cx="8016975" cy="400110"/>
            </a:xfrm>
            <a:prstGeom prst="rect">
              <a:avLst/>
            </a:prstGeom>
            <a:noFill/>
          </p:spPr>
          <p:txBody>
            <a:bodyPr wrap="square">
              <a:spAutoFit/>
            </a:bodyPr>
            <a:lstStyle/>
            <a:p>
              <a:pPr algn="r"/>
              <a:r>
                <a:rPr lang="en-GB" sz="2000" b="1" dirty="0">
                  <a:solidFill>
                    <a:srgbClr val="445469"/>
                  </a:solidFill>
                  <a:latin typeface="Calibri" panose="020F0502020204030204" pitchFamily="34" charset="0"/>
                  <a:ea typeface="+mj-ea"/>
                  <a:cs typeface="Calibri" panose="020F0502020204030204" pitchFamily="34" charset="0"/>
                </a:rPr>
                <a:t>Distance-means correlations</a:t>
              </a:r>
              <a:endParaRPr lang="it-IT" sz="2000" b="1" dirty="0">
                <a:solidFill>
                  <a:srgbClr val="445469"/>
                </a:solidFill>
                <a:latin typeface="Calibri" panose="020F0502020204030204" pitchFamily="34" charset="0"/>
                <a:ea typeface="+mj-ea"/>
                <a:cs typeface="Calibri" panose="020F0502020204030204" pitchFamily="34" charset="0"/>
              </a:endParaRPr>
            </a:p>
          </p:txBody>
        </p:sp>
      </p:grpSp>
    </p:spTree>
    <p:extLst>
      <p:ext uri="{BB962C8B-B14F-4D97-AF65-F5344CB8AC3E}">
        <p14:creationId xmlns:p14="http://schemas.microsoft.com/office/powerpoint/2010/main" val="2106552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685D7A98-7072-67EE-E6EB-75B2F7C40449}"/>
              </a:ext>
            </a:extLst>
          </p:cNvPr>
          <p:cNvPicPr>
            <a:picLocks noChangeAspect="1"/>
          </p:cNvPicPr>
          <p:nvPr/>
        </p:nvPicPr>
        <p:blipFill rotWithShape="1">
          <a:blip r:embed="rId2"/>
          <a:srcRect l="2472" r="1790" b="49491"/>
          <a:stretch/>
        </p:blipFill>
        <p:spPr>
          <a:xfrm>
            <a:off x="565360" y="1145723"/>
            <a:ext cx="3861891" cy="2306130"/>
          </a:xfrm>
          <a:prstGeom prst="rect">
            <a:avLst/>
          </a:prstGeom>
        </p:spPr>
      </p:pic>
      <p:pic>
        <p:nvPicPr>
          <p:cNvPr id="8" name="Immagine 7">
            <a:extLst>
              <a:ext uri="{FF2B5EF4-FFF2-40B4-BE49-F238E27FC236}">
                <a16:creationId xmlns:a16="http://schemas.microsoft.com/office/drawing/2014/main" id="{93A94BB6-9204-77AB-144B-F5BEC60E3FB9}"/>
              </a:ext>
            </a:extLst>
          </p:cNvPr>
          <p:cNvPicPr>
            <a:picLocks noChangeAspect="1"/>
          </p:cNvPicPr>
          <p:nvPr/>
        </p:nvPicPr>
        <p:blipFill>
          <a:blip r:embed="rId3"/>
          <a:stretch>
            <a:fillRect/>
          </a:stretch>
        </p:blipFill>
        <p:spPr>
          <a:xfrm>
            <a:off x="4770376" y="1218746"/>
            <a:ext cx="3940090" cy="2233107"/>
          </a:xfrm>
          <a:prstGeom prst="rect">
            <a:avLst/>
          </a:prstGeom>
        </p:spPr>
      </p:pic>
      <p:pic>
        <p:nvPicPr>
          <p:cNvPr id="10" name="Immagine 9">
            <a:extLst>
              <a:ext uri="{FF2B5EF4-FFF2-40B4-BE49-F238E27FC236}">
                <a16:creationId xmlns:a16="http://schemas.microsoft.com/office/drawing/2014/main" id="{8585F38B-0544-EC36-6019-0EDA79BB0E29}"/>
              </a:ext>
            </a:extLst>
          </p:cNvPr>
          <p:cNvPicPr>
            <a:picLocks noChangeAspect="1"/>
          </p:cNvPicPr>
          <p:nvPr/>
        </p:nvPicPr>
        <p:blipFill>
          <a:blip r:embed="rId4"/>
          <a:stretch>
            <a:fillRect/>
          </a:stretch>
        </p:blipFill>
        <p:spPr>
          <a:xfrm>
            <a:off x="5016372" y="3479998"/>
            <a:ext cx="3694094" cy="2515127"/>
          </a:xfrm>
          <a:prstGeom prst="rect">
            <a:avLst/>
          </a:prstGeom>
        </p:spPr>
      </p:pic>
      <p:grpSp>
        <p:nvGrpSpPr>
          <p:cNvPr id="2" name="Gruppo 1">
            <a:extLst>
              <a:ext uri="{FF2B5EF4-FFF2-40B4-BE49-F238E27FC236}">
                <a16:creationId xmlns:a16="http://schemas.microsoft.com/office/drawing/2014/main" id="{19829E03-5251-0F64-285A-60D151D623CC}"/>
              </a:ext>
            </a:extLst>
          </p:cNvPr>
          <p:cNvGrpSpPr/>
          <p:nvPr/>
        </p:nvGrpSpPr>
        <p:grpSpPr>
          <a:xfrm>
            <a:off x="1206227" y="418451"/>
            <a:ext cx="7143728" cy="722303"/>
            <a:chOff x="1206227" y="418451"/>
            <a:chExt cx="7143728" cy="722303"/>
          </a:xfrm>
        </p:grpSpPr>
        <p:sp>
          <p:nvSpPr>
            <p:cNvPr id="3" name="CasellaDiTesto 2">
              <a:extLst>
                <a:ext uri="{FF2B5EF4-FFF2-40B4-BE49-F238E27FC236}">
                  <a16:creationId xmlns:a16="http://schemas.microsoft.com/office/drawing/2014/main" id="{5A705A8C-51D5-20FC-0F72-E16DF7C9D775}"/>
                </a:ext>
              </a:extLst>
            </p:cNvPr>
            <p:cNvSpPr txBox="1"/>
            <p:nvPr/>
          </p:nvSpPr>
          <p:spPr>
            <a:xfrm>
              <a:off x="7049693" y="418451"/>
              <a:ext cx="1300262" cy="338554"/>
            </a:xfrm>
            <a:prstGeom prst="rect">
              <a:avLst/>
            </a:prstGeom>
            <a:noFill/>
          </p:spPr>
          <p:txBody>
            <a:bodyPr wrap="square">
              <a:spAutoFit/>
            </a:bodyPr>
            <a:lstStyle/>
            <a:p>
              <a:pPr algn="r"/>
              <a:r>
                <a:rPr lang="en-GB" sz="1600" b="1" dirty="0">
                  <a:solidFill>
                    <a:schemeClr val="accent6">
                      <a:lumMod val="60000"/>
                      <a:lumOff val="40000"/>
                    </a:schemeClr>
                  </a:solidFill>
                  <a:latin typeface="Calibri" panose="020F0502020204030204" pitchFamily="34" charset="0"/>
                  <a:ea typeface="+mj-ea"/>
                  <a:cs typeface="Calibri" panose="020F0502020204030204" pitchFamily="34" charset="0"/>
                </a:rPr>
                <a:t>Case Study</a:t>
              </a:r>
              <a:endParaRPr lang="it-IT" sz="1600" b="1" dirty="0">
                <a:solidFill>
                  <a:schemeClr val="accent6">
                    <a:lumMod val="60000"/>
                    <a:lumOff val="40000"/>
                  </a:schemeClr>
                </a:solidFill>
                <a:latin typeface="Calibri" panose="020F0502020204030204" pitchFamily="34" charset="0"/>
                <a:ea typeface="+mj-ea"/>
                <a:cs typeface="Calibri" panose="020F0502020204030204" pitchFamily="34" charset="0"/>
              </a:endParaRPr>
            </a:p>
          </p:txBody>
        </p:sp>
        <p:sp>
          <p:nvSpPr>
            <p:cNvPr id="5" name="CasellaDiTesto 4">
              <a:extLst>
                <a:ext uri="{FF2B5EF4-FFF2-40B4-BE49-F238E27FC236}">
                  <a16:creationId xmlns:a16="http://schemas.microsoft.com/office/drawing/2014/main" id="{C7B4EFC0-CCB6-72B1-1A31-DF6407EE330B}"/>
                </a:ext>
              </a:extLst>
            </p:cNvPr>
            <p:cNvSpPr txBox="1"/>
            <p:nvPr/>
          </p:nvSpPr>
          <p:spPr>
            <a:xfrm>
              <a:off x="1206227" y="740644"/>
              <a:ext cx="7140119" cy="400110"/>
            </a:xfrm>
            <a:prstGeom prst="rect">
              <a:avLst/>
            </a:prstGeom>
            <a:noFill/>
          </p:spPr>
          <p:txBody>
            <a:bodyPr wrap="square">
              <a:spAutoFit/>
            </a:bodyPr>
            <a:lstStyle/>
            <a:p>
              <a:pPr algn="r"/>
              <a:r>
                <a:rPr lang="en-GB" sz="2000" b="1" dirty="0" err="1">
                  <a:solidFill>
                    <a:srgbClr val="445469"/>
                  </a:solidFill>
                  <a:latin typeface="Calibri" panose="020F0502020204030204" pitchFamily="34" charset="0"/>
                  <a:ea typeface="+mj-ea"/>
                  <a:cs typeface="Calibri" panose="020F0502020204030204" pitchFamily="34" charset="0"/>
                </a:rPr>
                <a:t>Modalshare</a:t>
              </a:r>
              <a:r>
                <a:rPr lang="en-GB" sz="2000" b="1" dirty="0">
                  <a:solidFill>
                    <a:srgbClr val="445469"/>
                  </a:solidFill>
                  <a:latin typeface="Calibri" panose="020F0502020204030204" pitchFamily="34" charset="0"/>
                  <a:ea typeface="+mj-ea"/>
                  <a:cs typeface="Calibri" panose="020F0502020204030204" pitchFamily="34" charset="0"/>
                </a:rPr>
                <a:t> before COVID-19</a:t>
              </a:r>
              <a:endParaRPr lang="it-IT" sz="2000" b="1" dirty="0">
                <a:solidFill>
                  <a:srgbClr val="445469"/>
                </a:solidFill>
                <a:latin typeface="Calibri" panose="020F0502020204030204" pitchFamily="34" charset="0"/>
                <a:ea typeface="+mj-ea"/>
                <a:cs typeface="Calibri" panose="020F0502020204030204" pitchFamily="34" charset="0"/>
              </a:endParaRPr>
            </a:p>
          </p:txBody>
        </p:sp>
      </p:grpSp>
      <p:pic>
        <p:nvPicPr>
          <p:cNvPr id="4" name="Immagine 3">
            <a:extLst>
              <a:ext uri="{FF2B5EF4-FFF2-40B4-BE49-F238E27FC236}">
                <a16:creationId xmlns:a16="http://schemas.microsoft.com/office/drawing/2014/main" id="{C9408E88-16B0-5A80-3A58-7A9BAF182A2B}"/>
              </a:ext>
            </a:extLst>
          </p:cNvPr>
          <p:cNvPicPr>
            <a:picLocks noChangeAspect="1"/>
          </p:cNvPicPr>
          <p:nvPr/>
        </p:nvPicPr>
        <p:blipFill rotWithShape="1">
          <a:blip r:embed="rId2"/>
          <a:srcRect l="2472" t="50700" r="1790"/>
          <a:stretch/>
        </p:blipFill>
        <p:spPr>
          <a:xfrm>
            <a:off x="728883" y="3781255"/>
            <a:ext cx="3843117" cy="2240033"/>
          </a:xfrm>
          <a:prstGeom prst="rect">
            <a:avLst/>
          </a:prstGeom>
        </p:spPr>
      </p:pic>
    </p:spTree>
    <p:extLst>
      <p:ext uri="{BB962C8B-B14F-4D97-AF65-F5344CB8AC3E}">
        <p14:creationId xmlns:p14="http://schemas.microsoft.com/office/powerpoint/2010/main" val="3800363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1757B45-4D3C-0D4F-935D-BF0F333B84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702" y="1042119"/>
            <a:ext cx="3950458" cy="2258787"/>
          </a:xfrm>
          <a:prstGeom prst="rect">
            <a:avLst/>
          </a:prstGeom>
          <a:ln>
            <a:noFill/>
          </a:ln>
        </p:spPr>
      </p:pic>
      <p:grpSp>
        <p:nvGrpSpPr>
          <p:cNvPr id="5" name="Gruppo 4">
            <a:extLst>
              <a:ext uri="{FF2B5EF4-FFF2-40B4-BE49-F238E27FC236}">
                <a16:creationId xmlns:a16="http://schemas.microsoft.com/office/drawing/2014/main" id="{88749509-F57D-7088-2A0F-046378DD1124}"/>
              </a:ext>
            </a:extLst>
          </p:cNvPr>
          <p:cNvGrpSpPr/>
          <p:nvPr/>
        </p:nvGrpSpPr>
        <p:grpSpPr>
          <a:xfrm>
            <a:off x="1206227" y="418451"/>
            <a:ext cx="7143728" cy="722303"/>
            <a:chOff x="1206227" y="418451"/>
            <a:chExt cx="7143728" cy="722303"/>
          </a:xfrm>
        </p:grpSpPr>
        <p:sp>
          <p:nvSpPr>
            <p:cNvPr id="6" name="CasellaDiTesto 5">
              <a:extLst>
                <a:ext uri="{FF2B5EF4-FFF2-40B4-BE49-F238E27FC236}">
                  <a16:creationId xmlns:a16="http://schemas.microsoft.com/office/drawing/2014/main" id="{BD9CCC99-0B2C-6998-093A-C879CEB96906}"/>
                </a:ext>
              </a:extLst>
            </p:cNvPr>
            <p:cNvSpPr txBox="1"/>
            <p:nvPr/>
          </p:nvSpPr>
          <p:spPr>
            <a:xfrm>
              <a:off x="7049693" y="418451"/>
              <a:ext cx="1300262" cy="338554"/>
            </a:xfrm>
            <a:prstGeom prst="rect">
              <a:avLst/>
            </a:prstGeom>
            <a:noFill/>
          </p:spPr>
          <p:txBody>
            <a:bodyPr wrap="square">
              <a:spAutoFit/>
            </a:bodyPr>
            <a:lstStyle/>
            <a:p>
              <a:pPr algn="r"/>
              <a:r>
                <a:rPr lang="en-GB" sz="1600" b="1" dirty="0">
                  <a:solidFill>
                    <a:schemeClr val="accent6">
                      <a:lumMod val="60000"/>
                      <a:lumOff val="40000"/>
                    </a:schemeClr>
                  </a:solidFill>
                  <a:latin typeface="Calibri" panose="020F0502020204030204" pitchFamily="34" charset="0"/>
                  <a:ea typeface="+mj-ea"/>
                  <a:cs typeface="Calibri" panose="020F0502020204030204" pitchFamily="34" charset="0"/>
                </a:rPr>
                <a:t>Case Study</a:t>
              </a:r>
              <a:endParaRPr lang="it-IT" sz="1600" b="1" dirty="0">
                <a:solidFill>
                  <a:schemeClr val="accent6">
                    <a:lumMod val="60000"/>
                    <a:lumOff val="40000"/>
                  </a:schemeClr>
                </a:solidFill>
                <a:latin typeface="Calibri" panose="020F0502020204030204" pitchFamily="34" charset="0"/>
                <a:ea typeface="+mj-ea"/>
                <a:cs typeface="Calibri" panose="020F0502020204030204" pitchFamily="34" charset="0"/>
              </a:endParaRPr>
            </a:p>
          </p:txBody>
        </p:sp>
        <p:sp>
          <p:nvSpPr>
            <p:cNvPr id="7" name="CasellaDiTesto 6">
              <a:extLst>
                <a:ext uri="{FF2B5EF4-FFF2-40B4-BE49-F238E27FC236}">
                  <a16:creationId xmlns:a16="http://schemas.microsoft.com/office/drawing/2014/main" id="{565969EC-1735-353E-7DE2-4D754208F23E}"/>
                </a:ext>
              </a:extLst>
            </p:cNvPr>
            <p:cNvSpPr txBox="1"/>
            <p:nvPr/>
          </p:nvSpPr>
          <p:spPr>
            <a:xfrm>
              <a:off x="1206227" y="740644"/>
              <a:ext cx="7140119" cy="400110"/>
            </a:xfrm>
            <a:prstGeom prst="rect">
              <a:avLst/>
            </a:prstGeom>
            <a:noFill/>
          </p:spPr>
          <p:txBody>
            <a:bodyPr wrap="square">
              <a:spAutoFit/>
            </a:bodyPr>
            <a:lstStyle/>
            <a:p>
              <a:pPr algn="r"/>
              <a:r>
                <a:rPr lang="en-GB" sz="2000" b="1" dirty="0">
                  <a:solidFill>
                    <a:srgbClr val="445469"/>
                  </a:solidFill>
                  <a:latin typeface="Calibri" panose="020F0502020204030204" pitchFamily="34" charset="0"/>
                  <a:ea typeface="+mj-ea"/>
                  <a:cs typeface="Calibri" panose="020F0502020204030204" pitchFamily="34" charset="0"/>
                </a:rPr>
                <a:t>Just only one mean?</a:t>
              </a:r>
              <a:endParaRPr lang="it-IT" sz="2000" b="1" dirty="0">
                <a:solidFill>
                  <a:srgbClr val="445469"/>
                </a:solidFill>
                <a:latin typeface="Calibri" panose="020F0502020204030204" pitchFamily="34" charset="0"/>
                <a:ea typeface="+mj-ea"/>
                <a:cs typeface="Calibri" panose="020F0502020204030204" pitchFamily="34" charset="0"/>
              </a:endParaRPr>
            </a:p>
          </p:txBody>
        </p:sp>
      </p:grpSp>
      <p:pic>
        <p:nvPicPr>
          <p:cNvPr id="8" name="Immagine 7" descr="Immagine che contiene diverso&#10;&#10;Descrizione generata automaticamente">
            <a:extLst>
              <a:ext uri="{FF2B5EF4-FFF2-40B4-BE49-F238E27FC236}">
                <a16:creationId xmlns:a16="http://schemas.microsoft.com/office/drawing/2014/main" id="{C5E7B6B9-4DB3-BFF8-61A1-A6C59DCC95B4}"/>
              </a:ext>
            </a:extLst>
          </p:cNvPr>
          <p:cNvPicPr>
            <a:picLocks noChangeAspect="1"/>
          </p:cNvPicPr>
          <p:nvPr/>
        </p:nvPicPr>
        <p:blipFill>
          <a:blip r:embed="rId3"/>
          <a:stretch>
            <a:fillRect/>
          </a:stretch>
        </p:blipFill>
        <p:spPr>
          <a:xfrm>
            <a:off x="5004048" y="1233193"/>
            <a:ext cx="3148255" cy="1863636"/>
          </a:xfrm>
          <a:prstGeom prst="rect">
            <a:avLst/>
          </a:prstGeom>
          <a:ln>
            <a:noFill/>
          </a:ln>
        </p:spPr>
      </p:pic>
      <p:pic>
        <p:nvPicPr>
          <p:cNvPr id="9" name="Immagine 8" descr="Immagine che contiene diverso&#10;&#10;Descrizione generata automaticamente">
            <a:extLst>
              <a:ext uri="{FF2B5EF4-FFF2-40B4-BE49-F238E27FC236}">
                <a16:creationId xmlns:a16="http://schemas.microsoft.com/office/drawing/2014/main" id="{9CE15F50-D477-BD8C-849F-55301F8EF0C1}"/>
              </a:ext>
            </a:extLst>
          </p:cNvPr>
          <p:cNvPicPr>
            <a:picLocks noChangeAspect="1"/>
          </p:cNvPicPr>
          <p:nvPr/>
        </p:nvPicPr>
        <p:blipFill>
          <a:blip r:embed="rId3"/>
          <a:stretch>
            <a:fillRect/>
          </a:stretch>
        </p:blipFill>
        <p:spPr>
          <a:xfrm>
            <a:off x="683568" y="3300906"/>
            <a:ext cx="3371668" cy="1995887"/>
          </a:xfrm>
          <a:prstGeom prst="rect">
            <a:avLst/>
          </a:prstGeom>
          <a:ln>
            <a:noFill/>
          </a:ln>
        </p:spPr>
      </p:pic>
      <p:pic>
        <p:nvPicPr>
          <p:cNvPr id="10" name="Immagine 9" descr="Immagine che contiene parete, interni, vario, diverso&#10;&#10;Descrizione generata automaticamente">
            <a:extLst>
              <a:ext uri="{FF2B5EF4-FFF2-40B4-BE49-F238E27FC236}">
                <a16:creationId xmlns:a16="http://schemas.microsoft.com/office/drawing/2014/main" id="{E4B831CD-F681-6B15-2657-D8DD5FE32E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300906"/>
            <a:ext cx="3888432" cy="2763911"/>
          </a:xfrm>
          <a:prstGeom prst="rect">
            <a:avLst/>
          </a:prstGeom>
          <a:ln>
            <a:noFill/>
          </a:ln>
        </p:spPr>
      </p:pic>
    </p:spTree>
    <p:extLst>
      <p:ext uri="{BB962C8B-B14F-4D97-AF65-F5344CB8AC3E}">
        <p14:creationId xmlns:p14="http://schemas.microsoft.com/office/powerpoint/2010/main" val="3638139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ttangolo 23">
            <a:extLst>
              <a:ext uri="{FF2B5EF4-FFF2-40B4-BE49-F238E27FC236}">
                <a16:creationId xmlns:a16="http://schemas.microsoft.com/office/drawing/2014/main" id="{605D7734-1505-01C7-31B1-DC4002D9256F}"/>
              </a:ext>
            </a:extLst>
          </p:cNvPr>
          <p:cNvSpPr/>
          <p:nvPr/>
        </p:nvSpPr>
        <p:spPr bwMode="auto">
          <a:xfrm>
            <a:off x="0" y="6454061"/>
            <a:ext cx="1736935" cy="4039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sng" strike="noStrike" cap="none" normalizeH="0" baseline="0">
              <a:ln>
                <a:noFill/>
              </a:ln>
              <a:solidFill>
                <a:schemeClr val="tx1"/>
              </a:solidFill>
              <a:effectLst/>
              <a:latin typeface="Arial" charset="0"/>
              <a:cs typeface="Arial" charset="0"/>
            </a:endParaRPr>
          </a:p>
        </p:txBody>
      </p:sp>
      <p:grpSp>
        <p:nvGrpSpPr>
          <p:cNvPr id="4" name="Gruppo 3">
            <a:extLst>
              <a:ext uri="{FF2B5EF4-FFF2-40B4-BE49-F238E27FC236}">
                <a16:creationId xmlns:a16="http://schemas.microsoft.com/office/drawing/2014/main" id="{D25E573A-1112-74F8-8B95-6C8267B20F3C}"/>
              </a:ext>
            </a:extLst>
          </p:cNvPr>
          <p:cNvGrpSpPr/>
          <p:nvPr/>
        </p:nvGrpSpPr>
        <p:grpSpPr>
          <a:xfrm>
            <a:off x="1206227" y="418451"/>
            <a:ext cx="7143728" cy="722303"/>
            <a:chOff x="1206227" y="418451"/>
            <a:chExt cx="7143728" cy="722303"/>
          </a:xfrm>
        </p:grpSpPr>
        <p:sp>
          <p:nvSpPr>
            <p:cNvPr id="8" name="CasellaDiTesto 7">
              <a:extLst>
                <a:ext uri="{FF2B5EF4-FFF2-40B4-BE49-F238E27FC236}">
                  <a16:creationId xmlns:a16="http://schemas.microsoft.com/office/drawing/2014/main" id="{E963A477-26E5-F3E2-F6D2-FD23B6F966B7}"/>
                </a:ext>
              </a:extLst>
            </p:cNvPr>
            <p:cNvSpPr txBox="1"/>
            <p:nvPr/>
          </p:nvSpPr>
          <p:spPr>
            <a:xfrm>
              <a:off x="7049693" y="418451"/>
              <a:ext cx="1300262" cy="338554"/>
            </a:xfrm>
            <a:prstGeom prst="rect">
              <a:avLst/>
            </a:prstGeom>
            <a:noFill/>
          </p:spPr>
          <p:txBody>
            <a:bodyPr wrap="square">
              <a:spAutoFit/>
            </a:bodyPr>
            <a:lstStyle/>
            <a:p>
              <a:pPr algn="r"/>
              <a:r>
                <a:rPr lang="en-GB" sz="1600" b="1" dirty="0">
                  <a:solidFill>
                    <a:schemeClr val="accent6">
                      <a:lumMod val="60000"/>
                      <a:lumOff val="40000"/>
                    </a:schemeClr>
                  </a:solidFill>
                  <a:latin typeface="Calibri" panose="020F0502020204030204" pitchFamily="34" charset="0"/>
                  <a:ea typeface="+mj-ea"/>
                  <a:cs typeface="Calibri" panose="020F0502020204030204" pitchFamily="34" charset="0"/>
                </a:rPr>
                <a:t>Case Study</a:t>
              </a:r>
              <a:endParaRPr lang="it-IT" sz="1600" b="1" dirty="0">
                <a:solidFill>
                  <a:schemeClr val="accent6">
                    <a:lumMod val="60000"/>
                    <a:lumOff val="40000"/>
                  </a:schemeClr>
                </a:solidFill>
                <a:latin typeface="Calibri" panose="020F0502020204030204" pitchFamily="34" charset="0"/>
                <a:ea typeface="+mj-ea"/>
                <a:cs typeface="Calibri" panose="020F0502020204030204" pitchFamily="34" charset="0"/>
              </a:endParaRPr>
            </a:p>
          </p:txBody>
        </p:sp>
        <p:sp>
          <p:nvSpPr>
            <p:cNvPr id="9" name="CasellaDiTesto 8">
              <a:extLst>
                <a:ext uri="{FF2B5EF4-FFF2-40B4-BE49-F238E27FC236}">
                  <a16:creationId xmlns:a16="http://schemas.microsoft.com/office/drawing/2014/main" id="{CCB02C29-72D7-4628-A9AE-AB9E64FC9B0E}"/>
                </a:ext>
              </a:extLst>
            </p:cNvPr>
            <p:cNvSpPr txBox="1"/>
            <p:nvPr/>
          </p:nvSpPr>
          <p:spPr>
            <a:xfrm>
              <a:off x="1206227" y="740644"/>
              <a:ext cx="7140119" cy="400110"/>
            </a:xfrm>
            <a:prstGeom prst="rect">
              <a:avLst/>
            </a:prstGeom>
            <a:noFill/>
          </p:spPr>
          <p:txBody>
            <a:bodyPr wrap="square">
              <a:spAutoFit/>
            </a:bodyPr>
            <a:lstStyle/>
            <a:p>
              <a:pPr algn="r"/>
              <a:r>
                <a:rPr lang="en-GB" sz="2000" b="1" dirty="0" err="1">
                  <a:solidFill>
                    <a:srgbClr val="445469"/>
                  </a:solidFill>
                  <a:latin typeface="Calibri" panose="020F0502020204030204" pitchFamily="34" charset="0"/>
                  <a:ea typeface="+mj-ea"/>
                  <a:cs typeface="Calibri" panose="020F0502020204030204" pitchFamily="34" charset="0"/>
                </a:rPr>
                <a:t>Modalshare</a:t>
              </a:r>
              <a:r>
                <a:rPr lang="en-GB" sz="2000" b="1" dirty="0">
                  <a:solidFill>
                    <a:srgbClr val="445469"/>
                  </a:solidFill>
                  <a:latin typeface="Calibri" panose="020F0502020204030204" pitchFamily="34" charset="0"/>
                  <a:ea typeface="+mj-ea"/>
                  <a:cs typeface="Calibri" panose="020F0502020204030204" pitchFamily="34" charset="0"/>
                </a:rPr>
                <a:t> post COVID-19</a:t>
              </a:r>
              <a:endParaRPr lang="it-IT" sz="2000" b="1" dirty="0">
                <a:solidFill>
                  <a:srgbClr val="445469"/>
                </a:solidFill>
                <a:latin typeface="Calibri" panose="020F0502020204030204" pitchFamily="34" charset="0"/>
                <a:ea typeface="+mj-ea"/>
                <a:cs typeface="Calibri" panose="020F0502020204030204" pitchFamily="34" charset="0"/>
              </a:endParaRPr>
            </a:p>
          </p:txBody>
        </p:sp>
      </p:grpSp>
      <p:pic>
        <p:nvPicPr>
          <p:cNvPr id="11" name="Immagine 10">
            <a:extLst>
              <a:ext uri="{FF2B5EF4-FFF2-40B4-BE49-F238E27FC236}">
                <a16:creationId xmlns:a16="http://schemas.microsoft.com/office/drawing/2014/main" id="{E045B515-33D7-7BE7-165E-FD7F2274AEAD}"/>
              </a:ext>
            </a:extLst>
          </p:cNvPr>
          <p:cNvPicPr>
            <a:picLocks noChangeAspect="1"/>
          </p:cNvPicPr>
          <p:nvPr/>
        </p:nvPicPr>
        <p:blipFill>
          <a:blip r:embed="rId3"/>
          <a:stretch>
            <a:fillRect/>
          </a:stretch>
        </p:blipFill>
        <p:spPr>
          <a:xfrm>
            <a:off x="611559" y="1462948"/>
            <a:ext cx="3788829" cy="2254084"/>
          </a:xfrm>
          <a:prstGeom prst="rect">
            <a:avLst/>
          </a:prstGeom>
          <a:ln>
            <a:noFill/>
          </a:ln>
        </p:spPr>
      </p:pic>
      <p:pic>
        <p:nvPicPr>
          <p:cNvPr id="12" name="Immagine 11">
            <a:extLst>
              <a:ext uri="{FF2B5EF4-FFF2-40B4-BE49-F238E27FC236}">
                <a16:creationId xmlns:a16="http://schemas.microsoft.com/office/drawing/2014/main" id="{42AE9169-D7FB-E7B2-06FB-9A9B696B4B23}"/>
              </a:ext>
            </a:extLst>
          </p:cNvPr>
          <p:cNvPicPr>
            <a:picLocks noChangeAspect="1"/>
          </p:cNvPicPr>
          <p:nvPr/>
        </p:nvPicPr>
        <p:blipFill rotWithShape="1">
          <a:blip r:embed="rId4"/>
          <a:srcRect b="1949"/>
          <a:stretch/>
        </p:blipFill>
        <p:spPr>
          <a:xfrm>
            <a:off x="4400388" y="1462948"/>
            <a:ext cx="4392488" cy="2204080"/>
          </a:xfrm>
          <a:prstGeom prst="rect">
            <a:avLst/>
          </a:prstGeom>
          <a:ln>
            <a:noFill/>
          </a:ln>
        </p:spPr>
      </p:pic>
      <p:pic>
        <p:nvPicPr>
          <p:cNvPr id="13" name="Immagine 12">
            <a:extLst>
              <a:ext uri="{FF2B5EF4-FFF2-40B4-BE49-F238E27FC236}">
                <a16:creationId xmlns:a16="http://schemas.microsoft.com/office/drawing/2014/main" id="{AADA858A-D059-B348-FAAE-3E5646888D9C}"/>
              </a:ext>
            </a:extLst>
          </p:cNvPr>
          <p:cNvPicPr>
            <a:picLocks noChangeAspect="1"/>
          </p:cNvPicPr>
          <p:nvPr/>
        </p:nvPicPr>
        <p:blipFill>
          <a:blip r:embed="rId5"/>
          <a:stretch>
            <a:fillRect/>
          </a:stretch>
        </p:blipFill>
        <p:spPr>
          <a:xfrm>
            <a:off x="683568" y="3986546"/>
            <a:ext cx="3788829" cy="2315344"/>
          </a:xfrm>
          <a:prstGeom prst="rect">
            <a:avLst/>
          </a:prstGeom>
          <a:ln>
            <a:noFill/>
          </a:ln>
        </p:spPr>
      </p:pic>
      <p:sp>
        <p:nvSpPr>
          <p:cNvPr id="19" name="CasellaDiTesto 18">
            <a:extLst>
              <a:ext uri="{FF2B5EF4-FFF2-40B4-BE49-F238E27FC236}">
                <a16:creationId xmlns:a16="http://schemas.microsoft.com/office/drawing/2014/main" id="{60F8E8C1-B8D3-E70F-161B-C95415CF2FF6}"/>
              </a:ext>
            </a:extLst>
          </p:cNvPr>
          <p:cNvSpPr txBox="1"/>
          <p:nvPr/>
        </p:nvSpPr>
        <p:spPr>
          <a:xfrm>
            <a:off x="4866081" y="4121550"/>
            <a:ext cx="3744416" cy="2180340"/>
          </a:xfrm>
          <a:prstGeom prst="rect">
            <a:avLst/>
          </a:prstGeom>
          <a:noFill/>
        </p:spPr>
        <p:txBody>
          <a:bodyPr wrap="square">
            <a:spAutoFit/>
          </a:bodyPr>
          <a:lstStyle/>
          <a:p>
            <a:pPr lvl="0">
              <a:lnSpc>
                <a:spcPct val="150000"/>
              </a:lnSpc>
            </a:pPr>
            <a:r>
              <a:rPr lang="it-IT" sz="1600"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Employees</a:t>
            </a:r>
            <a:r>
              <a:rPr lang="it-IT"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p>
          <a:p>
            <a:pPr marL="285750" lvl="0" indent="-285750">
              <a:lnSpc>
                <a:spcPct val="150000"/>
              </a:lnSpc>
              <a:buFont typeface="Wingdings" panose="05000000000000000000" pitchFamily="2" charset="2"/>
              <a:buChar char="Ø"/>
            </a:pPr>
            <a:r>
              <a:rPr lang="it-IT" sz="16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academic</a:t>
            </a:r>
            <a:r>
              <a:rPr lang="it-IT"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from 13,8% to 17,5%</a:t>
            </a:r>
          </a:p>
          <a:p>
            <a:pPr marL="285750" lvl="0" indent="-285750">
              <a:lnSpc>
                <a:spcPct val="150000"/>
              </a:lnSpc>
              <a:buFont typeface="Wingdings" panose="05000000000000000000" pitchFamily="2" charset="2"/>
              <a:buChar char="Ø"/>
            </a:pPr>
            <a:r>
              <a:rPr lang="it-IT" sz="16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administrative</a:t>
            </a:r>
            <a:r>
              <a:rPr lang="it-IT"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from 11,5% to 15,27%</a:t>
            </a:r>
          </a:p>
          <a:p>
            <a:pPr lvl="0">
              <a:lnSpc>
                <a:spcPct val="114000"/>
              </a:lnSpc>
              <a:spcBef>
                <a:spcPts val="1200"/>
              </a:spcBef>
            </a:pPr>
            <a:r>
              <a:rPr lang="it-IT"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Students:</a:t>
            </a:r>
          </a:p>
          <a:p>
            <a:pPr lvl="0">
              <a:lnSpc>
                <a:spcPct val="114000"/>
              </a:lnSpc>
            </a:pPr>
            <a:r>
              <a:rPr lang="it-IT"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from 16,5% to 10,6%</a:t>
            </a:r>
          </a:p>
          <a:p>
            <a:pPr lvl="0">
              <a:lnSpc>
                <a:spcPct val="114000"/>
              </a:lnSpc>
            </a:pPr>
            <a:r>
              <a:rPr lang="it-IT" sz="1600" dirty="0">
                <a:solidFill>
                  <a:srgbClr val="000000"/>
                </a:solidFill>
                <a:latin typeface="Calibri" panose="020F0502020204030204" pitchFamily="34" charset="0"/>
                <a:cs typeface="Times New Roman" panose="02020603050405020304" pitchFamily="18" charset="0"/>
              </a:rPr>
              <a:t>Blended </a:t>
            </a:r>
            <a:r>
              <a:rPr lang="it-IT" sz="1600" dirty="0" err="1">
                <a:solidFill>
                  <a:srgbClr val="000000"/>
                </a:solidFill>
                <a:latin typeface="Calibri" panose="020F0502020204030204" pitchFamily="34" charset="0"/>
                <a:cs typeface="Times New Roman" panose="02020603050405020304" pitchFamily="18" charset="0"/>
              </a:rPr>
              <a:t>lessons</a:t>
            </a:r>
            <a:r>
              <a:rPr lang="it-IT" sz="1600" dirty="0">
                <a:solidFill>
                  <a:srgbClr val="000000"/>
                </a:solidFill>
                <a:latin typeface="Calibri" panose="020F0502020204030204" pitchFamily="34" charset="0"/>
                <a:cs typeface="Times New Roman" panose="02020603050405020304" pitchFamily="18" charset="0"/>
              </a:rPr>
              <a:t> </a:t>
            </a:r>
            <a:r>
              <a:rPr lang="it-IT" sz="1600" dirty="0" err="1">
                <a:solidFill>
                  <a:srgbClr val="000000"/>
                </a:solidFill>
                <a:latin typeface="Calibri" panose="020F0502020204030204" pitchFamily="34" charset="0"/>
                <a:cs typeface="Times New Roman" panose="02020603050405020304" pitchFamily="18" charset="0"/>
              </a:rPr>
              <a:t>effect</a:t>
            </a:r>
            <a:endParaRPr lang="it-IT" sz="1600" dirty="0"/>
          </a:p>
        </p:txBody>
      </p:sp>
      <p:pic>
        <p:nvPicPr>
          <p:cNvPr id="20" name="Immagine 19">
            <a:extLst>
              <a:ext uri="{FF2B5EF4-FFF2-40B4-BE49-F238E27FC236}">
                <a16:creationId xmlns:a16="http://schemas.microsoft.com/office/drawing/2014/main" id="{5DDAD27B-CE77-6ABB-2AC8-DA00E56454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90163" y="3988583"/>
            <a:ext cx="420804" cy="511923"/>
          </a:xfrm>
          <a:prstGeom prst="rect">
            <a:avLst/>
          </a:prstGeom>
        </p:spPr>
      </p:pic>
    </p:spTree>
    <p:extLst>
      <p:ext uri="{BB962C8B-B14F-4D97-AF65-F5344CB8AC3E}">
        <p14:creationId xmlns:p14="http://schemas.microsoft.com/office/powerpoint/2010/main" val="1715950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B6C119B-B6A2-F233-9D56-3E5FCA697C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704" y="1296353"/>
            <a:ext cx="5133096" cy="2420679"/>
          </a:xfrm>
          <a:prstGeom prst="rect">
            <a:avLst/>
          </a:prstGeom>
          <a:ln>
            <a:noFill/>
          </a:ln>
        </p:spPr>
      </p:pic>
      <p:grpSp>
        <p:nvGrpSpPr>
          <p:cNvPr id="5" name="Gruppo 4">
            <a:extLst>
              <a:ext uri="{FF2B5EF4-FFF2-40B4-BE49-F238E27FC236}">
                <a16:creationId xmlns:a16="http://schemas.microsoft.com/office/drawing/2014/main" id="{F2405F66-8436-9499-ADD9-57F194B74ABE}"/>
              </a:ext>
            </a:extLst>
          </p:cNvPr>
          <p:cNvGrpSpPr/>
          <p:nvPr/>
        </p:nvGrpSpPr>
        <p:grpSpPr>
          <a:xfrm>
            <a:off x="1206227" y="418451"/>
            <a:ext cx="7143728" cy="722303"/>
            <a:chOff x="1206227" y="418451"/>
            <a:chExt cx="7143728" cy="722303"/>
          </a:xfrm>
        </p:grpSpPr>
        <p:sp>
          <p:nvSpPr>
            <p:cNvPr id="6" name="CasellaDiTesto 5">
              <a:extLst>
                <a:ext uri="{FF2B5EF4-FFF2-40B4-BE49-F238E27FC236}">
                  <a16:creationId xmlns:a16="http://schemas.microsoft.com/office/drawing/2014/main" id="{8F7F5C03-E3B7-7109-D76E-DC24CD39276C}"/>
                </a:ext>
              </a:extLst>
            </p:cNvPr>
            <p:cNvSpPr txBox="1"/>
            <p:nvPr/>
          </p:nvSpPr>
          <p:spPr>
            <a:xfrm>
              <a:off x="7049693" y="418451"/>
              <a:ext cx="1300262" cy="338554"/>
            </a:xfrm>
            <a:prstGeom prst="rect">
              <a:avLst/>
            </a:prstGeom>
            <a:noFill/>
          </p:spPr>
          <p:txBody>
            <a:bodyPr wrap="square">
              <a:spAutoFit/>
            </a:bodyPr>
            <a:lstStyle/>
            <a:p>
              <a:pPr algn="r"/>
              <a:r>
                <a:rPr lang="en-GB" sz="1600" b="1" dirty="0">
                  <a:solidFill>
                    <a:schemeClr val="accent6">
                      <a:lumMod val="60000"/>
                      <a:lumOff val="40000"/>
                    </a:schemeClr>
                  </a:solidFill>
                  <a:latin typeface="Calibri" panose="020F0502020204030204" pitchFamily="34" charset="0"/>
                  <a:ea typeface="+mj-ea"/>
                  <a:cs typeface="Calibri" panose="020F0502020204030204" pitchFamily="34" charset="0"/>
                </a:rPr>
                <a:t>Case Study</a:t>
              </a:r>
              <a:endParaRPr lang="it-IT" sz="1600" b="1" dirty="0">
                <a:solidFill>
                  <a:schemeClr val="accent6">
                    <a:lumMod val="60000"/>
                    <a:lumOff val="40000"/>
                  </a:schemeClr>
                </a:solidFill>
                <a:latin typeface="Calibri" panose="020F0502020204030204" pitchFamily="34" charset="0"/>
                <a:ea typeface="+mj-ea"/>
                <a:cs typeface="Calibri" panose="020F0502020204030204" pitchFamily="34" charset="0"/>
              </a:endParaRPr>
            </a:p>
          </p:txBody>
        </p:sp>
        <p:sp>
          <p:nvSpPr>
            <p:cNvPr id="7" name="CasellaDiTesto 6">
              <a:extLst>
                <a:ext uri="{FF2B5EF4-FFF2-40B4-BE49-F238E27FC236}">
                  <a16:creationId xmlns:a16="http://schemas.microsoft.com/office/drawing/2014/main" id="{A32DF1E8-49A4-BC5C-8B3F-69BF322C4E34}"/>
                </a:ext>
              </a:extLst>
            </p:cNvPr>
            <p:cNvSpPr txBox="1"/>
            <p:nvPr/>
          </p:nvSpPr>
          <p:spPr>
            <a:xfrm>
              <a:off x="1206227" y="740644"/>
              <a:ext cx="7140119" cy="400110"/>
            </a:xfrm>
            <a:prstGeom prst="rect">
              <a:avLst/>
            </a:prstGeom>
            <a:noFill/>
          </p:spPr>
          <p:txBody>
            <a:bodyPr wrap="square">
              <a:spAutoFit/>
            </a:bodyPr>
            <a:lstStyle/>
            <a:p>
              <a:pPr algn="r"/>
              <a:r>
                <a:rPr lang="en-GB" sz="2000" b="1" dirty="0">
                  <a:solidFill>
                    <a:srgbClr val="445469"/>
                  </a:solidFill>
                  <a:latin typeface="Calibri" panose="020F0502020204030204" pitchFamily="34" charset="0"/>
                  <a:ea typeface="+mj-ea"/>
                  <a:cs typeface="Calibri" panose="020F0502020204030204" pitchFamily="34" charset="0"/>
                </a:rPr>
                <a:t>Attitudes towards sharing mobility and digital integration</a:t>
              </a:r>
              <a:endParaRPr lang="it-IT" sz="2000" b="1" dirty="0">
                <a:solidFill>
                  <a:srgbClr val="445469"/>
                </a:solidFill>
                <a:latin typeface="Calibri" panose="020F0502020204030204" pitchFamily="34" charset="0"/>
                <a:ea typeface="+mj-ea"/>
                <a:cs typeface="Calibri" panose="020F0502020204030204" pitchFamily="34" charset="0"/>
              </a:endParaRPr>
            </a:p>
          </p:txBody>
        </p:sp>
      </p:grpSp>
      <p:pic>
        <p:nvPicPr>
          <p:cNvPr id="8" name="Immagine 7">
            <a:extLst>
              <a:ext uri="{FF2B5EF4-FFF2-40B4-BE49-F238E27FC236}">
                <a16:creationId xmlns:a16="http://schemas.microsoft.com/office/drawing/2014/main" id="{54FF25C2-2124-FC7A-ABC0-F1D564D14C38}"/>
              </a:ext>
            </a:extLst>
          </p:cNvPr>
          <p:cNvPicPr>
            <a:picLocks noChangeAspect="1"/>
          </p:cNvPicPr>
          <p:nvPr/>
        </p:nvPicPr>
        <p:blipFill>
          <a:blip r:embed="rId3"/>
          <a:stretch>
            <a:fillRect/>
          </a:stretch>
        </p:blipFill>
        <p:spPr>
          <a:xfrm>
            <a:off x="1907704" y="3736197"/>
            <a:ext cx="5133096" cy="2957223"/>
          </a:xfrm>
          <a:prstGeom prst="rect">
            <a:avLst/>
          </a:prstGeom>
          <a:ln>
            <a:noFill/>
          </a:ln>
        </p:spPr>
      </p:pic>
    </p:spTree>
    <p:extLst>
      <p:ext uri="{BB962C8B-B14F-4D97-AF65-F5344CB8AC3E}">
        <p14:creationId xmlns:p14="http://schemas.microsoft.com/office/powerpoint/2010/main" val="2831618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2">
            <a:extLst>
              <a:ext uri="{FF2B5EF4-FFF2-40B4-BE49-F238E27FC236}">
                <a16:creationId xmlns:a16="http://schemas.microsoft.com/office/drawing/2014/main" id="{0B7751A1-2783-A9A5-72C4-E625AD5E9F07}"/>
              </a:ext>
            </a:extLst>
          </p:cNvPr>
          <p:cNvSpPr txBox="1">
            <a:spLocks/>
          </p:cNvSpPr>
          <p:nvPr/>
        </p:nvSpPr>
        <p:spPr>
          <a:xfrm>
            <a:off x="274612" y="1193102"/>
            <a:ext cx="8424862" cy="4029448"/>
          </a:xfr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600" dirty="0">
                <a:solidFill>
                  <a:srgbClr val="2E2E2E"/>
                </a:solidFill>
              </a:rPr>
              <a:t>In light of the rapid global urbanization the links between the built environment and subjective well-being are not sufficiently understood (</a:t>
            </a:r>
            <a:r>
              <a:rPr lang="it-IT" sz="1600" dirty="0" err="1">
                <a:solidFill>
                  <a:srgbClr val="2E2E2E"/>
                </a:solidFill>
              </a:rPr>
              <a:t>Mouratidis</a:t>
            </a:r>
            <a:r>
              <a:rPr lang="it-IT" sz="1600" dirty="0">
                <a:solidFill>
                  <a:srgbClr val="2E2E2E"/>
                </a:solidFill>
              </a:rPr>
              <a:t> k.,2021).</a:t>
            </a:r>
            <a:endParaRPr lang="en-US" sz="1600" dirty="0">
              <a:solidFill>
                <a:srgbClr val="2E2E2E"/>
              </a:solidFill>
            </a:endParaRPr>
          </a:p>
          <a:p>
            <a:pPr algn="just"/>
            <a:endParaRPr lang="en-US" sz="1600" dirty="0">
              <a:solidFill>
                <a:srgbClr val="2E2E2E"/>
              </a:solidFill>
            </a:endParaRPr>
          </a:p>
          <a:p>
            <a:pPr algn="just"/>
            <a:r>
              <a:rPr lang="en-US" sz="1600" dirty="0">
                <a:solidFill>
                  <a:srgbClr val="2E2E2E"/>
                </a:solidFill>
              </a:rPr>
              <a:t>Some strategies for understand subjective well-being through urban/infrastructures planning are: </a:t>
            </a:r>
          </a:p>
          <a:p>
            <a:pPr algn="just"/>
            <a:endParaRPr lang="en-US" sz="1600" dirty="0">
              <a:solidFill>
                <a:srgbClr val="2E2E2E"/>
              </a:solidFill>
            </a:endParaRPr>
          </a:p>
          <a:p>
            <a:pPr algn="just"/>
            <a:endParaRPr lang="en-US" sz="1600" dirty="0">
              <a:solidFill>
                <a:srgbClr val="2E2E2E"/>
              </a:solidFill>
            </a:endParaRPr>
          </a:p>
          <a:p>
            <a:pPr algn="just"/>
            <a:endParaRPr lang="en-US" sz="1600" dirty="0">
              <a:solidFill>
                <a:srgbClr val="2E2E2E"/>
              </a:solidFill>
            </a:endParaRPr>
          </a:p>
          <a:p>
            <a:pPr algn="just"/>
            <a:endParaRPr lang="en-US" sz="1600" dirty="0">
              <a:solidFill>
                <a:srgbClr val="2E2E2E"/>
              </a:solidFill>
            </a:endParaRPr>
          </a:p>
          <a:p>
            <a:pPr algn="just"/>
            <a:endParaRPr lang="en-US" sz="1600" dirty="0">
              <a:solidFill>
                <a:srgbClr val="2E2E2E"/>
              </a:solidFill>
            </a:endParaRPr>
          </a:p>
          <a:p>
            <a:pPr algn="just"/>
            <a:endParaRPr lang="en-US" sz="1600" dirty="0">
              <a:solidFill>
                <a:srgbClr val="2E2E2E"/>
              </a:solidFill>
            </a:endParaRPr>
          </a:p>
          <a:p>
            <a:pPr algn="just"/>
            <a:endParaRPr lang="en-US" sz="1600" dirty="0">
              <a:solidFill>
                <a:srgbClr val="2E2E2E"/>
              </a:solidFill>
            </a:endParaRPr>
          </a:p>
          <a:p>
            <a:pPr algn="just"/>
            <a:endParaRPr lang="en-US" sz="1600" dirty="0">
              <a:solidFill>
                <a:srgbClr val="2E2E2E"/>
              </a:solidFill>
            </a:endParaRPr>
          </a:p>
          <a:p>
            <a:pPr algn="just"/>
            <a:endParaRPr lang="en-US" sz="1600" dirty="0">
              <a:solidFill>
                <a:srgbClr val="2E2E2E"/>
              </a:solidFill>
            </a:endParaRPr>
          </a:p>
          <a:p>
            <a:pPr algn="just"/>
            <a:endParaRPr lang="en-US" sz="1600" dirty="0">
              <a:solidFill>
                <a:srgbClr val="2E2E2E"/>
              </a:solidFill>
            </a:endParaRPr>
          </a:p>
          <a:p>
            <a:pPr algn="just"/>
            <a:endParaRPr lang="en-US" sz="1600" b="1" dirty="0">
              <a:solidFill>
                <a:srgbClr val="2E2E2E"/>
              </a:solidFill>
            </a:endParaRPr>
          </a:p>
          <a:p>
            <a:endParaRPr lang="en-US" sz="1400" dirty="0"/>
          </a:p>
        </p:txBody>
      </p:sp>
      <p:pic>
        <p:nvPicPr>
          <p:cNvPr id="6" name="Immagine 5" descr="Immagine che contiene albero, esterni, erba, strada&#10;&#10;Descrizione generata automaticamente">
            <a:extLst>
              <a:ext uri="{FF2B5EF4-FFF2-40B4-BE49-F238E27FC236}">
                <a16:creationId xmlns:a16="http://schemas.microsoft.com/office/drawing/2014/main" id="{803BDAB3-5747-1C07-2F7E-DC890787FC81}"/>
              </a:ext>
            </a:extLst>
          </p:cNvPr>
          <p:cNvPicPr>
            <a:picLocks noChangeAspect="1"/>
          </p:cNvPicPr>
          <p:nvPr/>
        </p:nvPicPr>
        <p:blipFill rotWithShape="1">
          <a:blip r:embed="rId3"/>
          <a:srcRect l="11361" r="8957"/>
          <a:stretch/>
        </p:blipFill>
        <p:spPr>
          <a:xfrm>
            <a:off x="380623" y="2310776"/>
            <a:ext cx="1575663" cy="1309279"/>
          </a:xfrm>
          <a:prstGeom prst="rect">
            <a:avLst/>
          </a:prstGeom>
        </p:spPr>
      </p:pic>
      <p:pic>
        <p:nvPicPr>
          <p:cNvPr id="7" name="Immagine 6" descr="Immagine che contiene testo&#10;&#10;Descrizione generata automaticamente">
            <a:extLst>
              <a:ext uri="{FF2B5EF4-FFF2-40B4-BE49-F238E27FC236}">
                <a16:creationId xmlns:a16="http://schemas.microsoft.com/office/drawing/2014/main" id="{4551ADD3-0B28-10C0-39DE-CF7DC9F1C4C0}"/>
              </a:ext>
            </a:extLst>
          </p:cNvPr>
          <p:cNvPicPr>
            <a:picLocks noChangeAspect="1"/>
          </p:cNvPicPr>
          <p:nvPr/>
        </p:nvPicPr>
        <p:blipFill rotWithShape="1">
          <a:blip r:embed="rId4"/>
          <a:srcRect l="36024" t="-22175" r="14245" b="22432"/>
          <a:stretch/>
        </p:blipFill>
        <p:spPr>
          <a:xfrm>
            <a:off x="2343397" y="1947588"/>
            <a:ext cx="1427768" cy="1672468"/>
          </a:xfrm>
          <a:prstGeom prst="rect">
            <a:avLst/>
          </a:prstGeom>
        </p:spPr>
      </p:pic>
      <p:sp>
        <p:nvSpPr>
          <p:cNvPr id="10" name="CasellaDiTesto 9">
            <a:extLst>
              <a:ext uri="{FF2B5EF4-FFF2-40B4-BE49-F238E27FC236}">
                <a16:creationId xmlns:a16="http://schemas.microsoft.com/office/drawing/2014/main" id="{623832E2-650A-90CC-DA08-AAC7B2D09083}"/>
              </a:ext>
            </a:extLst>
          </p:cNvPr>
          <p:cNvSpPr txBox="1"/>
          <p:nvPr/>
        </p:nvSpPr>
        <p:spPr>
          <a:xfrm>
            <a:off x="238762" y="3649017"/>
            <a:ext cx="1859383" cy="584775"/>
          </a:xfrm>
          <a:prstGeom prst="rect">
            <a:avLst/>
          </a:prstGeom>
          <a:noFill/>
        </p:spPr>
        <p:txBody>
          <a:bodyPr wrap="square">
            <a:spAutoFit/>
          </a:bodyPr>
          <a:lstStyle/>
          <a:p>
            <a:pPr algn="ctr"/>
            <a:r>
              <a:rPr lang="en-US" sz="1600" dirty="0">
                <a:solidFill>
                  <a:schemeClr val="tx2"/>
                </a:solidFill>
              </a:rPr>
              <a:t>E</a:t>
            </a:r>
            <a:r>
              <a:rPr lang="en-US" sz="1600" b="0" i="0" dirty="0">
                <a:solidFill>
                  <a:schemeClr val="tx2"/>
                </a:solidFill>
                <a:effectLst/>
                <a:latin typeface="+mn-lt"/>
              </a:rPr>
              <a:t>nhance conditions for active travel</a:t>
            </a:r>
            <a:endParaRPr lang="it-IT" sz="1600" b="1" dirty="0">
              <a:solidFill>
                <a:schemeClr val="tx2"/>
              </a:solidFill>
            </a:endParaRPr>
          </a:p>
        </p:txBody>
      </p:sp>
      <p:sp>
        <p:nvSpPr>
          <p:cNvPr id="11" name="CasellaDiTesto 10">
            <a:extLst>
              <a:ext uri="{FF2B5EF4-FFF2-40B4-BE49-F238E27FC236}">
                <a16:creationId xmlns:a16="http://schemas.microsoft.com/office/drawing/2014/main" id="{8176D543-574C-A13A-784E-7D6324CB5C7C}"/>
              </a:ext>
            </a:extLst>
          </p:cNvPr>
          <p:cNvSpPr txBox="1"/>
          <p:nvPr/>
        </p:nvSpPr>
        <p:spPr>
          <a:xfrm>
            <a:off x="4060904" y="3672127"/>
            <a:ext cx="1859382" cy="584775"/>
          </a:xfrm>
          <a:prstGeom prst="rect">
            <a:avLst/>
          </a:prstGeom>
          <a:noFill/>
        </p:spPr>
        <p:txBody>
          <a:bodyPr wrap="square">
            <a:spAutoFit/>
          </a:bodyPr>
          <a:lstStyle/>
          <a:p>
            <a:pPr algn="ctr"/>
            <a:r>
              <a:rPr lang="en-US" sz="1600" dirty="0">
                <a:solidFill>
                  <a:schemeClr val="tx2"/>
                </a:solidFill>
              </a:rPr>
              <a:t>Measure and interpret air quality</a:t>
            </a:r>
            <a:endParaRPr lang="it-IT" sz="1600" b="1" dirty="0">
              <a:solidFill>
                <a:schemeClr val="tx2"/>
              </a:solidFill>
            </a:endParaRPr>
          </a:p>
        </p:txBody>
      </p:sp>
      <p:sp>
        <p:nvSpPr>
          <p:cNvPr id="12" name="CasellaDiTesto 11">
            <a:extLst>
              <a:ext uri="{FF2B5EF4-FFF2-40B4-BE49-F238E27FC236}">
                <a16:creationId xmlns:a16="http://schemas.microsoft.com/office/drawing/2014/main" id="{54FC267C-364A-BA24-3246-3C52C71E2467}"/>
              </a:ext>
            </a:extLst>
          </p:cNvPr>
          <p:cNvSpPr txBox="1"/>
          <p:nvPr/>
        </p:nvSpPr>
        <p:spPr>
          <a:xfrm>
            <a:off x="2070270" y="3672404"/>
            <a:ext cx="1940573" cy="584775"/>
          </a:xfrm>
          <a:prstGeom prst="rect">
            <a:avLst/>
          </a:prstGeom>
          <a:noFill/>
        </p:spPr>
        <p:txBody>
          <a:bodyPr wrap="square">
            <a:spAutoFit/>
          </a:bodyPr>
          <a:lstStyle/>
          <a:p>
            <a:pPr algn="ctr"/>
            <a:r>
              <a:rPr lang="en-US" sz="1600" b="0" i="0" dirty="0">
                <a:solidFill>
                  <a:schemeClr val="tx2"/>
                </a:solidFill>
                <a:effectLst/>
                <a:latin typeface="+mn-lt"/>
              </a:rPr>
              <a:t>Improve public transport</a:t>
            </a:r>
            <a:endParaRPr lang="it-IT" sz="1600" b="1" dirty="0">
              <a:solidFill>
                <a:schemeClr val="tx2"/>
              </a:solidFill>
            </a:endParaRPr>
          </a:p>
        </p:txBody>
      </p:sp>
      <p:sp>
        <p:nvSpPr>
          <p:cNvPr id="15" name="Freccia a destra 14">
            <a:extLst>
              <a:ext uri="{FF2B5EF4-FFF2-40B4-BE49-F238E27FC236}">
                <a16:creationId xmlns:a16="http://schemas.microsoft.com/office/drawing/2014/main" id="{F01446FF-5584-CE7C-5A2F-B043CA605385}"/>
              </a:ext>
            </a:extLst>
          </p:cNvPr>
          <p:cNvSpPr/>
          <p:nvPr/>
        </p:nvSpPr>
        <p:spPr bwMode="auto">
          <a:xfrm rot="5400000">
            <a:off x="888494" y="4327142"/>
            <a:ext cx="421958" cy="338554"/>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sng" strike="noStrike" cap="none" normalizeH="0" baseline="0">
              <a:ln>
                <a:noFill/>
              </a:ln>
              <a:solidFill>
                <a:schemeClr val="tx1"/>
              </a:solidFill>
              <a:effectLst/>
              <a:latin typeface="Arial" charset="0"/>
              <a:cs typeface="Arial" charset="0"/>
            </a:endParaRPr>
          </a:p>
        </p:txBody>
      </p:sp>
      <p:sp>
        <p:nvSpPr>
          <p:cNvPr id="16" name="Freccia a destra 15">
            <a:extLst>
              <a:ext uri="{FF2B5EF4-FFF2-40B4-BE49-F238E27FC236}">
                <a16:creationId xmlns:a16="http://schemas.microsoft.com/office/drawing/2014/main" id="{CCF870B5-0C24-759F-C344-C2D15AAA9032}"/>
              </a:ext>
            </a:extLst>
          </p:cNvPr>
          <p:cNvSpPr/>
          <p:nvPr/>
        </p:nvSpPr>
        <p:spPr bwMode="auto">
          <a:xfrm rot="5400000">
            <a:off x="4779616" y="4333530"/>
            <a:ext cx="421958" cy="338554"/>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sng" strike="noStrike" cap="none" normalizeH="0" baseline="0">
              <a:ln>
                <a:noFill/>
              </a:ln>
              <a:solidFill>
                <a:schemeClr val="tx1"/>
              </a:solidFill>
              <a:effectLst/>
              <a:latin typeface="Arial" charset="0"/>
              <a:cs typeface="Arial" charset="0"/>
            </a:endParaRPr>
          </a:p>
        </p:txBody>
      </p:sp>
      <p:pic>
        <p:nvPicPr>
          <p:cNvPr id="17" name="Immagine 16" descr="Immagine che contiene cielo, esterni, fabbrica, edificio&#10;&#10;Descrizione generata automaticamente">
            <a:extLst>
              <a:ext uri="{FF2B5EF4-FFF2-40B4-BE49-F238E27FC236}">
                <a16:creationId xmlns:a16="http://schemas.microsoft.com/office/drawing/2014/main" id="{6D251FF1-530A-5958-054E-A38C20913D4E}"/>
              </a:ext>
            </a:extLst>
          </p:cNvPr>
          <p:cNvPicPr>
            <a:picLocks noChangeAspect="1"/>
          </p:cNvPicPr>
          <p:nvPr/>
        </p:nvPicPr>
        <p:blipFill>
          <a:blip r:embed="rId5"/>
          <a:stretch>
            <a:fillRect/>
          </a:stretch>
        </p:blipFill>
        <p:spPr>
          <a:xfrm>
            <a:off x="4173164" y="2308692"/>
            <a:ext cx="1762340" cy="1330068"/>
          </a:xfrm>
          <a:prstGeom prst="rect">
            <a:avLst/>
          </a:prstGeom>
        </p:spPr>
      </p:pic>
      <p:sp>
        <p:nvSpPr>
          <p:cNvPr id="18" name="Freccia a destra 17">
            <a:extLst>
              <a:ext uri="{FF2B5EF4-FFF2-40B4-BE49-F238E27FC236}">
                <a16:creationId xmlns:a16="http://schemas.microsoft.com/office/drawing/2014/main" id="{8736794B-81EB-C235-0415-C1F758592964}"/>
              </a:ext>
            </a:extLst>
          </p:cNvPr>
          <p:cNvSpPr/>
          <p:nvPr/>
        </p:nvSpPr>
        <p:spPr bwMode="auto">
          <a:xfrm rot="5400000">
            <a:off x="2829577" y="4351229"/>
            <a:ext cx="421958" cy="338554"/>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sng" strike="noStrike" cap="none" normalizeH="0" baseline="0">
              <a:ln>
                <a:noFill/>
              </a:ln>
              <a:solidFill>
                <a:schemeClr val="tx1"/>
              </a:solidFill>
              <a:effectLst/>
              <a:latin typeface="Arial" charset="0"/>
              <a:cs typeface="Arial" charset="0"/>
            </a:endParaRPr>
          </a:p>
        </p:txBody>
      </p:sp>
      <p:grpSp>
        <p:nvGrpSpPr>
          <p:cNvPr id="21" name="Gruppo 20">
            <a:extLst>
              <a:ext uri="{FF2B5EF4-FFF2-40B4-BE49-F238E27FC236}">
                <a16:creationId xmlns:a16="http://schemas.microsoft.com/office/drawing/2014/main" id="{9C592659-3E89-9A5E-BAAD-2F0BF776A976}"/>
              </a:ext>
            </a:extLst>
          </p:cNvPr>
          <p:cNvGrpSpPr/>
          <p:nvPr/>
        </p:nvGrpSpPr>
        <p:grpSpPr>
          <a:xfrm>
            <a:off x="1206227" y="418451"/>
            <a:ext cx="7143728" cy="722303"/>
            <a:chOff x="1206227" y="418451"/>
            <a:chExt cx="7143728" cy="722303"/>
          </a:xfrm>
        </p:grpSpPr>
        <p:sp>
          <p:nvSpPr>
            <p:cNvPr id="22" name="CasellaDiTesto 21">
              <a:extLst>
                <a:ext uri="{FF2B5EF4-FFF2-40B4-BE49-F238E27FC236}">
                  <a16:creationId xmlns:a16="http://schemas.microsoft.com/office/drawing/2014/main" id="{C6B26379-83E0-6DBF-3A58-32C6638C074A}"/>
                </a:ext>
              </a:extLst>
            </p:cNvPr>
            <p:cNvSpPr txBox="1"/>
            <p:nvPr/>
          </p:nvSpPr>
          <p:spPr>
            <a:xfrm>
              <a:off x="7049693" y="418451"/>
              <a:ext cx="1300262" cy="338554"/>
            </a:xfrm>
            <a:prstGeom prst="rect">
              <a:avLst/>
            </a:prstGeom>
            <a:noFill/>
          </p:spPr>
          <p:txBody>
            <a:bodyPr wrap="square">
              <a:spAutoFit/>
            </a:bodyPr>
            <a:lstStyle/>
            <a:p>
              <a:pPr algn="r"/>
              <a:r>
                <a:rPr lang="en-GB" sz="1600" b="1" dirty="0">
                  <a:solidFill>
                    <a:schemeClr val="accent6">
                      <a:lumMod val="60000"/>
                      <a:lumOff val="40000"/>
                    </a:schemeClr>
                  </a:solidFill>
                  <a:latin typeface="Calibri" panose="020F0502020204030204" pitchFamily="34" charset="0"/>
                  <a:ea typeface="+mj-ea"/>
                  <a:cs typeface="Calibri" panose="020F0502020204030204" pitchFamily="34" charset="0"/>
                </a:rPr>
                <a:t>Operations</a:t>
              </a:r>
              <a:endParaRPr lang="it-IT" sz="1600" b="1" dirty="0">
                <a:solidFill>
                  <a:schemeClr val="accent6">
                    <a:lumMod val="60000"/>
                    <a:lumOff val="40000"/>
                  </a:schemeClr>
                </a:solidFill>
                <a:latin typeface="Calibri" panose="020F0502020204030204" pitchFamily="34" charset="0"/>
                <a:ea typeface="+mj-ea"/>
                <a:cs typeface="Calibri" panose="020F0502020204030204" pitchFamily="34" charset="0"/>
              </a:endParaRPr>
            </a:p>
          </p:txBody>
        </p:sp>
        <p:sp>
          <p:nvSpPr>
            <p:cNvPr id="23" name="CasellaDiTesto 22">
              <a:extLst>
                <a:ext uri="{FF2B5EF4-FFF2-40B4-BE49-F238E27FC236}">
                  <a16:creationId xmlns:a16="http://schemas.microsoft.com/office/drawing/2014/main" id="{6698AD5A-A407-F35A-DBC6-501675A70EAA}"/>
                </a:ext>
              </a:extLst>
            </p:cNvPr>
            <p:cNvSpPr txBox="1"/>
            <p:nvPr/>
          </p:nvSpPr>
          <p:spPr>
            <a:xfrm>
              <a:off x="1206227" y="740644"/>
              <a:ext cx="7140119" cy="400110"/>
            </a:xfrm>
            <a:prstGeom prst="rect">
              <a:avLst/>
            </a:prstGeom>
            <a:noFill/>
          </p:spPr>
          <p:txBody>
            <a:bodyPr wrap="square">
              <a:spAutoFit/>
            </a:bodyPr>
            <a:lstStyle/>
            <a:p>
              <a:pPr algn="r"/>
              <a:r>
                <a:rPr lang="en-GB" sz="2000" b="1" dirty="0">
                  <a:solidFill>
                    <a:srgbClr val="445469"/>
                  </a:solidFill>
                  <a:latin typeface="Calibri" panose="020F0502020204030204" pitchFamily="34" charset="0"/>
                  <a:ea typeface="+mj-ea"/>
                  <a:cs typeface="Calibri" panose="020F0502020204030204" pitchFamily="34" charset="0"/>
                </a:rPr>
                <a:t>Through missing links</a:t>
              </a:r>
              <a:endParaRPr lang="it-IT" sz="2000" b="1" dirty="0">
                <a:solidFill>
                  <a:srgbClr val="445469"/>
                </a:solidFill>
                <a:latin typeface="Calibri" panose="020F0502020204030204" pitchFamily="34" charset="0"/>
                <a:ea typeface="+mj-ea"/>
                <a:cs typeface="Calibri" panose="020F0502020204030204" pitchFamily="34" charset="0"/>
              </a:endParaRPr>
            </a:p>
          </p:txBody>
        </p:sp>
      </p:grpSp>
      <p:pic>
        <p:nvPicPr>
          <p:cNvPr id="24" name="Immagine 23">
            <a:extLst>
              <a:ext uri="{FF2B5EF4-FFF2-40B4-BE49-F238E27FC236}">
                <a16:creationId xmlns:a16="http://schemas.microsoft.com/office/drawing/2014/main" id="{5E31F072-4DEB-239B-3B56-F191747D0A90}"/>
              </a:ext>
            </a:extLst>
          </p:cNvPr>
          <p:cNvPicPr>
            <a:picLocks noChangeAspect="1"/>
          </p:cNvPicPr>
          <p:nvPr/>
        </p:nvPicPr>
        <p:blipFill rotWithShape="1">
          <a:blip r:embed="rId6"/>
          <a:srcRect r="6200" b="8400"/>
          <a:stretch/>
        </p:blipFill>
        <p:spPr>
          <a:xfrm>
            <a:off x="6337503" y="2294477"/>
            <a:ext cx="2062560" cy="1342788"/>
          </a:xfrm>
          <a:prstGeom prst="rect">
            <a:avLst/>
          </a:prstGeom>
        </p:spPr>
      </p:pic>
      <p:sp>
        <p:nvSpPr>
          <p:cNvPr id="25" name="CasellaDiTesto 24">
            <a:extLst>
              <a:ext uri="{FF2B5EF4-FFF2-40B4-BE49-F238E27FC236}">
                <a16:creationId xmlns:a16="http://schemas.microsoft.com/office/drawing/2014/main" id="{428F0008-4D79-3B48-9F7A-4E8640245BEF}"/>
              </a:ext>
            </a:extLst>
          </p:cNvPr>
          <p:cNvSpPr txBox="1"/>
          <p:nvPr/>
        </p:nvSpPr>
        <p:spPr>
          <a:xfrm>
            <a:off x="6232817" y="3700665"/>
            <a:ext cx="2271932" cy="584775"/>
          </a:xfrm>
          <a:prstGeom prst="rect">
            <a:avLst/>
          </a:prstGeom>
          <a:noFill/>
        </p:spPr>
        <p:txBody>
          <a:bodyPr wrap="square">
            <a:spAutoFit/>
          </a:bodyPr>
          <a:lstStyle/>
          <a:p>
            <a:pPr algn="ctr"/>
            <a:r>
              <a:rPr lang="en-US" sz="1600" dirty="0">
                <a:solidFill>
                  <a:schemeClr val="tx2"/>
                </a:solidFill>
              </a:rPr>
              <a:t>Implement alternative fuels</a:t>
            </a:r>
            <a:endParaRPr lang="it-IT" sz="1600" b="1" dirty="0">
              <a:solidFill>
                <a:schemeClr val="tx2"/>
              </a:solidFill>
            </a:endParaRPr>
          </a:p>
        </p:txBody>
      </p:sp>
      <p:sp>
        <p:nvSpPr>
          <p:cNvPr id="26" name="Freccia a destra 25">
            <a:extLst>
              <a:ext uri="{FF2B5EF4-FFF2-40B4-BE49-F238E27FC236}">
                <a16:creationId xmlns:a16="http://schemas.microsoft.com/office/drawing/2014/main" id="{A0F3F292-5C48-16A1-70BE-B52C007E2574}"/>
              </a:ext>
            </a:extLst>
          </p:cNvPr>
          <p:cNvSpPr/>
          <p:nvPr/>
        </p:nvSpPr>
        <p:spPr bwMode="auto">
          <a:xfrm rot="5400000">
            <a:off x="7157804" y="4333530"/>
            <a:ext cx="421958" cy="338554"/>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sng" strike="noStrike" cap="none" normalizeH="0" baseline="0">
              <a:ln>
                <a:noFill/>
              </a:ln>
              <a:solidFill>
                <a:schemeClr val="tx1"/>
              </a:solidFill>
              <a:effectLst/>
              <a:latin typeface="Arial" charset="0"/>
              <a:cs typeface="Arial" charset="0"/>
            </a:endParaRPr>
          </a:p>
        </p:txBody>
      </p:sp>
      <p:sp>
        <p:nvSpPr>
          <p:cNvPr id="27" name="CasellaDiTesto 26">
            <a:extLst>
              <a:ext uri="{FF2B5EF4-FFF2-40B4-BE49-F238E27FC236}">
                <a16:creationId xmlns:a16="http://schemas.microsoft.com/office/drawing/2014/main" id="{1FA6323D-A296-A40A-C619-78E5D605F390}"/>
              </a:ext>
            </a:extLst>
          </p:cNvPr>
          <p:cNvSpPr txBox="1"/>
          <p:nvPr/>
        </p:nvSpPr>
        <p:spPr>
          <a:xfrm>
            <a:off x="184275" y="4882046"/>
            <a:ext cx="1859383" cy="369332"/>
          </a:xfrm>
          <a:prstGeom prst="rect">
            <a:avLst/>
          </a:prstGeom>
          <a:noFill/>
        </p:spPr>
        <p:txBody>
          <a:bodyPr wrap="square">
            <a:spAutoFit/>
          </a:bodyPr>
          <a:lstStyle/>
          <a:p>
            <a:pPr algn="ctr"/>
            <a:r>
              <a:rPr lang="en-US" dirty="0" err="1">
                <a:solidFill>
                  <a:srgbClr val="C00000"/>
                </a:solidFill>
              </a:rPr>
              <a:t>Almabike</a:t>
            </a:r>
            <a:endParaRPr lang="it-IT" b="1" dirty="0">
              <a:solidFill>
                <a:srgbClr val="C00000"/>
              </a:solidFill>
            </a:endParaRPr>
          </a:p>
        </p:txBody>
      </p:sp>
      <p:sp>
        <p:nvSpPr>
          <p:cNvPr id="28" name="CasellaDiTesto 27">
            <a:extLst>
              <a:ext uri="{FF2B5EF4-FFF2-40B4-BE49-F238E27FC236}">
                <a16:creationId xmlns:a16="http://schemas.microsoft.com/office/drawing/2014/main" id="{CE61BFF9-5366-7AF7-4957-A55F590070B3}"/>
              </a:ext>
            </a:extLst>
          </p:cNvPr>
          <p:cNvSpPr txBox="1"/>
          <p:nvPr/>
        </p:nvSpPr>
        <p:spPr>
          <a:xfrm>
            <a:off x="2170757" y="4882046"/>
            <a:ext cx="1859383" cy="369332"/>
          </a:xfrm>
          <a:prstGeom prst="rect">
            <a:avLst/>
          </a:prstGeom>
          <a:noFill/>
        </p:spPr>
        <p:txBody>
          <a:bodyPr wrap="square">
            <a:spAutoFit/>
          </a:bodyPr>
          <a:lstStyle/>
          <a:p>
            <a:pPr algn="ctr"/>
            <a:r>
              <a:rPr lang="en-US" dirty="0">
                <a:solidFill>
                  <a:srgbClr val="C00000"/>
                </a:solidFill>
              </a:rPr>
              <a:t>Subsided tickets</a:t>
            </a:r>
            <a:endParaRPr lang="it-IT" b="1" dirty="0">
              <a:solidFill>
                <a:srgbClr val="C00000"/>
              </a:solidFill>
            </a:endParaRPr>
          </a:p>
        </p:txBody>
      </p:sp>
      <p:sp>
        <p:nvSpPr>
          <p:cNvPr id="29" name="CasellaDiTesto 28">
            <a:extLst>
              <a:ext uri="{FF2B5EF4-FFF2-40B4-BE49-F238E27FC236}">
                <a16:creationId xmlns:a16="http://schemas.microsoft.com/office/drawing/2014/main" id="{B76EBB55-28C3-8AEB-3FFC-DEB7D542FF53}"/>
              </a:ext>
            </a:extLst>
          </p:cNvPr>
          <p:cNvSpPr txBox="1"/>
          <p:nvPr/>
        </p:nvSpPr>
        <p:spPr>
          <a:xfrm>
            <a:off x="4076121" y="4882046"/>
            <a:ext cx="1859383" cy="646331"/>
          </a:xfrm>
          <a:prstGeom prst="rect">
            <a:avLst/>
          </a:prstGeom>
          <a:noFill/>
        </p:spPr>
        <p:txBody>
          <a:bodyPr wrap="square">
            <a:spAutoFit/>
          </a:bodyPr>
          <a:lstStyle/>
          <a:p>
            <a:pPr algn="ctr"/>
            <a:r>
              <a:rPr lang="en-US" dirty="0" err="1">
                <a:solidFill>
                  <a:srgbClr val="C00000"/>
                </a:solidFill>
              </a:rPr>
              <a:t>Almabike</a:t>
            </a:r>
            <a:r>
              <a:rPr lang="en-US" dirty="0">
                <a:solidFill>
                  <a:srgbClr val="C00000"/>
                </a:solidFill>
              </a:rPr>
              <a:t> </a:t>
            </a:r>
            <a:r>
              <a:rPr lang="en-US" dirty="0" err="1">
                <a:solidFill>
                  <a:srgbClr val="C00000"/>
                </a:solidFill>
              </a:rPr>
              <a:t>infrastructured</a:t>
            </a:r>
            <a:endParaRPr lang="it-IT" dirty="0">
              <a:solidFill>
                <a:srgbClr val="C00000"/>
              </a:solidFill>
            </a:endParaRPr>
          </a:p>
        </p:txBody>
      </p:sp>
      <p:sp>
        <p:nvSpPr>
          <p:cNvPr id="30" name="CasellaDiTesto 29">
            <a:extLst>
              <a:ext uri="{FF2B5EF4-FFF2-40B4-BE49-F238E27FC236}">
                <a16:creationId xmlns:a16="http://schemas.microsoft.com/office/drawing/2014/main" id="{64EFE070-CF6A-34B8-934F-EFBC60E435A8}"/>
              </a:ext>
            </a:extLst>
          </p:cNvPr>
          <p:cNvSpPr txBox="1"/>
          <p:nvPr/>
        </p:nvSpPr>
        <p:spPr>
          <a:xfrm>
            <a:off x="6439091" y="4899384"/>
            <a:ext cx="2065658" cy="646331"/>
          </a:xfrm>
          <a:prstGeom prst="rect">
            <a:avLst/>
          </a:prstGeom>
          <a:noFill/>
        </p:spPr>
        <p:txBody>
          <a:bodyPr wrap="square">
            <a:spAutoFit/>
          </a:bodyPr>
          <a:lstStyle/>
          <a:p>
            <a:pPr algn="ctr"/>
            <a:r>
              <a:rPr lang="en-US" dirty="0">
                <a:solidFill>
                  <a:srgbClr val="C00000"/>
                </a:solidFill>
              </a:rPr>
              <a:t>Hybrid electric fleet management</a:t>
            </a:r>
            <a:endParaRPr lang="it-IT" dirty="0">
              <a:solidFill>
                <a:srgbClr val="C00000"/>
              </a:solidFill>
            </a:endParaRPr>
          </a:p>
        </p:txBody>
      </p:sp>
    </p:spTree>
    <p:extLst>
      <p:ext uri="{BB962C8B-B14F-4D97-AF65-F5344CB8AC3E}">
        <p14:creationId xmlns:p14="http://schemas.microsoft.com/office/powerpoint/2010/main" val="2774609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magine 22" descr="Immagine che contiene Ruota di bicicletta, ruota, Veicolo terrestre, bici&#10;&#10;Descrizione generata automaticamente">
            <a:extLst>
              <a:ext uri="{FF2B5EF4-FFF2-40B4-BE49-F238E27FC236}">
                <a16:creationId xmlns:a16="http://schemas.microsoft.com/office/drawing/2014/main" id="{F6325725-6865-273A-FD6B-7E181C7E0099}"/>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827584" y="1450820"/>
            <a:ext cx="6945872" cy="4628772"/>
          </a:xfrm>
          <a:prstGeom prst="rect">
            <a:avLst/>
          </a:prstGeom>
          <a:ln>
            <a:noFill/>
          </a:ln>
          <a:effectLst>
            <a:softEdge rad="112500"/>
          </a:effectLst>
        </p:spPr>
      </p:pic>
      <p:pic>
        <p:nvPicPr>
          <p:cNvPr id="5" name="Immagine 4" descr="Immagine che contiene trasporto, bicicletta&#10;&#10;Descrizione generata automaticamente">
            <a:extLst>
              <a:ext uri="{FF2B5EF4-FFF2-40B4-BE49-F238E27FC236}">
                <a16:creationId xmlns:a16="http://schemas.microsoft.com/office/drawing/2014/main" id="{DFB48F42-B692-95D0-385A-58FCD9311F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1501776"/>
            <a:ext cx="3646189" cy="2143248"/>
          </a:xfrm>
          <a:prstGeom prst="rect">
            <a:avLst/>
          </a:prstGeom>
          <a:ln>
            <a:noFill/>
          </a:ln>
        </p:spPr>
      </p:pic>
      <p:pic>
        <p:nvPicPr>
          <p:cNvPr id="6" name="Immagine 5" descr="Immagine che contiene bicicletta&#10;&#10;Descrizione generata automaticamente">
            <a:extLst>
              <a:ext uri="{FF2B5EF4-FFF2-40B4-BE49-F238E27FC236}">
                <a16:creationId xmlns:a16="http://schemas.microsoft.com/office/drawing/2014/main" id="{3F293C07-CD1A-FFD1-5F5B-133229A3B9BF}"/>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5449555" y="1529803"/>
            <a:ext cx="2323901" cy="2109636"/>
          </a:xfrm>
          <a:prstGeom prst="rect">
            <a:avLst/>
          </a:prstGeom>
          <a:ln>
            <a:noFill/>
          </a:ln>
        </p:spPr>
      </p:pic>
      <p:sp>
        <p:nvSpPr>
          <p:cNvPr id="7" name="Freccia a destra 6">
            <a:extLst>
              <a:ext uri="{FF2B5EF4-FFF2-40B4-BE49-F238E27FC236}">
                <a16:creationId xmlns:a16="http://schemas.microsoft.com/office/drawing/2014/main" id="{D03EEF8D-E343-D1E7-9D93-5D4A54839044}"/>
              </a:ext>
            </a:extLst>
          </p:cNvPr>
          <p:cNvSpPr/>
          <p:nvPr/>
        </p:nvSpPr>
        <p:spPr bwMode="auto">
          <a:xfrm>
            <a:off x="4665976" y="2391614"/>
            <a:ext cx="716084" cy="338554"/>
          </a:xfrm>
          <a:prstGeom prst="rightArrow">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sng" strike="noStrike" cap="none" normalizeH="0" baseline="0">
              <a:ln>
                <a:noFill/>
              </a:ln>
              <a:solidFill>
                <a:schemeClr val="tx1"/>
              </a:solidFill>
              <a:effectLst/>
              <a:latin typeface="Arial" charset="0"/>
              <a:cs typeface="Arial" charset="0"/>
            </a:endParaRPr>
          </a:p>
        </p:txBody>
      </p:sp>
      <p:pic>
        <p:nvPicPr>
          <p:cNvPr id="11" name="Immagine 10" descr="Immagine che contiene bicicletta, inclinando, parcheggiato&#10;&#10;Descrizione generata automaticamente">
            <a:extLst>
              <a:ext uri="{FF2B5EF4-FFF2-40B4-BE49-F238E27FC236}">
                <a16:creationId xmlns:a16="http://schemas.microsoft.com/office/drawing/2014/main" id="{F1313BF1-C246-0F93-75BC-41C7C040F32C}"/>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644008" y="4063628"/>
            <a:ext cx="3085512" cy="1949535"/>
          </a:xfrm>
          <a:prstGeom prst="rect">
            <a:avLst/>
          </a:prstGeom>
          <a:ln>
            <a:noFill/>
          </a:ln>
        </p:spPr>
      </p:pic>
      <p:pic>
        <p:nvPicPr>
          <p:cNvPr id="13" name="Immagine 12" descr="almabike.jpg">
            <a:extLst>
              <a:ext uri="{FF2B5EF4-FFF2-40B4-BE49-F238E27FC236}">
                <a16:creationId xmlns:a16="http://schemas.microsoft.com/office/drawing/2014/main" id="{43FA7217-261B-9D8E-8636-79A8545BD91B}"/>
              </a:ext>
            </a:extLst>
          </p:cNvPr>
          <p:cNvPicPr/>
          <p:nvPr/>
        </p:nvPicPr>
        <p:blipFill>
          <a:blip r:embed="rId6"/>
          <a:stretch>
            <a:fillRect/>
          </a:stretch>
        </p:blipFill>
        <p:spPr>
          <a:xfrm>
            <a:off x="971600" y="4040505"/>
            <a:ext cx="2910388" cy="2008100"/>
          </a:xfrm>
          <a:prstGeom prst="rect">
            <a:avLst/>
          </a:prstGeom>
          <a:ln>
            <a:noFill/>
          </a:ln>
          <a:effectLst/>
        </p:spPr>
      </p:pic>
      <p:sp>
        <p:nvSpPr>
          <p:cNvPr id="17" name="CasellaDiTesto 16">
            <a:extLst>
              <a:ext uri="{FF2B5EF4-FFF2-40B4-BE49-F238E27FC236}">
                <a16:creationId xmlns:a16="http://schemas.microsoft.com/office/drawing/2014/main" id="{6799E61F-20CD-C528-158C-085B7DA55969}"/>
              </a:ext>
            </a:extLst>
          </p:cNvPr>
          <p:cNvSpPr txBox="1"/>
          <p:nvPr/>
        </p:nvSpPr>
        <p:spPr>
          <a:xfrm>
            <a:off x="838757" y="1159797"/>
            <a:ext cx="2101222" cy="423449"/>
          </a:xfrm>
          <a:prstGeom prst="rect">
            <a:avLst/>
          </a:prstGeom>
          <a:noFill/>
        </p:spPr>
        <p:txBody>
          <a:bodyPr wrap="square">
            <a:spAutoFit/>
          </a:bodyPr>
          <a:lstStyle/>
          <a:p>
            <a:pPr lvl="0" algn="just">
              <a:lnSpc>
                <a:spcPct val="150000"/>
              </a:lnSpc>
            </a:pPr>
            <a:r>
              <a:rPr lang="it-IT" sz="16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Student</a:t>
            </a:r>
            <a:r>
              <a:rPr lang="it-IT" sz="16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concept</a:t>
            </a:r>
          </a:p>
        </p:txBody>
      </p:sp>
      <p:sp>
        <p:nvSpPr>
          <p:cNvPr id="18" name="CasellaDiTesto 17">
            <a:extLst>
              <a:ext uri="{FF2B5EF4-FFF2-40B4-BE49-F238E27FC236}">
                <a16:creationId xmlns:a16="http://schemas.microsoft.com/office/drawing/2014/main" id="{2DFF8413-06E2-6ABF-8CAE-26971A08DE28}"/>
              </a:ext>
            </a:extLst>
          </p:cNvPr>
          <p:cNvSpPr txBox="1"/>
          <p:nvPr/>
        </p:nvSpPr>
        <p:spPr>
          <a:xfrm>
            <a:off x="6032394" y="1188643"/>
            <a:ext cx="2323901" cy="423449"/>
          </a:xfrm>
          <a:prstGeom prst="rect">
            <a:avLst/>
          </a:prstGeom>
          <a:noFill/>
        </p:spPr>
        <p:txBody>
          <a:bodyPr wrap="square">
            <a:spAutoFit/>
          </a:bodyPr>
          <a:lstStyle>
            <a:defPPr>
              <a:defRPr lang="it-IT"/>
            </a:defPPr>
            <a:lvl1pPr lvl="0" algn="just">
              <a:lnSpc>
                <a:spcPct val="150000"/>
              </a:lnSpc>
              <a:defRPr sz="1600" b="1">
                <a:solidFill>
                  <a:srgbClr val="0070C0"/>
                </a:solidFill>
                <a:latin typeface="Calibri" panose="020F0502020204030204" pitchFamily="34" charset="0"/>
                <a:ea typeface="Calibri" panose="020F0502020204030204" pitchFamily="34" charset="0"/>
                <a:cs typeface="Times New Roman" panose="02020603050405020304" pitchFamily="18" charset="0"/>
              </a:defRPr>
            </a:lvl1pPr>
          </a:lstStyle>
          <a:p>
            <a:r>
              <a:rPr lang="it-IT" dirty="0"/>
              <a:t>Design </a:t>
            </a:r>
            <a:r>
              <a:rPr lang="it-IT" dirty="0" err="1"/>
              <a:t>development</a:t>
            </a:r>
            <a:endParaRPr lang="it-IT" dirty="0"/>
          </a:p>
        </p:txBody>
      </p:sp>
      <p:sp>
        <p:nvSpPr>
          <p:cNvPr id="19" name="CasellaDiTesto 18">
            <a:extLst>
              <a:ext uri="{FF2B5EF4-FFF2-40B4-BE49-F238E27FC236}">
                <a16:creationId xmlns:a16="http://schemas.microsoft.com/office/drawing/2014/main" id="{FE2CEDE8-01E3-1180-E24B-4733C02427EA}"/>
              </a:ext>
            </a:extLst>
          </p:cNvPr>
          <p:cNvSpPr txBox="1"/>
          <p:nvPr/>
        </p:nvSpPr>
        <p:spPr>
          <a:xfrm>
            <a:off x="6828329" y="3640180"/>
            <a:ext cx="1398892" cy="423449"/>
          </a:xfrm>
          <a:prstGeom prst="rect">
            <a:avLst/>
          </a:prstGeom>
          <a:noFill/>
        </p:spPr>
        <p:txBody>
          <a:bodyPr wrap="square">
            <a:spAutoFit/>
          </a:bodyPr>
          <a:lstStyle>
            <a:defPPr>
              <a:defRPr lang="it-IT"/>
            </a:defPPr>
            <a:lvl1pPr lvl="0" algn="just">
              <a:lnSpc>
                <a:spcPct val="150000"/>
              </a:lnSpc>
              <a:defRPr sz="1600" b="1">
                <a:solidFill>
                  <a:srgbClr val="0070C0"/>
                </a:solidFill>
                <a:latin typeface="Calibri" panose="020F0502020204030204" pitchFamily="34" charset="0"/>
                <a:ea typeface="Calibri" panose="020F0502020204030204" pitchFamily="34" charset="0"/>
                <a:cs typeface="Times New Roman" panose="02020603050405020304" pitchFamily="18" charset="0"/>
              </a:defRPr>
            </a:lvl1pPr>
          </a:lstStyle>
          <a:p>
            <a:r>
              <a:rPr lang="it-IT" dirty="0" err="1"/>
              <a:t>Prototype</a:t>
            </a:r>
            <a:endParaRPr lang="it-IT" dirty="0"/>
          </a:p>
        </p:txBody>
      </p:sp>
      <p:sp>
        <p:nvSpPr>
          <p:cNvPr id="20" name="CasellaDiTesto 19">
            <a:extLst>
              <a:ext uri="{FF2B5EF4-FFF2-40B4-BE49-F238E27FC236}">
                <a16:creationId xmlns:a16="http://schemas.microsoft.com/office/drawing/2014/main" id="{BD1BA928-ECAF-3B21-850F-F572E9851FA2}"/>
              </a:ext>
            </a:extLst>
          </p:cNvPr>
          <p:cNvSpPr txBox="1"/>
          <p:nvPr/>
        </p:nvSpPr>
        <p:spPr>
          <a:xfrm>
            <a:off x="908135" y="3661746"/>
            <a:ext cx="1838645" cy="423449"/>
          </a:xfrm>
          <a:prstGeom prst="rect">
            <a:avLst/>
          </a:prstGeom>
          <a:noFill/>
        </p:spPr>
        <p:txBody>
          <a:bodyPr wrap="square">
            <a:spAutoFit/>
          </a:bodyPr>
          <a:lstStyle>
            <a:defPPr>
              <a:defRPr lang="it-IT"/>
            </a:defPPr>
            <a:lvl1pPr lvl="0" algn="just">
              <a:lnSpc>
                <a:spcPct val="150000"/>
              </a:lnSpc>
              <a:defRPr sz="1600" b="1">
                <a:solidFill>
                  <a:srgbClr val="0070C0"/>
                </a:solidFill>
                <a:latin typeface="Calibri" panose="020F0502020204030204" pitchFamily="34" charset="0"/>
                <a:ea typeface="Calibri" panose="020F0502020204030204" pitchFamily="34" charset="0"/>
                <a:cs typeface="Times New Roman" panose="02020603050405020304" pitchFamily="18" charset="0"/>
              </a:defRPr>
            </a:lvl1pPr>
          </a:lstStyle>
          <a:p>
            <a:r>
              <a:rPr lang="it-IT" dirty="0"/>
              <a:t>Production (650)</a:t>
            </a:r>
          </a:p>
        </p:txBody>
      </p:sp>
      <p:grpSp>
        <p:nvGrpSpPr>
          <p:cNvPr id="2" name="Gruppo 1">
            <a:extLst>
              <a:ext uri="{FF2B5EF4-FFF2-40B4-BE49-F238E27FC236}">
                <a16:creationId xmlns:a16="http://schemas.microsoft.com/office/drawing/2014/main" id="{E5DADE9C-A86A-4F5B-D94E-E01BC4980880}"/>
              </a:ext>
            </a:extLst>
          </p:cNvPr>
          <p:cNvGrpSpPr/>
          <p:nvPr/>
        </p:nvGrpSpPr>
        <p:grpSpPr>
          <a:xfrm>
            <a:off x="1194516" y="387042"/>
            <a:ext cx="7143728" cy="722303"/>
            <a:chOff x="1206227" y="418451"/>
            <a:chExt cx="7143728" cy="722303"/>
          </a:xfrm>
        </p:grpSpPr>
        <p:sp>
          <p:nvSpPr>
            <p:cNvPr id="3" name="CasellaDiTesto 2">
              <a:extLst>
                <a:ext uri="{FF2B5EF4-FFF2-40B4-BE49-F238E27FC236}">
                  <a16:creationId xmlns:a16="http://schemas.microsoft.com/office/drawing/2014/main" id="{633E29D5-4A99-20B7-B949-AA2967472A03}"/>
                </a:ext>
              </a:extLst>
            </p:cNvPr>
            <p:cNvSpPr txBox="1"/>
            <p:nvPr/>
          </p:nvSpPr>
          <p:spPr>
            <a:xfrm>
              <a:off x="6322979" y="418451"/>
              <a:ext cx="2026976" cy="338554"/>
            </a:xfrm>
            <a:prstGeom prst="rect">
              <a:avLst/>
            </a:prstGeom>
            <a:noFill/>
          </p:spPr>
          <p:txBody>
            <a:bodyPr wrap="square">
              <a:spAutoFit/>
            </a:bodyPr>
            <a:lstStyle/>
            <a:p>
              <a:pPr algn="r"/>
              <a:r>
                <a:rPr lang="en-GB" sz="1600" b="1" dirty="0">
                  <a:solidFill>
                    <a:srgbClr val="FF0000"/>
                  </a:solidFill>
                  <a:latin typeface="Calibri" panose="020F0502020204030204" pitchFamily="34" charset="0"/>
                  <a:ea typeface="+mj-ea"/>
                  <a:cs typeface="Calibri" panose="020F0502020204030204" pitchFamily="34" charset="0"/>
                </a:rPr>
                <a:t>  Cycling</a:t>
              </a:r>
              <a:endParaRPr lang="it-IT" sz="1600" b="1" dirty="0">
                <a:solidFill>
                  <a:srgbClr val="FF0000"/>
                </a:solidFill>
                <a:latin typeface="Calibri" panose="020F0502020204030204" pitchFamily="34" charset="0"/>
                <a:ea typeface="+mj-ea"/>
                <a:cs typeface="Calibri" panose="020F0502020204030204" pitchFamily="34" charset="0"/>
              </a:endParaRPr>
            </a:p>
          </p:txBody>
        </p:sp>
        <p:sp>
          <p:nvSpPr>
            <p:cNvPr id="8" name="CasellaDiTesto 7">
              <a:extLst>
                <a:ext uri="{FF2B5EF4-FFF2-40B4-BE49-F238E27FC236}">
                  <a16:creationId xmlns:a16="http://schemas.microsoft.com/office/drawing/2014/main" id="{CE88E479-C9C2-E23A-1799-57E8FC15B57A}"/>
                </a:ext>
              </a:extLst>
            </p:cNvPr>
            <p:cNvSpPr txBox="1"/>
            <p:nvPr/>
          </p:nvSpPr>
          <p:spPr>
            <a:xfrm>
              <a:off x="1206227" y="740644"/>
              <a:ext cx="7140119" cy="400110"/>
            </a:xfrm>
            <a:prstGeom prst="rect">
              <a:avLst/>
            </a:prstGeom>
            <a:noFill/>
          </p:spPr>
          <p:txBody>
            <a:bodyPr wrap="square">
              <a:spAutoFit/>
            </a:bodyPr>
            <a:lstStyle/>
            <a:p>
              <a:pPr algn="r"/>
              <a:r>
                <a:rPr lang="en-GB" sz="2000" b="1" dirty="0" err="1">
                  <a:solidFill>
                    <a:srgbClr val="445469"/>
                  </a:solidFill>
                  <a:latin typeface="Calibri" panose="020F0502020204030204" pitchFamily="34" charset="0"/>
                  <a:ea typeface="+mj-ea"/>
                  <a:cs typeface="Calibri" panose="020F0502020204030204" pitchFamily="34" charset="0"/>
                </a:rPr>
                <a:t>Almabike</a:t>
              </a:r>
              <a:r>
                <a:rPr lang="en-GB" sz="2000" b="1" dirty="0">
                  <a:solidFill>
                    <a:srgbClr val="445469"/>
                  </a:solidFill>
                  <a:latin typeface="Calibri" panose="020F0502020204030204" pitchFamily="34" charset="0"/>
                  <a:ea typeface="+mj-ea"/>
                  <a:cs typeface="Calibri" panose="020F0502020204030204" pitchFamily="34" charset="0"/>
                </a:rPr>
                <a:t>: maps and legends</a:t>
              </a:r>
              <a:endParaRPr lang="it-IT" sz="2000" b="1" dirty="0">
                <a:solidFill>
                  <a:srgbClr val="445469"/>
                </a:solidFill>
                <a:latin typeface="Calibri" panose="020F0502020204030204" pitchFamily="34" charset="0"/>
                <a:ea typeface="+mj-ea"/>
                <a:cs typeface="Calibri" panose="020F0502020204030204" pitchFamily="34" charset="0"/>
              </a:endParaRPr>
            </a:p>
          </p:txBody>
        </p:sp>
      </p:grpSp>
      <p:sp>
        <p:nvSpPr>
          <p:cNvPr id="9" name="Freccia a destra 8">
            <a:extLst>
              <a:ext uri="{FF2B5EF4-FFF2-40B4-BE49-F238E27FC236}">
                <a16:creationId xmlns:a16="http://schemas.microsoft.com/office/drawing/2014/main" id="{D635D974-FDFB-4E07-E2A1-EACA0C285851}"/>
              </a:ext>
            </a:extLst>
          </p:cNvPr>
          <p:cNvSpPr/>
          <p:nvPr/>
        </p:nvSpPr>
        <p:spPr bwMode="auto">
          <a:xfrm rot="5400000">
            <a:off x="5834530" y="3617765"/>
            <a:ext cx="716084" cy="338554"/>
          </a:xfrm>
          <a:prstGeom prst="rightArrow">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sng" strike="noStrike" cap="none" normalizeH="0" baseline="0">
              <a:ln>
                <a:noFill/>
              </a:ln>
              <a:solidFill>
                <a:schemeClr val="tx1"/>
              </a:solidFill>
              <a:effectLst/>
              <a:latin typeface="Arial" charset="0"/>
              <a:cs typeface="Arial" charset="0"/>
            </a:endParaRPr>
          </a:p>
        </p:txBody>
      </p:sp>
      <p:sp>
        <p:nvSpPr>
          <p:cNvPr id="10" name="Freccia a destra 9">
            <a:extLst>
              <a:ext uri="{FF2B5EF4-FFF2-40B4-BE49-F238E27FC236}">
                <a16:creationId xmlns:a16="http://schemas.microsoft.com/office/drawing/2014/main" id="{0F7786CA-882A-ADE2-C170-DFFF59188E6A}"/>
              </a:ext>
            </a:extLst>
          </p:cNvPr>
          <p:cNvSpPr/>
          <p:nvPr/>
        </p:nvSpPr>
        <p:spPr bwMode="auto">
          <a:xfrm rot="10800000">
            <a:off x="4071962" y="4875277"/>
            <a:ext cx="716084" cy="338554"/>
          </a:xfrm>
          <a:prstGeom prst="rightArrow">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sng" strike="noStrike" cap="none" normalizeH="0" baseline="0">
              <a:ln>
                <a:noFill/>
              </a:ln>
              <a:solidFill>
                <a:schemeClr val="tx1"/>
              </a:solidFill>
              <a:effectLst/>
              <a:latin typeface="Arial" charset="0"/>
              <a:cs typeface="Arial" charset="0"/>
            </a:endParaRPr>
          </a:p>
        </p:txBody>
      </p:sp>
      <p:sp>
        <p:nvSpPr>
          <p:cNvPr id="12" name="CasellaDiTesto 11">
            <a:extLst>
              <a:ext uri="{FF2B5EF4-FFF2-40B4-BE49-F238E27FC236}">
                <a16:creationId xmlns:a16="http://schemas.microsoft.com/office/drawing/2014/main" id="{9F928DE0-895A-D405-49CE-A36F018D20BD}"/>
              </a:ext>
            </a:extLst>
          </p:cNvPr>
          <p:cNvSpPr txBox="1"/>
          <p:nvPr/>
        </p:nvSpPr>
        <p:spPr>
          <a:xfrm>
            <a:off x="903637" y="6054307"/>
            <a:ext cx="7052732" cy="584775"/>
          </a:xfrm>
          <a:prstGeom prst="rect">
            <a:avLst/>
          </a:prstGeom>
          <a:noFill/>
        </p:spPr>
        <p:txBody>
          <a:bodyPr wrap="square">
            <a:spAutoFit/>
          </a:bodyPr>
          <a:lstStyle/>
          <a:p>
            <a:pPr algn="just"/>
            <a:r>
              <a:rPr lang="it-IT" sz="1600" dirty="0" err="1">
                <a:latin typeface="ff-meta-serif-pro"/>
              </a:rPr>
              <a:t>Desired</a:t>
            </a:r>
            <a:r>
              <a:rPr lang="it-IT" sz="1600" dirty="0">
                <a:latin typeface="ff-meta-serif-pro"/>
              </a:rPr>
              <a:t> </a:t>
            </a:r>
            <a:r>
              <a:rPr lang="it-IT" sz="1600" dirty="0" err="1">
                <a:latin typeface="ff-meta-serif-pro"/>
              </a:rPr>
              <a:t>effect</a:t>
            </a:r>
            <a:r>
              <a:rPr lang="it-IT" sz="1600" dirty="0">
                <a:latin typeface="ff-meta-serif-pro"/>
              </a:rPr>
              <a:t> on </a:t>
            </a:r>
            <a:r>
              <a:rPr lang="it-IT" sz="1600" dirty="0" err="1">
                <a:latin typeface="ff-meta-serif-pro"/>
              </a:rPr>
              <a:t>students</a:t>
            </a:r>
            <a:r>
              <a:rPr lang="it-IT" sz="1600" dirty="0">
                <a:latin typeface="ff-meta-serif-pro"/>
              </a:rPr>
              <a:t>: </a:t>
            </a:r>
            <a:r>
              <a:rPr lang="it-IT" sz="1600" dirty="0" err="1">
                <a:latin typeface="ff-meta-serif-pro"/>
              </a:rPr>
              <a:t>improving</a:t>
            </a:r>
            <a:r>
              <a:rPr lang="it-IT" sz="1600" dirty="0">
                <a:latin typeface="ff-meta-serif-pro"/>
              </a:rPr>
              <a:t> </a:t>
            </a:r>
            <a:r>
              <a:rPr lang="it-IT" sz="1600" dirty="0" err="1">
                <a:latin typeface="ff-meta-serif-pro"/>
              </a:rPr>
              <a:t>bicycles</a:t>
            </a:r>
            <a:r>
              <a:rPr lang="it-IT" sz="1600" dirty="0">
                <a:latin typeface="ff-meta-serif-pro"/>
              </a:rPr>
              <a:t> images and </a:t>
            </a:r>
            <a:r>
              <a:rPr lang="it-IT" sz="1600" dirty="0" err="1">
                <a:latin typeface="ff-meta-serif-pro"/>
              </a:rPr>
              <a:t>enhance</a:t>
            </a:r>
            <a:r>
              <a:rPr lang="it-IT" sz="1600" dirty="0">
                <a:latin typeface="ff-meta-serif-pro"/>
              </a:rPr>
              <a:t> cycling </a:t>
            </a:r>
            <a:r>
              <a:rPr lang="it-IT" sz="1600" dirty="0" err="1">
                <a:latin typeface="ff-meta-serif-pro"/>
              </a:rPr>
              <a:t>through</a:t>
            </a:r>
            <a:r>
              <a:rPr lang="it-IT" sz="1600" dirty="0">
                <a:latin typeface="ff-meta-serif-pro"/>
              </a:rPr>
              <a:t> middle </a:t>
            </a:r>
            <a:r>
              <a:rPr lang="it-IT" sz="1600" dirty="0" err="1">
                <a:latin typeface="ff-meta-serif-pro"/>
              </a:rPr>
              <a:t>term</a:t>
            </a:r>
            <a:r>
              <a:rPr lang="it-IT" sz="1600" dirty="0">
                <a:latin typeface="ff-meta-serif-pro"/>
              </a:rPr>
              <a:t> sharing</a:t>
            </a:r>
          </a:p>
        </p:txBody>
      </p:sp>
      <p:pic>
        <p:nvPicPr>
          <p:cNvPr id="14" name="Immagine 13" descr="Immagine che contiene albero, esterni, erba, strada&#10;&#10;Descrizione generata automaticamente">
            <a:extLst>
              <a:ext uri="{FF2B5EF4-FFF2-40B4-BE49-F238E27FC236}">
                <a16:creationId xmlns:a16="http://schemas.microsoft.com/office/drawing/2014/main" id="{C3602D9F-8E78-EEA8-B0F9-5E0E6293E3DD}"/>
              </a:ext>
            </a:extLst>
          </p:cNvPr>
          <p:cNvPicPr>
            <a:picLocks noChangeAspect="1"/>
          </p:cNvPicPr>
          <p:nvPr/>
        </p:nvPicPr>
        <p:blipFill rotWithShape="1">
          <a:blip r:embed="rId7"/>
          <a:srcRect l="11361" r="8957"/>
          <a:stretch/>
        </p:blipFill>
        <p:spPr>
          <a:xfrm>
            <a:off x="838757" y="214233"/>
            <a:ext cx="965156" cy="801985"/>
          </a:xfrm>
          <a:prstGeom prst="rect">
            <a:avLst/>
          </a:prstGeom>
        </p:spPr>
      </p:pic>
    </p:spTree>
    <p:extLst>
      <p:ext uri="{BB962C8B-B14F-4D97-AF65-F5344CB8AC3E}">
        <p14:creationId xmlns:p14="http://schemas.microsoft.com/office/powerpoint/2010/main" val="1875153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magine 19" descr="Immagine che contiene bicicletta, inclinando, parcheggiato&#10;&#10;Descrizione generata automaticamente">
            <a:extLst>
              <a:ext uri="{FF2B5EF4-FFF2-40B4-BE49-F238E27FC236}">
                <a16:creationId xmlns:a16="http://schemas.microsoft.com/office/drawing/2014/main" id="{FB1DE714-33DD-6482-1492-F640324674F9}"/>
              </a:ext>
            </a:extLst>
          </p:cNvPr>
          <p:cNvPicPr>
            <a:picLocks/>
          </p:cNvPicPr>
          <p:nvPr/>
        </p:nvPicPr>
        <p:blipFill>
          <a:blip r:embed="rId3" cstate="print">
            <a:alphaModFix amt="50000"/>
            <a:extLst>
              <a:ext uri="{28A0092B-C50C-407E-A947-70E740481C1C}">
                <a14:useLocalDpi xmlns:a14="http://schemas.microsoft.com/office/drawing/2010/main" val="0"/>
              </a:ext>
            </a:extLst>
          </a:blip>
          <a:stretch>
            <a:fillRect/>
          </a:stretch>
        </p:blipFill>
        <p:spPr>
          <a:xfrm>
            <a:off x="1048462" y="1462947"/>
            <a:ext cx="7483978" cy="465440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 name="Immagine 5" descr="Immagine che contiene plastica, batteria&#10;&#10;Descrizione generata automaticamente">
            <a:extLst>
              <a:ext uri="{FF2B5EF4-FFF2-40B4-BE49-F238E27FC236}">
                <a16:creationId xmlns:a16="http://schemas.microsoft.com/office/drawing/2014/main" id="{2EA6F546-B734-4331-4D9B-C08329F8EA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617" y="3825200"/>
            <a:ext cx="1823487" cy="1745499"/>
          </a:xfrm>
          <a:prstGeom prst="rect">
            <a:avLst/>
          </a:prstGeom>
        </p:spPr>
      </p:pic>
      <p:pic>
        <p:nvPicPr>
          <p:cNvPr id="7" name="Immagine 6" descr="Immagine che contiene bicicletta, inclinando, parcheggiato&#10;&#10;Descrizione generata automaticamente">
            <a:extLst>
              <a:ext uri="{FF2B5EF4-FFF2-40B4-BE49-F238E27FC236}">
                <a16:creationId xmlns:a16="http://schemas.microsoft.com/office/drawing/2014/main" id="{2CBC9710-7014-6A0F-25BE-1220147E1A3F}"/>
              </a:ext>
            </a:extLst>
          </p:cNvPr>
          <p:cNvPicPr>
            <a:picLocks/>
          </p:cNvPicPr>
          <p:nvPr/>
        </p:nvPicPr>
        <p:blipFill rotWithShape="1">
          <a:blip r:embed="rId5" cstate="print">
            <a:extLst>
              <a:ext uri="{28A0092B-C50C-407E-A947-70E740481C1C}">
                <a14:useLocalDpi xmlns:a14="http://schemas.microsoft.com/office/drawing/2010/main" val="0"/>
              </a:ext>
            </a:extLst>
          </a:blip>
          <a:srcRect/>
          <a:stretch/>
        </p:blipFill>
        <p:spPr>
          <a:xfrm>
            <a:off x="5883771" y="2567086"/>
            <a:ext cx="2065299" cy="1765217"/>
          </a:xfrm>
          <a:prstGeom prst="rect">
            <a:avLst/>
          </a:prstGeom>
          <a:ln>
            <a:noFill/>
          </a:ln>
        </p:spPr>
      </p:pic>
      <p:pic>
        <p:nvPicPr>
          <p:cNvPr id="9" name="Immagine 8" descr="Immagine che contiene testo, Cellulare, gadget, multimediale&#10;&#10;Descrizione generata automaticamente">
            <a:extLst>
              <a:ext uri="{FF2B5EF4-FFF2-40B4-BE49-F238E27FC236}">
                <a16:creationId xmlns:a16="http://schemas.microsoft.com/office/drawing/2014/main" id="{C4FC1D4A-0143-807D-4662-21DAB71720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5616" y="1420292"/>
            <a:ext cx="1745499" cy="1745499"/>
          </a:xfrm>
          <a:prstGeom prst="rect">
            <a:avLst/>
          </a:prstGeom>
        </p:spPr>
      </p:pic>
      <p:sp>
        <p:nvSpPr>
          <p:cNvPr id="10" name="Freccia a destra 9">
            <a:extLst>
              <a:ext uri="{FF2B5EF4-FFF2-40B4-BE49-F238E27FC236}">
                <a16:creationId xmlns:a16="http://schemas.microsoft.com/office/drawing/2014/main" id="{807C36B3-8390-F524-04DF-75B3D99ECD6C}"/>
              </a:ext>
            </a:extLst>
          </p:cNvPr>
          <p:cNvSpPr/>
          <p:nvPr/>
        </p:nvSpPr>
        <p:spPr bwMode="auto">
          <a:xfrm>
            <a:off x="5345435" y="3353854"/>
            <a:ext cx="421958" cy="338554"/>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sng" strike="noStrike" cap="none" normalizeH="0" baseline="0">
              <a:ln>
                <a:noFill/>
              </a:ln>
              <a:solidFill>
                <a:schemeClr val="tx1"/>
              </a:solidFill>
              <a:effectLst/>
              <a:latin typeface="Arial" charset="0"/>
              <a:cs typeface="Arial" charset="0"/>
            </a:endParaRPr>
          </a:p>
        </p:txBody>
      </p:sp>
      <p:pic>
        <p:nvPicPr>
          <p:cNvPr id="16" name="Immagine 15" descr="Immagine che contiene bici, terreno, Biciclette - Attrezzatura e forniture, Pneumatico per bicicletta&#10;&#10;Descrizione generata automaticamente">
            <a:extLst>
              <a:ext uri="{FF2B5EF4-FFF2-40B4-BE49-F238E27FC236}">
                <a16:creationId xmlns:a16="http://schemas.microsoft.com/office/drawing/2014/main" id="{68166B0A-C59E-94E7-A744-4E05BF8E42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91113" y="1873087"/>
            <a:ext cx="1935579" cy="2999072"/>
          </a:xfrm>
          <a:prstGeom prst="rect">
            <a:avLst/>
          </a:prstGeom>
        </p:spPr>
      </p:pic>
      <p:sp>
        <p:nvSpPr>
          <p:cNvPr id="17" name="Freccia a destra 16">
            <a:extLst>
              <a:ext uri="{FF2B5EF4-FFF2-40B4-BE49-F238E27FC236}">
                <a16:creationId xmlns:a16="http://schemas.microsoft.com/office/drawing/2014/main" id="{874C718D-297C-B00A-6EAB-1E98B05207E1}"/>
              </a:ext>
            </a:extLst>
          </p:cNvPr>
          <p:cNvSpPr/>
          <p:nvPr/>
        </p:nvSpPr>
        <p:spPr bwMode="auto">
          <a:xfrm>
            <a:off x="2939581" y="3353854"/>
            <a:ext cx="421958" cy="338554"/>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sng" strike="noStrike" cap="none" normalizeH="0" baseline="0">
              <a:ln>
                <a:noFill/>
              </a:ln>
              <a:solidFill>
                <a:schemeClr val="tx1"/>
              </a:solidFill>
              <a:effectLst/>
              <a:latin typeface="Arial" charset="0"/>
              <a:cs typeface="Arial" charset="0"/>
            </a:endParaRPr>
          </a:p>
        </p:txBody>
      </p:sp>
      <p:sp>
        <p:nvSpPr>
          <p:cNvPr id="18" name="Ovale 17">
            <a:extLst>
              <a:ext uri="{FF2B5EF4-FFF2-40B4-BE49-F238E27FC236}">
                <a16:creationId xmlns:a16="http://schemas.microsoft.com/office/drawing/2014/main" id="{CF79C8D9-C6A3-3973-7495-EE723C70E099}"/>
              </a:ext>
            </a:extLst>
          </p:cNvPr>
          <p:cNvSpPr/>
          <p:nvPr/>
        </p:nvSpPr>
        <p:spPr bwMode="auto">
          <a:xfrm>
            <a:off x="5680331" y="3617345"/>
            <a:ext cx="914400" cy="9144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sng" strike="noStrike" cap="none" normalizeH="0" baseline="0">
              <a:ln>
                <a:noFill/>
              </a:ln>
              <a:solidFill>
                <a:schemeClr val="tx1"/>
              </a:solidFill>
              <a:effectLst/>
              <a:latin typeface="Arial" charset="0"/>
              <a:cs typeface="Arial" charset="0"/>
            </a:endParaRPr>
          </a:p>
        </p:txBody>
      </p:sp>
      <p:grpSp>
        <p:nvGrpSpPr>
          <p:cNvPr id="4" name="Gruppo 3">
            <a:extLst>
              <a:ext uri="{FF2B5EF4-FFF2-40B4-BE49-F238E27FC236}">
                <a16:creationId xmlns:a16="http://schemas.microsoft.com/office/drawing/2014/main" id="{82DD9B65-70DB-2952-B56A-53A656C51C51}"/>
              </a:ext>
            </a:extLst>
          </p:cNvPr>
          <p:cNvGrpSpPr/>
          <p:nvPr/>
        </p:nvGrpSpPr>
        <p:grpSpPr>
          <a:xfrm>
            <a:off x="1194516" y="387042"/>
            <a:ext cx="7143728" cy="722303"/>
            <a:chOff x="1206227" y="418451"/>
            <a:chExt cx="7143728" cy="722303"/>
          </a:xfrm>
        </p:grpSpPr>
        <p:sp>
          <p:nvSpPr>
            <p:cNvPr id="8" name="CasellaDiTesto 7">
              <a:extLst>
                <a:ext uri="{FF2B5EF4-FFF2-40B4-BE49-F238E27FC236}">
                  <a16:creationId xmlns:a16="http://schemas.microsoft.com/office/drawing/2014/main" id="{FC7C1BD9-917E-0E89-D966-D66EEB75299B}"/>
                </a:ext>
              </a:extLst>
            </p:cNvPr>
            <p:cNvSpPr txBox="1"/>
            <p:nvPr/>
          </p:nvSpPr>
          <p:spPr>
            <a:xfrm>
              <a:off x="6322979" y="418451"/>
              <a:ext cx="2026976" cy="338554"/>
            </a:xfrm>
            <a:prstGeom prst="rect">
              <a:avLst/>
            </a:prstGeom>
            <a:noFill/>
          </p:spPr>
          <p:txBody>
            <a:bodyPr wrap="square">
              <a:spAutoFit/>
            </a:bodyPr>
            <a:lstStyle/>
            <a:p>
              <a:pPr algn="r"/>
              <a:r>
                <a:rPr lang="en-GB" sz="1600" b="1" dirty="0">
                  <a:solidFill>
                    <a:srgbClr val="FF0000"/>
                  </a:solidFill>
                  <a:latin typeface="Calibri" panose="020F0502020204030204" pitchFamily="34" charset="0"/>
                  <a:ea typeface="+mj-ea"/>
                  <a:cs typeface="Calibri" panose="020F0502020204030204" pitchFamily="34" charset="0"/>
                </a:rPr>
                <a:t>  Cycling</a:t>
              </a:r>
              <a:endParaRPr lang="it-IT" sz="1600" b="1" dirty="0">
                <a:solidFill>
                  <a:srgbClr val="FF0000"/>
                </a:solidFill>
                <a:latin typeface="Calibri" panose="020F0502020204030204" pitchFamily="34" charset="0"/>
                <a:ea typeface="+mj-ea"/>
                <a:cs typeface="Calibri" panose="020F0502020204030204" pitchFamily="34" charset="0"/>
              </a:endParaRPr>
            </a:p>
          </p:txBody>
        </p:sp>
        <p:sp>
          <p:nvSpPr>
            <p:cNvPr id="11" name="CasellaDiTesto 10">
              <a:extLst>
                <a:ext uri="{FF2B5EF4-FFF2-40B4-BE49-F238E27FC236}">
                  <a16:creationId xmlns:a16="http://schemas.microsoft.com/office/drawing/2014/main" id="{3955EE72-5CA8-DBE7-58E8-7C01BCF51D0C}"/>
                </a:ext>
              </a:extLst>
            </p:cNvPr>
            <p:cNvSpPr txBox="1"/>
            <p:nvPr/>
          </p:nvSpPr>
          <p:spPr>
            <a:xfrm>
              <a:off x="1206227" y="740644"/>
              <a:ext cx="7140119" cy="400110"/>
            </a:xfrm>
            <a:prstGeom prst="rect">
              <a:avLst/>
            </a:prstGeom>
            <a:noFill/>
          </p:spPr>
          <p:txBody>
            <a:bodyPr wrap="square">
              <a:spAutoFit/>
            </a:bodyPr>
            <a:lstStyle/>
            <a:p>
              <a:pPr algn="r"/>
              <a:r>
                <a:rPr lang="en-GB" sz="2000" b="1" dirty="0" err="1">
                  <a:solidFill>
                    <a:srgbClr val="445469"/>
                  </a:solidFill>
                  <a:latin typeface="Calibri" panose="020F0502020204030204" pitchFamily="34" charset="0"/>
                  <a:ea typeface="+mj-ea"/>
                  <a:cs typeface="Calibri" panose="020F0502020204030204" pitchFamily="34" charset="0"/>
                </a:rPr>
                <a:t>Almabike</a:t>
              </a:r>
              <a:r>
                <a:rPr lang="en-GB" sz="2000" b="1" dirty="0">
                  <a:solidFill>
                    <a:srgbClr val="445469"/>
                  </a:solidFill>
                  <a:latin typeface="Calibri" panose="020F0502020204030204" pitchFamily="34" charset="0"/>
                  <a:ea typeface="+mj-ea"/>
                  <a:cs typeface="Calibri" panose="020F0502020204030204" pitchFamily="34" charset="0"/>
                </a:rPr>
                <a:t>: maps and legends</a:t>
              </a:r>
              <a:endParaRPr lang="it-IT" sz="2000" b="1" dirty="0">
                <a:solidFill>
                  <a:srgbClr val="445469"/>
                </a:solidFill>
                <a:latin typeface="Calibri" panose="020F0502020204030204" pitchFamily="34" charset="0"/>
                <a:ea typeface="+mj-ea"/>
                <a:cs typeface="Calibri" panose="020F0502020204030204" pitchFamily="34" charset="0"/>
              </a:endParaRPr>
            </a:p>
          </p:txBody>
        </p:sp>
      </p:grpSp>
      <p:pic>
        <p:nvPicPr>
          <p:cNvPr id="2" name="Immagine 1" descr="Immagine che contiene albero, esterni, erba, strada&#10;&#10;Descrizione generata automaticamente">
            <a:extLst>
              <a:ext uri="{FF2B5EF4-FFF2-40B4-BE49-F238E27FC236}">
                <a16:creationId xmlns:a16="http://schemas.microsoft.com/office/drawing/2014/main" id="{CE5DD1E8-1221-CB59-47BC-C0F7136FA664}"/>
              </a:ext>
            </a:extLst>
          </p:cNvPr>
          <p:cNvPicPr>
            <a:picLocks noChangeAspect="1"/>
          </p:cNvPicPr>
          <p:nvPr/>
        </p:nvPicPr>
        <p:blipFill rotWithShape="1">
          <a:blip r:embed="rId8"/>
          <a:srcRect l="11361" r="8957"/>
          <a:stretch/>
        </p:blipFill>
        <p:spPr>
          <a:xfrm>
            <a:off x="838757" y="214233"/>
            <a:ext cx="965156" cy="801985"/>
          </a:xfrm>
          <a:prstGeom prst="rect">
            <a:avLst/>
          </a:prstGeom>
        </p:spPr>
      </p:pic>
    </p:spTree>
    <p:extLst>
      <p:ext uri="{BB962C8B-B14F-4D97-AF65-F5344CB8AC3E}">
        <p14:creationId xmlns:p14="http://schemas.microsoft.com/office/powerpoint/2010/main" val="10752354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E3869A44-FE64-9A7C-C560-CA702AABA46D}"/>
              </a:ext>
            </a:extLst>
          </p:cNvPr>
          <p:cNvPicPr>
            <a:picLocks noChangeAspect="1"/>
          </p:cNvPicPr>
          <p:nvPr/>
        </p:nvPicPr>
        <p:blipFill rotWithShape="1">
          <a:blip r:embed="rId2"/>
          <a:srcRect l="2665"/>
          <a:stretch/>
        </p:blipFill>
        <p:spPr>
          <a:xfrm>
            <a:off x="2794915" y="3429000"/>
            <a:ext cx="1629407" cy="926510"/>
          </a:xfrm>
          <a:prstGeom prst="rect">
            <a:avLst/>
          </a:prstGeom>
        </p:spPr>
      </p:pic>
      <p:pic>
        <p:nvPicPr>
          <p:cNvPr id="5" name="Immagine 4">
            <a:extLst>
              <a:ext uri="{FF2B5EF4-FFF2-40B4-BE49-F238E27FC236}">
                <a16:creationId xmlns:a16="http://schemas.microsoft.com/office/drawing/2014/main" id="{585BB399-C659-A559-0BC6-A85C5EBED01D}"/>
              </a:ext>
            </a:extLst>
          </p:cNvPr>
          <p:cNvPicPr>
            <a:picLocks noChangeAspect="1"/>
          </p:cNvPicPr>
          <p:nvPr/>
        </p:nvPicPr>
        <p:blipFill rotWithShape="1">
          <a:blip r:embed="rId3"/>
          <a:srcRect l="16729" r="15462"/>
          <a:stretch/>
        </p:blipFill>
        <p:spPr>
          <a:xfrm>
            <a:off x="874364" y="1343719"/>
            <a:ext cx="2604720" cy="1693379"/>
          </a:xfrm>
          <a:prstGeom prst="rect">
            <a:avLst/>
          </a:prstGeom>
          <a:ln>
            <a:noFill/>
          </a:ln>
        </p:spPr>
      </p:pic>
      <p:pic>
        <p:nvPicPr>
          <p:cNvPr id="6" name="Immagine 5" descr="Immagine che contiene tavolo&#10;&#10;Descrizione generata automaticamente">
            <a:extLst>
              <a:ext uri="{FF2B5EF4-FFF2-40B4-BE49-F238E27FC236}">
                <a16:creationId xmlns:a16="http://schemas.microsoft.com/office/drawing/2014/main" id="{BF4555CA-DDDE-D295-155E-4BDCE72F6B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4316" y="1314742"/>
            <a:ext cx="4229541" cy="2248701"/>
          </a:xfrm>
          <a:prstGeom prst="rect">
            <a:avLst/>
          </a:prstGeom>
          <a:ln>
            <a:noFill/>
          </a:ln>
        </p:spPr>
      </p:pic>
      <p:pic>
        <p:nvPicPr>
          <p:cNvPr id="7" name="Immagine 6">
            <a:extLst>
              <a:ext uri="{FF2B5EF4-FFF2-40B4-BE49-F238E27FC236}">
                <a16:creationId xmlns:a16="http://schemas.microsoft.com/office/drawing/2014/main" id="{E367579A-05D9-5385-3017-F9A0BD360819}"/>
              </a:ext>
            </a:extLst>
          </p:cNvPr>
          <p:cNvPicPr>
            <a:picLocks noChangeAspect="1"/>
          </p:cNvPicPr>
          <p:nvPr/>
        </p:nvPicPr>
        <p:blipFill>
          <a:blip r:embed="rId5"/>
          <a:stretch>
            <a:fillRect/>
          </a:stretch>
        </p:blipFill>
        <p:spPr>
          <a:xfrm>
            <a:off x="1144250" y="3256220"/>
            <a:ext cx="1650665" cy="1292667"/>
          </a:xfrm>
          <a:prstGeom prst="rect">
            <a:avLst/>
          </a:prstGeom>
          <a:ln>
            <a:noFill/>
          </a:ln>
        </p:spPr>
      </p:pic>
      <p:pic>
        <p:nvPicPr>
          <p:cNvPr id="8" name="Immagine 7">
            <a:extLst>
              <a:ext uri="{FF2B5EF4-FFF2-40B4-BE49-F238E27FC236}">
                <a16:creationId xmlns:a16="http://schemas.microsoft.com/office/drawing/2014/main" id="{79FCDF2F-3392-1D44-EAD3-76F2F67DEA68}"/>
              </a:ext>
            </a:extLst>
          </p:cNvPr>
          <p:cNvPicPr>
            <a:picLocks noChangeAspect="1"/>
          </p:cNvPicPr>
          <p:nvPr/>
        </p:nvPicPr>
        <p:blipFill>
          <a:blip r:embed="rId6"/>
          <a:stretch>
            <a:fillRect/>
          </a:stretch>
        </p:blipFill>
        <p:spPr>
          <a:xfrm>
            <a:off x="3968239" y="4548887"/>
            <a:ext cx="4562425" cy="1465855"/>
          </a:xfrm>
          <a:prstGeom prst="rect">
            <a:avLst/>
          </a:prstGeom>
          <a:ln>
            <a:noFill/>
          </a:ln>
        </p:spPr>
      </p:pic>
      <p:pic>
        <p:nvPicPr>
          <p:cNvPr id="9" name="Immagine 8" descr="Immagine che contiene interni, asciugabiancheria&#10;&#10;Descrizione generata automaticamente">
            <a:extLst>
              <a:ext uri="{FF2B5EF4-FFF2-40B4-BE49-F238E27FC236}">
                <a16:creationId xmlns:a16="http://schemas.microsoft.com/office/drawing/2014/main" id="{6801F001-56E5-6288-F42E-8C2BC379EE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5795" y="4548887"/>
            <a:ext cx="2612464" cy="1465855"/>
          </a:xfrm>
          <a:prstGeom prst="rect">
            <a:avLst/>
          </a:prstGeom>
        </p:spPr>
      </p:pic>
      <p:grpSp>
        <p:nvGrpSpPr>
          <p:cNvPr id="4" name="Gruppo 3">
            <a:extLst>
              <a:ext uri="{FF2B5EF4-FFF2-40B4-BE49-F238E27FC236}">
                <a16:creationId xmlns:a16="http://schemas.microsoft.com/office/drawing/2014/main" id="{813C1FAC-0DC9-E37D-4B4C-310FDE65B947}"/>
              </a:ext>
            </a:extLst>
          </p:cNvPr>
          <p:cNvGrpSpPr/>
          <p:nvPr/>
        </p:nvGrpSpPr>
        <p:grpSpPr>
          <a:xfrm>
            <a:off x="1194516" y="387042"/>
            <a:ext cx="7143728" cy="722303"/>
            <a:chOff x="1206227" y="418451"/>
            <a:chExt cx="7143728" cy="722303"/>
          </a:xfrm>
        </p:grpSpPr>
        <p:sp>
          <p:nvSpPr>
            <p:cNvPr id="10" name="CasellaDiTesto 9">
              <a:extLst>
                <a:ext uri="{FF2B5EF4-FFF2-40B4-BE49-F238E27FC236}">
                  <a16:creationId xmlns:a16="http://schemas.microsoft.com/office/drawing/2014/main" id="{1E822124-E395-5CCC-11A3-0279E8D19352}"/>
                </a:ext>
              </a:extLst>
            </p:cNvPr>
            <p:cNvSpPr txBox="1"/>
            <p:nvPr/>
          </p:nvSpPr>
          <p:spPr>
            <a:xfrm>
              <a:off x="6322979" y="418451"/>
              <a:ext cx="2026976" cy="338554"/>
            </a:xfrm>
            <a:prstGeom prst="rect">
              <a:avLst/>
            </a:prstGeom>
            <a:noFill/>
          </p:spPr>
          <p:txBody>
            <a:bodyPr wrap="square">
              <a:spAutoFit/>
            </a:bodyPr>
            <a:lstStyle/>
            <a:p>
              <a:pPr algn="r"/>
              <a:r>
                <a:rPr lang="en-GB" sz="1600" b="1" dirty="0">
                  <a:solidFill>
                    <a:srgbClr val="FF0000"/>
                  </a:solidFill>
                  <a:latin typeface="Calibri" panose="020F0502020204030204" pitchFamily="34" charset="0"/>
                  <a:ea typeface="+mj-ea"/>
                  <a:cs typeface="Calibri" panose="020F0502020204030204" pitchFamily="34" charset="0"/>
                </a:rPr>
                <a:t>  Cycling</a:t>
              </a:r>
              <a:endParaRPr lang="it-IT" sz="1600" b="1" dirty="0">
                <a:solidFill>
                  <a:srgbClr val="FF0000"/>
                </a:solidFill>
                <a:latin typeface="Calibri" panose="020F0502020204030204" pitchFamily="34" charset="0"/>
                <a:ea typeface="+mj-ea"/>
                <a:cs typeface="Calibri" panose="020F0502020204030204" pitchFamily="34" charset="0"/>
              </a:endParaRPr>
            </a:p>
          </p:txBody>
        </p:sp>
        <p:sp>
          <p:nvSpPr>
            <p:cNvPr id="13" name="CasellaDiTesto 12">
              <a:extLst>
                <a:ext uri="{FF2B5EF4-FFF2-40B4-BE49-F238E27FC236}">
                  <a16:creationId xmlns:a16="http://schemas.microsoft.com/office/drawing/2014/main" id="{1CCFCF6B-FDE4-442A-D2EE-CC7D8F87165C}"/>
                </a:ext>
              </a:extLst>
            </p:cNvPr>
            <p:cNvSpPr txBox="1"/>
            <p:nvPr/>
          </p:nvSpPr>
          <p:spPr>
            <a:xfrm>
              <a:off x="1206227" y="740644"/>
              <a:ext cx="7140119" cy="400110"/>
            </a:xfrm>
            <a:prstGeom prst="rect">
              <a:avLst/>
            </a:prstGeom>
            <a:noFill/>
          </p:spPr>
          <p:txBody>
            <a:bodyPr wrap="square">
              <a:spAutoFit/>
            </a:bodyPr>
            <a:lstStyle/>
            <a:p>
              <a:pPr algn="r"/>
              <a:r>
                <a:rPr lang="en-GB" sz="2000" b="1" dirty="0" err="1">
                  <a:solidFill>
                    <a:srgbClr val="445469"/>
                  </a:solidFill>
                  <a:latin typeface="Calibri" panose="020F0502020204030204" pitchFamily="34" charset="0"/>
                  <a:ea typeface="+mj-ea"/>
                  <a:cs typeface="Calibri" panose="020F0502020204030204" pitchFamily="34" charset="0"/>
                </a:rPr>
                <a:t>Almabike</a:t>
              </a:r>
              <a:r>
                <a:rPr lang="en-GB" sz="2000" b="1" dirty="0">
                  <a:solidFill>
                    <a:srgbClr val="445469"/>
                  </a:solidFill>
                  <a:latin typeface="Calibri" panose="020F0502020204030204" pitchFamily="34" charset="0"/>
                  <a:ea typeface="+mj-ea"/>
                  <a:cs typeface="Calibri" panose="020F0502020204030204" pitchFamily="34" charset="0"/>
                </a:rPr>
                <a:t>: maps and legends</a:t>
              </a:r>
              <a:endParaRPr lang="it-IT" sz="2000" b="1" dirty="0">
                <a:solidFill>
                  <a:srgbClr val="445469"/>
                </a:solidFill>
                <a:latin typeface="Calibri" panose="020F0502020204030204" pitchFamily="34" charset="0"/>
                <a:ea typeface="+mj-ea"/>
                <a:cs typeface="Calibri" panose="020F0502020204030204" pitchFamily="34" charset="0"/>
              </a:endParaRPr>
            </a:p>
          </p:txBody>
        </p:sp>
      </p:grpSp>
      <p:pic>
        <p:nvPicPr>
          <p:cNvPr id="2" name="Immagine 1" descr="Immagine che contiene albero, esterni, erba, strada&#10;&#10;Descrizione generata automaticamente">
            <a:extLst>
              <a:ext uri="{FF2B5EF4-FFF2-40B4-BE49-F238E27FC236}">
                <a16:creationId xmlns:a16="http://schemas.microsoft.com/office/drawing/2014/main" id="{57E05570-F34A-5B4E-F249-78410F222C3C}"/>
              </a:ext>
            </a:extLst>
          </p:cNvPr>
          <p:cNvPicPr>
            <a:picLocks noChangeAspect="1"/>
          </p:cNvPicPr>
          <p:nvPr/>
        </p:nvPicPr>
        <p:blipFill rotWithShape="1">
          <a:blip r:embed="rId8"/>
          <a:srcRect l="11361" r="8957"/>
          <a:stretch/>
        </p:blipFill>
        <p:spPr>
          <a:xfrm>
            <a:off x="838757" y="214233"/>
            <a:ext cx="965156" cy="801985"/>
          </a:xfrm>
          <a:prstGeom prst="rect">
            <a:avLst/>
          </a:prstGeom>
        </p:spPr>
      </p:pic>
    </p:spTree>
    <p:extLst>
      <p:ext uri="{BB962C8B-B14F-4D97-AF65-F5344CB8AC3E}">
        <p14:creationId xmlns:p14="http://schemas.microsoft.com/office/powerpoint/2010/main" val="1683193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925C8EE-A3E6-4603-D77D-EA9B8BD3119E}"/>
              </a:ext>
            </a:extLst>
          </p:cNvPr>
          <p:cNvSpPr txBox="1"/>
          <p:nvPr/>
        </p:nvSpPr>
        <p:spPr>
          <a:xfrm>
            <a:off x="350652" y="1309370"/>
            <a:ext cx="7984544" cy="390107"/>
          </a:xfrm>
          <a:prstGeom prst="rect">
            <a:avLst/>
          </a:prstGeom>
          <a:noFill/>
        </p:spPr>
        <p:txBody>
          <a:bodyPr wrap="square">
            <a:spAutoFit/>
          </a:bodyPr>
          <a:lstStyle/>
          <a:p>
            <a:pPr lvl="0" algn="ctr">
              <a:lnSpc>
                <a:spcPct val="114000"/>
              </a:lnSpc>
            </a:pPr>
            <a:r>
              <a:rPr lang="it-IT"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Phases</a:t>
            </a:r>
            <a:endParaRPr lang="it-IT" b="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magine 6" descr="Immagine che contiene Ruota di bicicletta, ruota, Veicolo terrestre, persona&#10;&#10;Descrizione generata automaticamente">
            <a:extLst>
              <a:ext uri="{FF2B5EF4-FFF2-40B4-BE49-F238E27FC236}">
                <a16:creationId xmlns:a16="http://schemas.microsoft.com/office/drawing/2014/main" id="{85D37275-C0B3-834F-E54F-5D424CB108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4435" y="2267578"/>
            <a:ext cx="4611473" cy="3458605"/>
          </a:xfrm>
          <a:prstGeom prst="rect">
            <a:avLst/>
          </a:prstGeom>
        </p:spPr>
      </p:pic>
      <p:sp>
        <p:nvSpPr>
          <p:cNvPr id="9" name="CasellaDiTesto 8">
            <a:extLst>
              <a:ext uri="{FF2B5EF4-FFF2-40B4-BE49-F238E27FC236}">
                <a16:creationId xmlns:a16="http://schemas.microsoft.com/office/drawing/2014/main" id="{0C38EECB-54DC-6323-83BB-1310394E2FF8}"/>
              </a:ext>
            </a:extLst>
          </p:cNvPr>
          <p:cNvSpPr txBox="1"/>
          <p:nvPr/>
        </p:nvSpPr>
        <p:spPr>
          <a:xfrm>
            <a:off x="311179" y="2267578"/>
            <a:ext cx="3034857" cy="3241400"/>
          </a:xfrm>
          <a:prstGeom prst="rect">
            <a:avLst/>
          </a:prstGeom>
          <a:noFill/>
        </p:spPr>
        <p:txBody>
          <a:bodyPr wrap="square">
            <a:spAutoFit/>
          </a:bodyPr>
          <a:lstStyle/>
          <a:p>
            <a:pPr lvl="0">
              <a:lnSpc>
                <a:spcPct val="114000"/>
              </a:lnSpc>
              <a:spcAft>
                <a:spcPts val="1200"/>
              </a:spcAft>
            </a:pPr>
            <a:r>
              <a:rPr lang="it-IT" sz="1400" b="1" dirty="0" err="1">
                <a:solidFill>
                  <a:srgbClr val="3C8E94"/>
                </a:solidFill>
                <a:latin typeface="Calibri" panose="020F0502020204030204" pitchFamily="34" charset="0"/>
                <a:ea typeface="Calibri" panose="020F0502020204030204" pitchFamily="34" charset="0"/>
                <a:cs typeface="Times New Roman" panose="02020603050405020304" pitchFamily="18" charset="0"/>
              </a:rPr>
              <a:t>Phase</a:t>
            </a:r>
            <a:r>
              <a:rPr lang="it-IT" sz="1400" b="1" dirty="0">
                <a:solidFill>
                  <a:srgbClr val="3C8E94"/>
                </a:solidFill>
                <a:latin typeface="Calibri" panose="020F0502020204030204" pitchFamily="34" charset="0"/>
                <a:ea typeface="Calibri" panose="020F0502020204030204" pitchFamily="34" charset="0"/>
                <a:cs typeface="Times New Roman" panose="02020603050405020304" pitchFamily="18" charset="0"/>
              </a:rPr>
              <a:t> 0:  privacy</a:t>
            </a:r>
          </a:p>
          <a:p>
            <a:pPr lvl="0">
              <a:lnSpc>
                <a:spcPct val="114000"/>
              </a:lnSpc>
            </a:pPr>
            <a:r>
              <a:rPr lang="it-IT" sz="1400" b="1" dirty="0" err="1">
                <a:solidFill>
                  <a:srgbClr val="3C8E94"/>
                </a:solidFill>
                <a:latin typeface="Calibri" panose="020F0502020204030204" pitchFamily="34" charset="0"/>
                <a:ea typeface="Calibri" panose="020F0502020204030204" pitchFamily="34" charset="0"/>
                <a:cs typeface="Times New Roman" panose="02020603050405020304" pitchFamily="18" charset="0"/>
              </a:rPr>
              <a:t>Phase</a:t>
            </a:r>
            <a:r>
              <a:rPr lang="it-IT" sz="1400" b="1" dirty="0">
                <a:solidFill>
                  <a:srgbClr val="3C8E94"/>
                </a:solidFill>
                <a:latin typeface="Calibri" panose="020F0502020204030204" pitchFamily="34" charset="0"/>
                <a:ea typeface="Calibri" panose="020F0502020204030204" pitchFamily="34" charset="0"/>
                <a:cs typeface="Times New Roman" panose="02020603050405020304" pitchFamily="18" charset="0"/>
              </a:rPr>
              <a:t> I: </a:t>
            </a:r>
            <a:r>
              <a:rPr lang="it-IT" sz="1400" b="1" dirty="0" err="1">
                <a:solidFill>
                  <a:srgbClr val="3C8E94"/>
                </a:solidFill>
                <a:latin typeface="Calibri" panose="020F0502020204030204" pitchFamily="34" charset="0"/>
                <a:ea typeface="Calibri" panose="020F0502020204030204" pitchFamily="34" charset="0"/>
                <a:cs typeface="Times New Roman" panose="02020603050405020304" pitchFamily="18" charset="0"/>
              </a:rPr>
              <a:t>Bicycles</a:t>
            </a:r>
            <a:r>
              <a:rPr lang="it-IT" sz="1400" b="1" dirty="0">
                <a:solidFill>
                  <a:srgbClr val="3C8E94"/>
                </a:solidFill>
                <a:latin typeface="Calibri" panose="020F0502020204030204" pitchFamily="34" charset="0"/>
                <a:ea typeface="Calibri" panose="020F0502020204030204" pitchFamily="34" charset="0"/>
                <a:cs typeface="Times New Roman" panose="02020603050405020304" pitchFamily="18" charset="0"/>
              </a:rPr>
              <a:t> </a:t>
            </a:r>
            <a:r>
              <a:rPr lang="it-IT" sz="1400" b="1" dirty="0" err="1">
                <a:solidFill>
                  <a:srgbClr val="3C8E94"/>
                </a:solidFill>
                <a:latin typeface="Calibri" panose="020F0502020204030204" pitchFamily="34" charset="0"/>
                <a:ea typeface="Calibri" panose="020F0502020204030204" pitchFamily="34" charset="0"/>
                <a:cs typeface="Times New Roman" panose="02020603050405020304" pitchFamily="18" charset="0"/>
              </a:rPr>
              <a:t>distribution</a:t>
            </a:r>
            <a:r>
              <a:rPr lang="it-IT" sz="1400" b="1" dirty="0">
                <a:solidFill>
                  <a:srgbClr val="3C8E94"/>
                </a:solidFill>
                <a:latin typeface="Calibri" panose="020F0502020204030204" pitchFamily="34" charset="0"/>
                <a:ea typeface="Calibri" panose="020F0502020204030204" pitchFamily="34" charset="0"/>
                <a:cs typeface="Times New Roman" panose="02020603050405020304" pitchFamily="18" charset="0"/>
              </a:rPr>
              <a:t> to </a:t>
            </a:r>
            <a:r>
              <a:rPr lang="it-IT" sz="1400" b="1" dirty="0" err="1">
                <a:solidFill>
                  <a:srgbClr val="3C8E94"/>
                </a:solidFill>
                <a:latin typeface="Calibri" panose="020F0502020204030204" pitchFamily="34" charset="0"/>
                <a:ea typeface="Calibri" panose="020F0502020204030204" pitchFamily="34" charset="0"/>
                <a:cs typeface="Times New Roman" panose="02020603050405020304" pitchFamily="18" charset="0"/>
              </a:rPr>
              <a:t>students</a:t>
            </a:r>
            <a:endParaRPr lang="it-IT" sz="1400" b="1" dirty="0">
              <a:solidFill>
                <a:srgbClr val="3C8E94"/>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14000"/>
              </a:lnSpc>
            </a:pPr>
            <a:r>
              <a:rPr lang="it-IT" sz="14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october</a:t>
            </a:r>
            <a:r>
              <a:rPr lang="it-IT"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2020 – march 2021</a:t>
            </a:r>
          </a:p>
          <a:p>
            <a:pPr lvl="0">
              <a:lnSpc>
                <a:spcPct val="114000"/>
              </a:lnSpc>
            </a:pPr>
            <a:r>
              <a:rPr lang="it-IT" sz="1400" b="1" i="1" dirty="0">
                <a:solidFill>
                  <a:srgbClr val="000000"/>
                </a:solidFill>
                <a:latin typeface="Calibri" panose="020F0502020204030204" pitchFamily="34" charset="0"/>
                <a:cs typeface="Times New Roman" panose="02020603050405020304" pitchFamily="18" charset="0"/>
              </a:rPr>
              <a:t>About 500 </a:t>
            </a:r>
            <a:r>
              <a:rPr lang="it-IT" sz="1400" b="1" i="1" dirty="0" err="1">
                <a:solidFill>
                  <a:srgbClr val="000000"/>
                </a:solidFill>
                <a:latin typeface="Calibri" panose="020F0502020204030204" pitchFamily="34" charset="0"/>
                <a:cs typeface="Times New Roman" panose="02020603050405020304" pitchFamily="18" charset="0"/>
              </a:rPr>
              <a:t>bicycles</a:t>
            </a:r>
            <a:r>
              <a:rPr lang="it-IT" sz="1400" b="1" i="1" dirty="0">
                <a:solidFill>
                  <a:srgbClr val="000000"/>
                </a:solidFill>
                <a:latin typeface="Calibri" panose="020F0502020204030204" pitchFamily="34" charset="0"/>
                <a:cs typeface="Times New Roman" panose="02020603050405020304" pitchFamily="18" charset="0"/>
              </a:rPr>
              <a:t> </a:t>
            </a:r>
            <a:r>
              <a:rPr lang="it-IT" sz="1400" b="1" i="1" dirty="0" err="1">
                <a:solidFill>
                  <a:srgbClr val="000000"/>
                </a:solidFill>
                <a:latin typeface="Calibri" panose="020F0502020204030204" pitchFamily="34" charset="0"/>
                <a:cs typeface="Times New Roman" panose="02020603050405020304" pitchFamily="18" charset="0"/>
              </a:rPr>
              <a:t>distributed</a:t>
            </a:r>
            <a:endParaRPr lang="it-IT" sz="1400" i="1" dirty="0">
              <a:solidFill>
                <a:srgbClr val="000000"/>
              </a:solidFill>
              <a:latin typeface="Calibri" panose="020F0502020204030204" pitchFamily="34" charset="0"/>
              <a:cs typeface="Times New Roman" panose="02020603050405020304" pitchFamily="18" charset="0"/>
            </a:endParaRPr>
          </a:p>
          <a:p>
            <a:pPr lvl="0">
              <a:lnSpc>
                <a:spcPct val="114000"/>
              </a:lnSpc>
            </a:pPr>
            <a:r>
              <a:rPr lang="it-IT" sz="1400" i="1" dirty="0">
                <a:solidFill>
                  <a:srgbClr val="000000"/>
                </a:solidFill>
                <a:latin typeface="Calibri" panose="020F0502020204030204" pitchFamily="34" charset="0"/>
                <a:cs typeface="Times New Roman" panose="02020603050405020304" pitchFamily="18" charset="0"/>
              </a:rPr>
              <a:t>(</a:t>
            </a:r>
            <a:r>
              <a:rPr lang="it-IT" sz="1400" i="1" dirty="0" err="1">
                <a:solidFill>
                  <a:srgbClr val="000000"/>
                </a:solidFill>
                <a:latin typeface="Calibri" panose="020F0502020204030204" pitchFamily="34" charset="0"/>
                <a:cs typeface="Times New Roman" panose="02020603050405020304" pitchFamily="18" charset="0"/>
              </a:rPr>
              <a:t>Through</a:t>
            </a:r>
            <a:r>
              <a:rPr lang="it-IT" sz="1400" i="1" dirty="0">
                <a:solidFill>
                  <a:srgbClr val="000000"/>
                </a:solidFill>
                <a:latin typeface="Calibri" panose="020F0502020204030204" pitchFamily="34" charset="0"/>
                <a:cs typeface="Times New Roman" panose="02020603050405020304" pitchFamily="18" charset="0"/>
              </a:rPr>
              <a:t> a call)</a:t>
            </a:r>
          </a:p>
          <a:p>
            <a:pPr lvl="0">
              <a:lnSpc>
                <a:spcPct val="114000"/>
              </a:lnSpc>
              <a:spcBef>
                <a:spcPts val="1200"/>
              </a:spcBef>
            </a:pPr>
            <a:r>
              <a:rPr lang="it-IT" sz="1400" b="1" dirty="0" err="1">
                <a:solidFill>
                  <a:srgbClr val="3C8E94"/>
                </a:solidFill>
                <a:latin typeface="Calibri" panose="020F0502020204030204" pitchFamily="34" charset="0"/>
                <a:cs typeface="Times New Roman" panose="02020603050405020304" pitchFamily="18" charset="0"/>
              </a:rPr>
              <a:t>Phase</a:t>
            </a:r>
            <a:r>
              <a:rPr lang="it-IT" sz="1400" b="1" dirty="0">
                <a:solidFill>
                  <a:srgbClr val="3C8E94"/>
                </a:solidFill>
                <a:latin typeface="Calibri" panose="020F0502020204030204" pitchFamily="34" charset="0"/>
                <a:cs typeface="Times New Roman" panose="02020603050405020304" pitchFamily="18" charset="0"/>
              </a:rPr>
              <a:t> II:  </a:t>
            </a:r>
            <a:r>
              <a:rPr lang="it-IT" sz="1400" b="1" dirty="0" err="1">
                <a:solidFill>
                  <a:srgbClr val="3C8E94"/>
                </a:solidFill>
                <a:latin typeface="Calibri" panose="020F0502020204030204" pitchFamily="34" charset="0"/>
                <a:cs typeface="Times New Roman" panose="02020603050405020304" pitchFamily="18" charset="0"/>
              </a:rPr>
              <a:t>Observation</a:t>
            </a:r>
            <a:r>
              <a:rPr lang="it-IT" sz="1400" b="1" dirty="0">
                <a:solidFill>
                  <a:srgbClr val="3C8E94"/>
                </a:solidFill>
                <a:latin typeface="Calibri" panose="020F0502020204030204" pitchFamily="34" charset="0"/>
                <a:cs typeface="Times New Roman" panose="02020603050405020304" pitchFamily="18" charset="0"/>
              </a:rPr>
              <a:t> </a:t>
            </a:r>
          </a:p>
          <a:p>
            <a:pPr lvl="0">
              <a:lnSpc>
                <a:spcPct val="114000"/>
              </a:lnSpc>
            </a:pPr>
            <a:r>
              <a:rPr lang="it-IT" sz="1400" dirty="0">
                <a:solidFill>
                  <a:srgbClr val="000000"/>
                </a:solidFill>
                <a:latin typeface="Calibri" panose="020F0502020204030204" pitchFamily="34" charset="0"/>
                <a:cs typeface="Times New Roman" panose="02020603050405020304" pitchFamily="18" charset="0"/>
              </a:rPr>
              <a:t>March 2021-july 2021  </a:t>
            </a:r>
          </a:p>
          <a:p>
            <a:pPr lvl="0">
              <a:lnSpc>
                <a:spcPct val="114000"/>
              </a:lnSpc>
              <a:spcBef>
                <a:spcPts val="1200"/>
              </a:spcBef>
            </a:pPr>
            <a:r>
              <a:rPr lang="it-IT" sz="1400" b="1" dirty="0" err="1">
                <a:solidFill>
                  <a:srgbClr val="3C8E94"/>
                </a:solidFill>
                <a:latin typeface="Calibri" panose="020F0502020204030204" pitchFamily="34" charset="0"/>
                <a:cs typeface="Times New Roman" panose="02020603050405020304" pitchFamily="18" charset="0"/>
              </a:rPr>
              <a:t>Phase</a:t>
            </a:r>
            <a:r>
              <a:rPr lang="it-IT" sz="1400" b="1" dirty="0">
                <a:solidFill>
                  <a:srgbClr val="3C8E94"/>
                </a:solidFill>
                <a:latin typeface="Calibri" panose="020F0502020204030204" pitchFamily="34" charset="0"/>
                <a:cs typeface="Times New Roman" panose="02020603050405020304" pitchFamily="18" charset="0"/>
              </a:rPr>
              <a:t> III: Analysis</a:t>
            </a:r>
          </a:p>
          <a:p>
            <a:pPr lvl="0">
              <a:lnSpc>
                <a:spcPct val="114000"/>
              </a:lnSpc>
            </a:pPr>
            <a:r>
              <a:rPr lang="it-IT" sz="1400" dirty="0" err="1">
                <a:solidFill>
                  <a:srgbClr val="000000"/>
                </a:solidFill>
                <a:latin typeface="Calibri" panose="020F0502020204030204" pitchFamily="34" charset="0"/>
                <a:cs typeface="Times New Roman" panose="02020603050405020304" pitchFamily="18" charset="0"/>
              </a:rPr>
              <a:t>September</a:t>
            </a:r>
            <a:r>
              <a:rPr lang="it-IT" sz="1400" dirty="0">
                <a:solidFill>
                  <a:srgbClr val="000000"/>
                </a:solidFill>
                <a:latin typeface="Calibri" panose="020F0502020204030204" pitchFamily="34" charset="0"/>
                <a:cs typeface="Times New Roman" panose="02020603050405020304" pitchFamily="18" charset="0"/>
              </a:rPr>
              <a:t> 2021 – </a:t>
            </a:r>
            <a:r>
              <a:rPr lang="it-IT" sz="1400" dirty="0" err="1">
                <a:solidFill>
                  <a:srgbClr val="000000"/>
                </a:solidFill>
                <a:latin typeface="Calibri" panose="020F0502020204030204" pitchFamily="34" charset="0"/>
                <a:cs typeface="Times New Roman" panose="02020603050405020304" pitchFamily="18" charset="0"/>
              </a:rPr>
              <a:t>november</a:t>
            </a:r>
            <a:r>
              <a:rPr lang="it-IT" sz="1400" dirty="0">
                <a:solidFill>
                  <a:srgbClr val="000000"/>
                </a:solidFill>
                <a:latin typeface="Calibri" panose="020F0502020204030204" pitchFamily="34" charset="0"/>
                <a:cs typeface="Times New Roman" panose="02020603050405020304" pitchFamily="18" charset="0"/>
              </a:rPr>
              <a:t> 2021</a:t>
            </a:r>
          </a:p>
          <a:p>
            <a:pPr lvl="0">
              <a:lnSpc>
                <a:spcPct val="114000"/>
              </a:lnSpc>
            </a:pPr>
            <a:r>
              <a:rPr lang="it-IT" sz="1400" i="1" dirty="0">
                <a:solidFill>
                  <a:srgbClr val="000000"/>
                </a:solidFill>
                <a:latin typeface="Calibri" panose="020F0502020204030204" pitchFamily="34" charset="0"/>
                <a:cs typeface="Times New Roman" panose="02020603050405020304" pitchFamily="18" charset="0"/>
              </a:rPr>
              <a:t>Data </a:t>
            </a:r>
            <a:r>
              <a:rPr lang="it-IT" sz="1400" i="1" dirty="0" err="1">
                <a:solidFill>
                  <a:srgbClr val="000000"/>
                </a:solidFill>
                <a:latin typeface="Calibri" panose="020F0502020204030204" pitchFamily="34" charset="0"/>
                <a:cs typeface="Times New Roman" panose="02020603050405020304" pitchFamily="18" charset="0"/>
              </a:rPr>
              <a:t>correction</a:t>
            </a:r>
            <a:r>
              <a:rPr lang="it-IT" sz="1400" i="1" dirty="0">
                <a:solidFill>
                  <a:srgbClr val="000000"/>
                </a:solidFill>
                <a:latin typeface="Calibri" panose="020F0502020204030204" pitchFamily="34" charset="0"/>
                <a:cs typeface="Times New Roman" panose="02020603050405020304" pitchFamily="18" charset="0"/>
              </a:rPr>
              <a:t> and survey</a:t>
            </a:r>
          </a:p>
        </p:txBody>
      </p:sp>
      <p:grpSp>
        <p:nvGrpSpPr>
          <p:cNvPr id="2" name="Gruppo 1">
            <a:extLst>
              <a:ext uri="{FF2B5EF4-FFF2-40B4-BE49-F238E27FC236}">
                <a16:creationId xmlns:a16="http://schemas.microsoft.com/office/drawing/2014/main" id="{18FF5340-8146-F67C-C348-C4DF26AE3CDF}"/>
              </a:ext>
            </a:extLst>
          </p:cNvPr>
          <p:cNvGrpSpPr/>
          <p:nvPr/>
        </p:nvGrpSpPr>
        <p:grpSpPr>
          <a:xfrm>
            <a:off x="1206227" y="418451"/>
            <a:ext cx="7143728" cy="722303"/>
            <a:chOff x="1206227" y="418451"/>
            <a:chExt cx="7143728" cy="722303"/>
          </a:xfrm>
        </p:grpSpPr>
        <p:sp>
          <p:nvSpPr>
            <p:cNvPr id="3" name="CasellaDiTesto 2">
              <a:extLst>
                <a:ext uri="{FF2B5EF4-FFF2-40B4-BE49-F238E27FC236}">
                  <a16:creationId xmlns:a16="http://schemas.microsoft.com/office/drawing/2014/main" id="{1BCEAF44-37C1-4461-8CBB-A744CBBE483F}"/>
                </a:ext>
              </a:extLst>
            </p:cNvPr>
            <p:cNvSpPr txBox="1"/>
            <p:nvPr/>
          </p:nvSpPr>
          <p:spPr>
            <a:xfrm>
              <a:off x="6322979" y="418451"/>
              <a:ext cx="2026976" cy="338554"/>
            </a:xfrm>
            <a:prstGeom prst="rect">
              <a:avLst/>
            </a:prstGeom>
            <a:noFill/>
          </p:spPr>
          <p:txBody>
            <a:bodyPr wrap="square">
              <a:spAutoFit/>
            </a:bodyPr>
            <a:lstStyle/>
            <a:p>
              <a:pPr algn="r"/>
              <a:r>
                <a:rPr lang="en-GB" sz="1600" b="1" dirty="0">
                  <a:solidFill>
                    <a:srgbClr val="FF0000"/>
                  </a:solidFill>
                  <a:latin typeface="Calibri" panose="020F0502020204030204" pitchFamily="34" charset="0"/>
                  <a:ea typeface="+mj-ea"/>
                  <a:cs typeface="Calibri" panose="020F0502020204030204" pitchFamily="34" charset="0"/>
                </a:rPr>
                <a:t>Cycling</a:t>
              </a:r>
              <a:endParaRPr lang="it-IT" sz="1600" b="1" dirty="0">
                <a:solidFill>
                  <a:srgbClr val="FF0000"/>
                </a:solidFill>
                <a:latin typeface="Calibri" panose="020F0502020204030204" pitchFamily="34" charset="0"/>
                <a:ea typeface="+mj-ea"/>
                <a:cs typeface="Calibri" panose="020F0502020204030204" pitchFamily="34" charset="0"/>
              </a:endParaRPr>
            </a:p>
          </p:txBody>
        </p:sp>
        <p:sp>
          <p:nvSpPr>
            <p:cNvPr id="6" name="CasellaDiTesto 5">
              <a:extLst>
                <a:ext uri="{FF2B5EF4-FFF2-40B4-BE49-F238E27FC236}">
                  <a16:creationId xmlns:a16="http://schemas.microsoft.com/office/drawing/2014/main" id="{F999699A-8C17-8921-9AC5-9108E5CBA119}"/>
                </a:ext>
              </a:extLst>
            </p:cNvPr>
            <p:cNvSpPr txBox="1"/>
            <p:nvPr/>
          </p:nvSpPr>
          <p:spPr>
            <a:xfrm>
              <a:off x="1206227" y="740644"/>
              <a:ext cx="7140119" cy="400110"/>
            </a:xfrm>
            <a:prstGeom prst="rect">
              <a:avLst/>
            </a:prstGeom>
            <a:noFill/>
          </p:spPr>
          <p:txBody>
            <a:bodyPr wrap="square">
              <a:spAutoFit/>
            </a:bodyPr>
            <a:lstStyle/>
            <a:p>
              <a:pPr algn="r"/>
              <a:r>
                <a:rPr lang="en-GB" sz="2000" b="1" dirty="0">
                  <a:solidFill>
                    <a:srgbClr val="445469"/>
                  </a:solidFill>
                  <a:latin typeface="Calibri" panose="020F0502020204030204" pitchFamily="34" charset="0"/>
                  <a:ea typeface="+mj-ea"/>
                  <a:cs typeface="Calibri" panose="020F0502020204030204" pitchFamily="34" charset="0"/>
                </a:rPr>
                <a:t>Methodologies</a:t>
              </a:r>
              <a:endParaRPr lang="it-IT" sz="2000" b="1" dirty="0">
                <a:solidFill>
                  <a:srgbClr val="445469"/>
                </a:solidFill>
                <a:latin typeface="Calibri" panose="020F0502020204030204" pitchFamily="34" charset="0"/>
                <a:ea typeface="+mj-ea"/>
                <a:cs typeface="Calibri" panose="020F0502020204030204" pitchFamily="34" charset="0"/>
              </a:endParaRPr>
            </a:p>
          </p:txBody>
        </p:sp>
      </p:grpSp>
      <p:pic>
        <p:nvPicPr>
          <p:cNvPr id="4" name="Immagine 3" descr="Immagine che contiene albero, esterni, erba, strada&#10;&#10;Descrizione generata automaticamente">
            <a:extLst>
              <a:ext uri="{FF2B5EF4-FFF2-40B4-BE49-F238E27FC236}">
                <a16:creationId xmlns:a16="http://schemas.microsoft.com/office/drawing/2014/main" id="{55B283E7-CBEC-228D-E443-7DC8C0E1F826}"/>
              </a:ext>
            </a:extLst>
          </p:cNvPr>
          <p:cNvPicPr>
            <a:picLocks noChangeAspect="1"/>
          </p:cNvPicPr>
          <p:nvPr/>
        </p:nvPicPr>
        <p:blipFill rotWithShape="1">
          <a:blip r:embed="rId4"/>
          <a:srcRect l="11361" r="8957"/>
          <a:stretch/>
        </p:blipFill>
        <p:spPr>
          <a:xfrm>
            <a:off x="838757" y="214233"/>
            <a:ext cx="965156" cy="801985"/>
          </a:xfrm>
          <a:prstGeom prst="rect">
            <a:avLst/>
          </a:prstGeom>
        </p:spPr>
      </p:pic>
    </p:spTree>
    <p:extLst>
      <p:ext uri="{BB962C8B-B14F-4D97-AF65-F5344CB8AC3E}">
        <p14:creationId xmlns:p14="http://schemas.microsoft.com/office/powerpoint/2010/main" val="2221939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1">
            <a:extLst>
              <a:ext uri="{FF2B5EF4-FFF2-40B4-BE49-F238E27FC236}">
                <a16:creationId xmlns:a16="http://schemas.microsoft.com/office/drawing/2014/main" id="{C6A09A19-56B6-64EC-155D-F1F780D8A77D}"/>
              </a:ext>
            </a:extLst>
          </p:cNvPr>
          <p:cNvSpPr>
            <a:spLocks noChangeArrowheads="1"/>
          </p:cNvSpPr>
          <p:nvPr/>
        </p:nvSpPr>
        <p:spPr bwMode="auto">
          <a:xfrm>
            <a:off x="8413220" y="363256"/>
            <a:ext cx="376817" cy="380974"/>
          </a:xfrm>
          <a:custGeom>
            <a:avLst/>
            <a:gdLst>
              <a:gd name="T0" fmla="*/ 2397 w 2400"/>
              <a:gd name="T1" fmla="*/ 544 h 2427"/>
              <a:gd name="T2" fmla="*/ 639 w 2400"/>
              <a:gd name="T3" fmla="*/ 1270 h 2427"/>
              <a:gd name="T4" fmla="*/ 639 w 2400"/>
              <a:gd name="T5" fmla="*/ 1579 h 2427"/>
              <a:gd name="T6" fmla="*/ 752 w 2400"/>
              <a:gd name="T7" fmla="*/ 1113 h 2427"/>
              <a:gd name="T8" fmla="*/ 796 w 2400"/>
              <a:gd name="T9" fmla="*/ 1117 h 2427"/>
              <a:gd name="T10" fmla="*/ 956 w 2400"/>
              <a:gd name="T11" fmla="*/ 1174 h 2427"/>
              <a:gd name="T12" fmla="*/ 939 w 2400"/>
              <a:gd name="T13" fmla="*/ 1284 h 2427"/>
              <a:gd name="T14" fmla="*/ 1013 w 2400"/>
              <a:gd name="T15" fmla="*/ 1333 h 2427"/>
              <a:gd name="T16" fmla="*/ 1015 w 2400"/>
              <a:gd name="T17" fmla="*/ 1517 h 2427"/>
              <a:gd name="T18" fmla="*/ 949 w 2400"/>
              <a:gd name="T19" fmla="*/ 1538 h 2427"/>
              <a:gd name="T20" fmla="*/ 969 w 2400"/>
              <a:gd name="T21" fmla="*/ 1628 h 2427"/>
              <a:gd name="T22" fmla="*/ 888 w 2400"/>
              <a:gd name="T23" fmla="*/ 1742 h 2427"/>
              <a:gd name="T24" fmla="*/ 762 w 2400"/>
              <a:gd name="T25" fmla="*/ 1727 h 2427"/>
              <a:gd name="T26" fmla="*/ 728 w 2400"/>
              <a:gd name="T27" fmla="*/ 1802 h 2427"/>
              <a:gd name="T28" fmla="*/ 615 w 2400"/>
              <a:gd name="T29" fmla="*/ 1828 h 2427"/>
              <a:gd name="T30" fmla="*/ 525 w 2400"/>
              <a:gd name="T31" fmla="*/ 1735 h 2427"/>
              <a:gd name="T32" fmla="*/ 435 w 2400"/>
              <a:gd name="T33" fmla="*/ 1755 h 2427"/>
              <a:gd name="T34" fmla="*/ 322 w 2400"/>
              <a:gd name="T35" fmla="*/ 1675 h 2427"/>
              <a:gd name="T36" fmla="*/ 337 w 2400"/>
              <a:gd name="T37" fmla="*/ 1549 h 2427"/>
              <a:gd name="T38" fmla="*/ 238 w 2400"/>
              <a:gd name="T39" fmla="*/ 1469 h 2427"/>
              <a:gd name="T40" fmla="*/ 235 w 2400"/>
              <a:gd name="T41" fmla="*/ 1423 h 2427"/>
              <a:gd name="T42" fmla="*/ 309 w 2400"/>
              <a:gd name="T43" fmla="*/ 1315 h 2427"/>
              <a:gd name="T44" fmla="*/ 340 w 2400"/>
              <a:gd name="T45" fmla="*/ 1282 h 2427"/>
              <a:gd name="T46" fmla="*/ 324 w 2400"/>
              <a:gd name="T47" fmla="*/ 1172 h 2427"/>
              <a:gd name="T48" fmla="*/ 438 w 2400"/>
              <a:gd name="T49" fmla="*/ 1092 h 2427"/>
              <a:gd name="T50" fmla="*/ 528 w 2400"/>
              <a:gd name="T51" fmla="*/ 1112 h 2427"/>
              <a:gd name="T52" fmla="*/ 616 w 2400"/>
              <a:gd name="T53" fmla="*/ 1021 h 2427"/>
              <a:gd name="T54" fmla="*/ 663 w 2400"/>
              <a:gd name="T55" fmla="*/ 1021 h 2427"/>
              <a:gd name="T56" fmla="*/ 752 w 2400"/>
              <a:gd name="T57" fmla="*/ 1113 h 2427"/>
              <a:gd name="T58" fmla="*/ 1813 w 2400"/>
              <a:gd name="T59" fmla="*/ 1296 h 2427"/>
              <a:gd name="T60" fmla="*/ 1846 w 2400"/>
              <a:gd name="T61" fmla="*/ 1601 h 2427"/>
              <a:gd name="T62" fmla="*/ 1910 w 2400"/>
              <a:gd name="T63" fmla="*/ 1127 h 2427"/>
              <a:gd name="T64" fmla="*/ 1954 w 2400"/>
              <a:gd name="T65" fmla="*/ 1126 h 2427"/>
              <a:gd name="T66" fmla="*/ 2120 w 2400"/>
              <a:gd name="T67" fmla="*/ 1163 h 2427"/>
              <a:gd name="T68" fmla="*/ 2116 w 2400"/>
              <a:gd name="T69" fmla="*/ 1273 h 2427"/>
              <a:gd name="T70" fmla="*/ 2195 w 2400"/>
              <a:gd name="T71" fmla="*/ 1312 h 2427"/>
              <a:gd name="T72" fmla="*/ 2216 w 2400"/>
              <a:gd name="T73" fmla="*/ 1494 h 2427"/>
              <a:gd name="T74" fmla="*/ 2152 w 2400"/>
              <a:gd name="T75" fmla="*/ 1523 h 2427"/>
              <a:gd name="T76" fmla="*/ 2181 w 2400"/>
              <a:gd name="T77" fmla="*/ 1608 h 2427"/>
              <a:gd name="T78" fmla="*/ 2112 w 2400"/>
              <a:gd name="T79" fmla="*/ 1731 h 2427"/>
              <a:gd name="T80" fmla="*/ 1984 w 2400"/>
              <a:gd name="T81" fmla="*/ 1732 h 2427"/>
              <a:gd name="T82" fmla="*/ 1958 w 2400"/>
              <a:gd name="T83" fmla="*/ 1811 h 2427"/>
              <a:gd name="T84" fmla="*/ 1848 w 2400"/>
              <a:gd name="T85" fmla="*/ 1850 h 2427"/>
              <a:gd name="T86" fmla="*/ 1749 w 2400"/>
              <a:gd name="T87" fmla="*/ 1770 h 2427"/>
              <a:gd name="T88" fmla="*/ 1661 w 2400"/>
              <a:gd name="T89" fmla="*/ 1800 h 2427"/>
              <a:gd name="T90" fmla="*/ 1539 w 2400"/>
              <a:gd name="T91" fmla="*/ 1735 h 2427"/>
              <a:gd name="T92" fmla="*/ 1541 w 2400"/>
              <a:gd name="T93" fmla="*/ 1609 h 2427"/>
              <a:gd name="T94" fmla="*/ 1433 w 2400"/>
              <a:gd name="T95" fmla="*/ 1543 h 2427"/>
              <a:gd name="T96" fmla="*/ 1426 w 2400"/>
              <a:gd name="T97" fmla="*/ 1497 h 2427"/>
              <a:gd name="T98" fmla="*/ 1488 w 2400"/>
              <a:gd name="T99" fmla="*/ 1382 h 2427"/>
              <a:gd name="T100" fmla="*/ 1516 w 2400"/>
              <a:gd name="T101" fmla="*/ 1345 h 2427"/>
              <a:gd name="T102" fmla="*/ 1488 w 2400"/>
              <a:gd name="T103" fmla="*/ 1238 h 2427"/>
              <a:gd name="T104" fmla="*/ 1595 w 2400"/>
              <a:gd name="T105" fmla="*/ 1146 h 2427"/>
              <a:gd name="T106" fmla="*/ 1686 w 2400"/>
              <a:gd name="T107" fmla="*/ 1154 h 2427"/>
              <a:gd name="T108" fmla="*/ 1765 w 2400"/>
              <a:gd name="T109" fmla="*/ 1053 h 2427"/>
              <a:gd name="T110" fmla="*/ 1812 w 2400"/>
              <a:gd name="T111" fmla="*/ 1048 h 2427"/>
              <a:gd name="T112" fmla="*/ 1910 w 2400"/>
              <a:gd name="T113" fmla="*/ 1127 h 2427"/>
              <a:gd name="T114" fmla="*/ 2360 w 2400"/>
              <a:gd name="T115" fmla="*/ 451 h 2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00" h="2427">
                <a:moveTo>
                  <a:pt x="1150" y="2426"/>
                </a:moveTo>
                <a:lnTo>
                  <a:pt x="1150" y="999"/>
                </a:lnTo>
                <a:lnTo>
                  <a:pt x="0" y="551"/>
                </a:lnTo>
                <a:lnTo>
                  <a:pt x="0" y="1941"/>
                </a:lnTo>
                <a:lnTo>
                  <a:pt x="0" y="1975"/>
                </a:lnTo>
                <a:lnTo>
                  <a:pt x="32" y="1987"/>
                </a:lnTo>
                <a:lnTo>
                  <a:pt x="1150" y="2426"/>
                </a:lnTo>
                <a:close/>
                <a:moveTo>
                  <a:pt x="2397" y="544"/>
                </a:moveTo>
                <a:lnTo>
                  <a:pt x="1249" y="999"/>
                </a:lnTo>
                <a:lnTo>
                  <a:pt x="1249" y="2426"/>
                </a:lnTo>
                <a:lnTo>
                  <a:pt x="2368" y="1987"/>
                </a:lnTo>
                <a:lnTo>
                  <a:pt x="2399" y="1975"/>
                </a:lnTo>
                <a:lnTo>
                  <a:pt x="2399" y="1941"/>
                </a:lnTo>
                <a:lnTo>
                  <a:pt x="2397" y="544"/>
                </a:lnTo>
                <a:close/>
                <a:moveTo>
                  <a:pt x="639" y="1270"/>
                </a:moveTo>
                <a:lnTo>
                  <a:pt x="639" y="1270"/>
                </a:lnTo>
                <a:cubicBezTo>
                  <a:pt x="596" y="1270"/>
                  <a:pt x="558" y="1287"/>
                  <a:pt x="529" y="1315"/>
                </a:cubicBezTo>
                <a:lnTo>
                  <a:pt x="529" y="1315"/>
                </a:lnTo>
                <a:cubicBezTo>
                  <a:pt x="501" y="1343"/>
                  <a:pt x="484" y="1382"/>
                  <a:pt x="484" y="1425"/>
                </a:cubicBezTo>
                <a:lnTo>
                  <a:pt x="484" y="1425"/>
                </a:lnTo>
                <a:cubicBezTo>
                  <a:pt x="484" y="1467"/>
                  <a:pt x="501" y="1506"/>
                  <a:pt x="529" y="1534"/>
                </a:cubicBezTo>
                <a:lnTo>
                  <a:pt x="529" y="1534"/>
                </a:lnTo>
                <a:cubicBezTo>
                  <a:pt x="558" y="1562"/>
                  <a:pt x="596" y="1579"/>
                  <a:pt x="639" y="1579"/>
                </a:cubicBezTo>
                <a:lnTo>
                  <a:pt x="639" y="1579"/>
                </a:lnTo>
                <a:cubicBezTo>
                  <a:pt x="681" y="1579"/>
                  <a:pt x="720" y="1562"/>
                  <a:pt x="748" y="1534"/>
                </a:cubicBezTo>
                <a:lnTo>
                  <a:pt x="748" y="1534"/>
                </a:lnTo>
                <a:cubicBezTo>
                  <a:pt x="776" y="1506"/>
                  <a:pt x="793" y="1467"/>
                  <a:pt x="793" y="1425"/>
                </a:cubicBezTo>
                <a:lnTo>
                  <a:pt x="793" y="1425"/>
                </a:lnTo>
                <a:cubicBezTo>
                  <a:pt x="793" y="1382"/>
                  <a:pt x="776" y="1343"/>
                  <a:pt x="748" y="1315"/>
                </a:cubicBezTo>
                <a:lnTo>
                  <a:pt x="748" y="1315"/>
                </a:lnTo>
                <a:cubicBezTo>
                  <a:pt x="720" y="1287"/>
                  <a:pt x="681" y="1270"/>
                  <a:pt x="639" y="1270"/>
                </a:cubicBezTo>
                <a:close/>
                <a:moveTo>
                  <a:pt x="752" y="1113"/>
                </a:moveTo>
                <a:lnTo>
                  <a:pt x="752" y="1113"/>
                </a:lnTo>
                <a:cubicBezTo>
                  <a:pt x="755" y="1118"/>
                  <a:pt x="759" y="1122"/>
                  <a:pt x="764" y="1124"/>
                </a:cubicBezTo>
                <a:lnTo>
                  <a:pt x="764" y="1124"/>
                </a:lnTo>
                <a:lnTo>
                  <a:pt x="764" y="1124"/>
                </a:lnTo>
                <a:cubicBezTo>
                  <a:pt x="769" y="1126"/>
                  <a:pt x="775" y="1126"/>
                  <a:pt x="781" y="1125"/>
                </a:cubicBezTo>
                <a:lnTo>
                  <a:pt x="781" y="1125"/>
                </a:lnTo>
                <a:cubicBezTo>
                  <a:pt x="787" y="1124"/>
                  <a:pt x="792" y="1121"/>
                  <a:pt x="796" y="1117"/>
                </a:cubicBezTo>
                <a:lnTo>
                  <a:pt x="796" y="1117"/>
                </a:lnTo>
                <a:lnTo>
                  <a:pt x="796" y="1117"/>
                </a:lnTo>
                <a:cubicBezTo>
                  <a:pt x="808" y="1103"/>
                  <a:pt x="825" y="1096"/>
                  <a:pt x="842" y="1094"/>
                </a:cubicBezTo>
                <a:lnTo>
                  <a:pt x="842" y="1094"/>
                </a:lnTo>
                <a:cubicBezTo>
                  <a:pt x="859" y="1093"/>
                  <a:pt x="877" y="1098"/>
                  <a:pt x="892" y="1110"/>
                </a:cubicBezTo>
                <a:lnTo>
                  <a:pt x="892" y="1110"/>
                </a:lnTo>
                <a:cubicBezTo>
                  <a:pt x="903" y="1119"/>
                  <a:pt x="915" y="1129"/>
                  <a:pt x="925" y="1140"/>
                </a:cubicBezTo>
                <a:lnTo>
                  <a:pt x="925" y="1140"/>
                </a:lnTo>
                <a:cubicBezTo>
                  <a:pt x="936" y="1151"/>
                  <a:pt x="946" y="1163"/>
                  <a:pt x="956" y="1174"/>
                </a:cubicBezTo>
                <a:lnTo>
                  <a:pt x="955" y="1174"/>
                </a:lnTo>
                <a:lnTo>
                  <a:pt x="955" y="1174"/>
                </a:lnTo>
                <a:cubicBezTo>
                  <a:pt x="967" y="1189"/>
                  <a:pt x="972" y="1206"/>
                  <a:pt x="971" y="1223"/>
                </a:cubicBezTo>
                <a:lnTo>
                  <a:pt x="971" y="1223"/>
                </a:lnTo>
                <a:cubicBezTo>
                  <a:pt x="969" y="1240"/>
                  <a:pt x="962" y="1257"/>
                  <a:pt x="948" y="1270"/>
                </a:cubicBezTo>
                <a:lnTo>
                  <a:pt x="948" y="1270"/>
                </a:lnTo>
                <a:cubicBezTo>
                  <a:pt x="943" y="1274"/>
                  <a:pt x="941" y="1278"/>
                  <a:pt x="939" y="1284"/>
                </a:cubicBezTo>
                <a:lnTo>
                  <a:pt x="939" y="1284"/>
                </a:lnTo>
                <a:cubicBezTo>
                  <a:pt x="938" y="1290"/>
                  <a:pt x="939" y="1295"/>
                  <a:pt x="941" y="1301"/>
                </a:cubicBezTo>
                <a:lnTo>
                  <a:pt x="941" y="1301"/>
                </a:lnTo>
                <a:lnTo>
                  <a:pt x="941" y="1301"/>
                </a:lnTo>
                <a:cubicBezTo>
                  <a:pt x="943" y="1305"/>
                  <a:pt x="946" y="1309"/>
                  <a:pt x="951" y="1313"/>
                </a:cubicBezTo>
                <a:lnTo>
                  <a:pt x="951" y="1313"/>
                </a:lnTo>
                <a:cubicBezTo>
                  <a:pt x="955" y="1315"/>
                  <a:pt x="961" y="1317"/>
                  <a:pt x="967" y="1317"/>
                </a:cubicBezTo>
                <a:lnTo>
                  <a:pt x="967" y="1317"/>
                </a:lnTo>
                <a:cubicBezTo>
                  <a:pt x="983" y="1317"/>
                  <a:pt x="1000" y="1323"/>
                  <a:pt x="1013" y="1333"/>
                </a:cubicBezTo>
                <a:lnTo>
                  <a:pt x="1013" y="1333"/>
                </a:lnTo>
                <a:cubicBezTo>
                  <a:pt x="1027" y="1344"/>
                  <a:pt x="1038" y="1360"/>
                  <a:pt x="1040" y="1380"/>
                </a:cubicBezTo>
                <a:lnTo>
                  <a:pt x="1040" y="1380"/>
                </a:lnTo>
                <a:cubicBezTo>
                  <a:pt x="1042" y="1394"/>
                  <a:pt x="1043" y="1409"/>
                  <a:pt x="1043" y="1426"/>
                </a:cubicBezTo>
                <a:lnTo>
                  <a:pt x="1043" y="1426"/>
                </a:lnTo>
                <a:cubicBezTo>
                  <a:pt x="1042" y="1442"/>
                  <a:pt x="1042" y="1457"/>
                  <a:pt x="1040" y="1472"/>
                </a:cubicBezTo>
                <a:lnTo>
                  <a:pt x="1040" y="1472"/>
                </a:lnTo>
                <a:cubicBezTo>
                  <a:pt x="1037" y="1490"/>
                  <a:pt x="1028" y="1506"/>
                  <a:pt x="1015" y="1517"/>
                </a:cubicBezTo>
                <a:lnTo>
                  <a:pt x="1015" y="1517"/>
                </a:lnTo>
                <a:cubicBezTo>
                  <a:pt x="1002" y="1529"/>
                  <a:pt x="983" y="1535"/>
                  <a:pt x="965" y="1533"/>
                </a:cubicBezTo>
                <a:lnTo>
                  <a:pt x="965" y="1533"/>
                </a:lnTo>
                <a:lnTo>
                  <a:pt x="965" y="1533"/>
                </a:lnTo>
                <a:lnTo>
                  <a:pt x="965" y="1533"/>
                </a:lnTo>
                <a:lnTo>
                  <a:pt x="965" y="1533"/>
                </a:lnTo>
                <a:cubicBezTo>
                  <a:pt x="959" y="1533"/>
                  <a:pt x="953" y="1535"/>
                  <a:pt x="949" y="1538"/>
                </a:cubicBezTo>
                <a:lnTo>
                  <a:pt x="949" y="1538"/>
                </a:lnTo>
                <a:cubicBezTo>
                  <a:pt x="945" y="1541"/>
                  <a:pt x="941" y="1545"/>
                  <a:pt x="939" y="1550"/>
                </a:cubicBezTo>
                <a:lnTo>
                  <a:pt x="939" y="1550"/>
                </a:lnTo>
                <a:lnTo>
                  <a:pt x="939" y="1550"/>
                </a:lnTo>
                <a:cubicBezTo>
                  <a:pt x="937" y="1556"/>
                  <a:pt x="936" y="1561"/>
                  <a:pt x="938" y="1567"/>
                </a:cubicBezTo>
                <a:lnTo>
                  <a:pt x="938" y="1567"/>
                </a:lnTo>
                <a:cubicBezTo>
                  <a:pt x="939" y="1572"/>
                  <a:pt x="942" y="1577"/>
                  <a:pt x="946" y="1581"/>
                </a:cubicBezTo>
                <a:lnTo>
                  <a:pt x="946" y="1581"/>
                </a:lnTo>
                <a:cubicBezTo>
                  <a:pt x="960" y="1594"/>
                  <a:pt x="968" y="1611"/>
                  <a:pt x="969" y="1628"/>
                </a:cubicBezTo>
                <a:lnTo>
                  <a:pt x="969" y="1628"/>
                </a:lnTo>
                <a:cubicBezTo>
                  <a:pt x="971" y="1645"/>
                  <a:pt x="965" y="1663"/>
                  <a:pt x="953" y="1677"/>
                </a:cubicBezTo>
                <a:lnTo>
                  <a:pt x="953" y="1677"/>
                </a:lnTo>
                <a:cubicBezTo>
                  <a:pt x="944" y="1690"/>
                  <a:pt x="933" y="1701"/>
                  <a:pt x="923" y="1712"/>
                </a:cubicBezTo>
                <a:lnTo>
                  <a:pt x="923" y="1712"/>
                </a:lnTo>
                <a:cubicBezTo>
                  <a:pt x="912" y="1722"/>
                  <a:pt x="901" y="1732"/>
                  <a:pt x="888" y="1742"/>
                </a:cubicBezTo>
                <a:lnTo>
                  <a:pt x="888" y="1742"/>
                </a:lnTo>
                <a:lnTo>
                  <a:pt x="888" y="1742"/>
                </a:lnTo>
                <a:cubicBezTo>
                  <a:pt x="873" y="1753"/>
                  <a:pt x="856" y="1758"/>
                  <a:pt x="839" y="1757"/>
                </a:cubicBezTo>
                <a:lnTo>
                  <a:pt x="839" y="1757"/>
                </a:lnTo>
                <a:cubicBezTo>
                  <a:pt x="822" y="1755"/>
                  <a:pt x="806" y="1748"/>
                  <a:pt x="793" y="1734"/>
                </a:cubicBezTo>
                <a:lnTo>
                  <a:pt x="793" y="1734"/>
                </a:lnTo>
                <a:lnTo>
                  <a:pt x="793" y="1734"/>
                </a:lnTo>
                <a:cubicBezTo>
                  <a:pt x="790" y="1730"/>
                  <a:pt x="784" y="1728"/>
                  <a:pt x="778" y="1726"/>
                </a:cubicBezTo>
                <a:lnTo>
                  <a:pt x="778" y="1726"/>
                </a:lnTo>
                <a:cubicBezTo>
                  <a:pt x="772" y="1725"/>
                  <a:pt x="767" y="1725"/>
                  <a:pt x="762" y="1727"/>
                </a:cubicBezTo>
                <a:lnTo>
                  <a:pt x="762" y="1727"/>
                </a:lnTo>
                <a:cubicBezTo>
                  <a:pt x="757" y="1729"/>
                  <a:pt x="753" y="1732"/>
                  <a:pt x="750" y="1737"/>
                </a:cubicBezTo>
                <a:lnTo>
                  <a:pt x="750" y="1737"/>
                </a:lnTo>
                <a:cubicBezTo>
                  <a:pt x="747" y="1742"/>
                  <a:pt x="745" y="1748"/>
                  <a:pt x="745" y="1753"/>
                </a:cubicBezTo>
                <a:lnTo>
                  <a:pt x="745" y="1753"/>
                </a:lnTo>
                <a:lnTo>
                  <a:pt x="745" y="1753"/>
                </a:lnTo>
                <a:cubicBezTo>
                  <a:pt x="746" y="1772"/>
                  <a:pt x="739" y="1789"/>
                  <a:pt x="728" y="1802"/>
                </a:cubicBezTo>
                <a:lnTo>
                  <a:pt x="728" y="1802"/>
                </a:lnTo>
                <a:cubicBezTo>
                  <a:pt x="717" y="1815"/>
                  <a:pt x="701" y="1824"/>
                  <a:pt x="683" y="1826"/>
                </a:cubicBezTo>
                <a:lnTo>
                  <a:pt x="683" y="1826"/>
                </a:lnTo>
                <a:cubicBezTo>
                  <a:pt x="676" y="1827"/>
                  <a:pt x="668" y="1828"/>
                  <a:pt x="660" y="1828"/>
                </a:cubicBezTo>
                <a:lnTo>
                  <a:pt x="660" y="1828"/>
                </a:lnTo>
                <a:cubicBezTo>
                  <a:pt x="652" y="1828"/>
                  <a:pt x="644" y="1829"/>
                  <a:pt x="638" y="1829"/>
                </a:cubicBezTo>
                <a:lnTo>
                  <a:pt x="638" y="1829"/>
                </a:lnTo>
                <a:cubicBezTo>
                  <a:pt x="632" y="1829"/>
                  <a:pt x="624" y="1828"/>
                  <a:pt x="615" y="1828"/>
                </a:cubicBezTo>
                <a:lnTo>
                  <a:pt x="615" y="1828"/>
                </a:lnTo>
                <a:cubicBezTo>
                  <a:pt x="607" y="1827"/>
                  <a:pt x="599" y="1826"/>
                  <a:pt x="592" y="1826"/>
                </a:cubicBezTo>
                <a:lnTo>
                  <a:pt x="592" y="1826"/>
                </a:lnTo>
                <a:cubicBezTo>
                  <a:pt x="574" y="1823"/>
                  <a:pt x="557" y="1814"/>
                  <a:pt x="546" y="1801"/>
                </a:cubicBezTo>
                <a:lnTo>
                  <a:pt x="546" y="1801"/>
                </a:lnTo>
                <a:cubicBezTo>
                  <a:pt x="535" y="1788"/>
                  <a:pt x="529" y="1771"/>
                  <a:pt x="530" y="1752"/>
                </a:cubicBezTo>
                <a:lnTo>
                  <a:pt x="530" y="1752"/>
                </a:lnTo>
                <a:cubicBezTo>
                  <a:pt x="530" y="1746"/>
                  <a:pt x="528" y="1740"/>
                  <a:pt x="525" y="1735"/>
                </a:cubicBezTo>
                <a:lnTo>
                  <a:pt x="525" y="1735"/>
                </a:lnTo>
                <a:cubicBezTo>
                  <a:pt x="522" y="1731"/>
                  <a:pt x="518" y="1727"/>
                  <a:pt x="513" y="1725"/>
                </a:cubicBezTo>
                <a:lnTo>
                  <a:pt x="513" y="1725"/>
                </a:lnTo>
                <a:lnTo>
                  <a:pt x="513" y="1725"/>
                </a:lnTo>
                <a:cubicBezTo>
                  <a:pt x="508" y="1723"/>
                  <a:pt x="503" y="1722"/>
                  <a:pt x="496" y="1724"/>
                </a:cubicBezTo>
                <a:lnTo>
                  <a:pt x="496" y="1724"/>
                </a:lnTo>
                <a:cubicBezTo>
                  <a:pt x="491" y="1725"/>
                  <a:pt x="485" y="1728"/>
                  <a:pt x="482" y="1732"/>
                </a:cubicBezTo>
                <a:lnTo>
                  <a:pt x="482" y="1732"/>
                </a:lnTo>
                <a:cubicBezTo>
                  <a:pt x="469" y="1746"/>
                  <a:pt x="453" y="1753"/>
                  <a:pt x="435" y="1755"/>
                </a:cubicBezTo>
                <a:lnTo>
                  <a:pt x="435" y="1755"/>
                </a:lnTo>
                <a:cubicBezTo>
                  <a:pt x="418" y="1756"/>
                  <a:pt x="400" y="1751"/>
                  <a:pt x="386" y="1739"/>
                </a:cubicBezTo>
                <a:lnTo>
                  <a:pt x="386" y="1739"/>
                </a:lnTo>
                <a:cubicBezTo>
                  <a:pt x="374" y="1730"/>
                  <a:pt x="363" y="1719"/>
                  <a:pt x="352" y="1709"/>
                </a:cubicBezTo>
                <a:lnTo>
                  <a:pt x="352" y="1709"/>
                </a:lnTo>
                <a:cubicBezTo>
                  <a:pt x="341" y="1698"/>
                  <a:pt x="331" y="1687"/>
                  <a:pt x="322" y="1675"/>
                </a:cubicBezTo>
                <a:lnTo>
                  <a:pt x="322" y="1675"/>
                </a:lnTo>
                <a:lnTo>
                  <a:pt x="322" y="1675"/>
                </a:lnTo>
                <a:cubicBezTo>
                  <a:pt x="310" y="1660"/>
                  <a:pt x="306" y="1642"/>
                  <a:pt x="307" y="1626"/>
                </a:cubicBezTo>
                <a:lnTo>
                  <a:pt x="307" y="1626"/>
                </a:lnTo>
                <a:cubicBezTo>
                  <a:pt x="309" y="1608"/>
                  <a:pt x="316" y="1592"/>
                  <a:pt x="330" y="1580"/>
                </a:cubicBezTo>
                <a:lnTo>
                  <a:pt x="330" y="1580"/>
                </a:lnTo>
                <a:cubicBezTo>
                  <a:pt x="334" y="1576"/>
                  <a:pt x="337" y="1570"/>
                  <a:pt x="338" y="1565"/>
                </a:cubicBezTo>
                <a:lnTo>
                  <a:pt x="338" y="1565"/>
                </a:lnTo>
                <a:cubicBezTo>
                  <a:pt x="339" y="1560"/>
                  <a:pt x="339" y="1554"/>
                  <a:pt x="337" y="1549"/>
                </a:cubicBezTo>
                <a:lnTo>
                  <a:pt x="337" y="1549"/>
                </a:lnTo>
                <a:cubicBezTo>
                  <a:pt x="334" y="1543"/>
                  <a:pt x="331" y="1539"/>
                  <a:pt x="326" y="1536"/>
                </a:cubicBezTo>
                <a:lnTo>
                  <a:pt x="326" y="1536"/>
                </a:lnTo>
                <a:cubicBezTo>
                  <a:pt x="322" y="1533"/>
                  <a:pt x="317" y="1531"/>
                  <a:pt x="312" y="1531"/>
                </a:cubicBezTo>
                <a:lnTo>
                  <a:pt x="311" y="1532"/>
                </a:lnTo>
                <a:lnTo>
                  <a:pt x="311" y="1532"/>
                </a:lnTo>
                <a:cubicBezTo>
                  <a:pt x="295" y="1532"/>
                  <a:pt x="278" y="1526"/>
                  <a:pt x="265" y="1516"/>
                </a:cubicBezTo>
                <a:lnTo>
                  <a:pt x="265" y="1516"/>
                </a:lnTo>
                <a:cubicBezTo>
                  <a:pt x="251" y="1505"/>
                  <a:pt x="240" y="1489"/>
                  <a:pt x="238" y="1469"/>
                </a:cubicBezTo>
                <a:lnTo>
                  <a:pt x="238" y="1469"/>
                </a:lnTo>
                <a:cubicBezTo>
                  <a:pt x="237" y="1462"/>
                  <a:pt x="236" y="1455"/>
                  <a:pt x="236" y="1447"/>
                </a:cubicBezTo>
                <a:lnTo>
                  <a:pt x="236" y="1447"/>
                </a:lnTo>
                <a:cubicBezTo>
                  <a:pt x="235" y="1441"/>
                  <a:pt x="235" y="1434"/>
                  <a:pt x="235" y="1425"/>
                </a:cubicBezTo>
                <a:lnTo>
                  <a:pt x="234" y="1425"/>
                </a:lnTo>
                <a:lnTo>
                  <a:pt x="234" y="1423"/>
                </a:lnTo>
                <a:lnTo>
                  <a:pt x="235" y="1423"/>
                </a:lnTo>
                <a:lnTo>
                  <a:pt x="235" y="1423"/>
                </a:lnTo>
                <a:cubicBezTo>
                  <a:pt x="235" y="1414"/>
                  <a:pt x="235" y="1406"/>
                  <a:pt x="236" y="1400"/>
                </a:cubicBezTo>
                <a:lnTo>
                  <a:pt x="236" y="1400"/>
                </a:lnTo>
                <a:cubicBezTo>
                  <a:pt x="236" y="1392"/>
                  <a:pt x="237" y="1385"/>
                  <a:pt x="238" y="1378"/>
                </a:cubicBezTo>
                <a:lnTo>
                  <a:pt x="238" y="1378"/>
                </a:lnTo>
                <a:lnTo>
                  <a:pt x="238" y="1378"/>
                </a:lnTo>
                <a:cubicBezTo>
                  <a:pt x="240" y="1359"/>
                  <a:pt x="249" y="1344"/>
                  <a:pt x="262" y="1332"/>
                </a:cubicBezTo>
                <a:lnTo>
                  <a:pt x="262" y="1332"/>
                </a:lnTo>
                <a:cubicBezTo>
                  <a:pt x="274" y="1321"/>
                  <a:pt x="290" y="1315"/>
                  <a:pt x="309" y="1315"/>
                </a:cubicBezTo>
                <a:lnTo>
                  <a:pt x="309" y="1315"/>
                </a:lnTo>
                <a:lnTo>
                  <a:pt x="309" y="1315"/>
                </a:lnTo>
                <a:cubicBezTo>
                  <a:pt x="316" y="1315"/>
                  <a:pt x="323" y="1314"/>
                  <a:pt x="329" y="1310"/>
                </a:cubicBezTo>
                <a:lnTo>
                  <a:pt x="329" y="1310"/>
                </a:lnTo>
                <a:cubicBezTo>
                  <a:pt x="333" y="1307"/>
                  <a:pt x="336" y="1303"/>
                  <a:pt x="339" y="1299"/>
                </a:cubicBezTo>
                <a:lnTo>
                  <a:pt x="339" y="1299"/>
                </a:lnTo>
                <a:lnTo>
                  <a:pt x="339" y="1299"/>
                </a:lnTo>
                <a:cubicBezTo>
                  <a:pt x="341" y="1293"/>
                  <a:pt x="341" y="1287"/>
                  <a:pt x="340" y="1282"/>
                </a:cubicBezTo>
                <a:lnTo>
                  <a:pt x="340" y="1282"/>
                </a:lnTo>
                <a:cubicBezTo>
                  <a:pt x="339" y="1277"/>
                  <a:pt x="335" y="1271"/>
                  <a:pt x="332" y="1268"/>
                </a:cubicBezTo>
                <a:lnTo>
                  <a:pt x="332" y="1268"/>
                </a:lnTo>
                <a:lnTo>
                  <a:pt x="332" y="1268"/>
                </a:lnTo>
                <a:cubicBezTo>
                  <a:pt x="317" y="1255"/>
                  <a:pt x="310" y="1238"/>
                  <a:pt x="309" y="1222"/>
                </a:cubicBezTo>
                <a:lnTo>
                  <a:pt x="309" y="1221"/>
                </a:lnTo>
                <a:lnTo>
                  <a:pt x="309" y="1221"/>
                </a:lnTo>
                <a:cubicBezTo>
                  <a:pt x="307" y="1204"/>
                  <a:pt x="312" y="1186"/>
                  <a:pt x="324" y="1172"/>
                </a:cubicBezTo>
                <a:lnTo>
                  <a:pt x="324" y="1172"/>
                </a:lnTo>
                <a:cubicBezTo>
                  <a:pt x="333" y="1160"/>
                  <a:pt x="344" y="1149"/>
                  <a:pt x="355" y="1137"/>
                </a:cubicBezTo>
                <a:lnTo>
                  <a:pt x="355" y="1137"/>
                </a:lnTo>
                <a:cubicBezTo>
                  <a:pt x="366" y="1126"/>
                  <a:pt x="377" y="1116"/>
                  <a:pt x="389" y="1107"/>
                </a:cubicBezTo>
                <a:lnTo>
                  <a:pt x="389" y="1107"/>
                </a:lnTo>
                <a:lnTo>
                  <a:pt x="389" y="1107"/>
                </a:lnTo>
                <a:cubicBezTo>
                  <a:pt x="404" y="1096"/>
                  <a:pt x="421" y="1091"/>
                  <a:pt x="438" y="1092"/>
                </a:cubicBezTo>
                <a:lnTo>
                  <a:pt x="438" y="1092"/>
                </a:lnTo>
                <a:cubicBezTo>
                  <a:pt x="455" y="1093"/>
                  <a:pt x="472" y="1101"/>
                  <a:pt x="485" y="1115"/>
                </a:cubicBezTo>
                <a:lnTo>
                  <a:pt x="485" y="1115"/>
                </a:lnTo>
                <a:cubicBezTo>
                  <a:pt x="488" y="1119"/>
                  <a:pt x="493" y="1122"/>
                  <a:pt x="499" y="1123"/>
                </a:cubicBezTo>
                <a:lnTo>
                  <a:pt x="499" y="1123"/>
                </a:lnTo>
                <a:cubicBezTo>
                  <a:pt x="505" y="1124"/>
                  <a:pt x="511" y="1124"/>
                  <a:pt x="515" y="1122"/>
                </a:cubicBezTo>
                <a:lnTo>
                  <a:pt x="515" y="1122"/>
                </a:lnTo>
                <a:lnTo>
                  <a:pt x="515" y="1122"/>
                </a:lnTo>
                <a:cubicBezTo>
                  <a:pt x="521" y="1120"/>
                  <a:pt x="525" y="1116"/>
                  <a:pt x="528" y="1112"/>
                </a:cubicBezTo>
                <a:lnTo>
                  <a:pt x="528" y="1112"/>
                </a:lnTo>
                <a:cubicBezTo>
                  <a:pt x="531" y="1107"/>
                  <a:pt x="532" y="1101"/>
                  <a:pt x="532" y="1095"/>
                </a:cubicBezTo>
                <a:lnTo>
                  <a:pt x="532" y="1095"/>
                </a:lnTo>
                <a:cubicBezTo>
                  <a:pt x="532" y="1077"/>
                  <a:pt x="538" y="1060"/>
                  <a:pt x="549" y="1047"/>
                </a:cubicBezTo>
                <a:lnTo>
                  <a:pt x="549" y="1047"/>
                </a:lnTo>
                <a:cubicBezTo>
                  <a:pt x="560" y="1034"/>
                  <a:pt x="576" y="1025"/>
                  <a:pt x="595" y="1023"/>
                </a:cubicBezTo>
                <a:lnTo>
                  <a:pt x="595" y="1023"/>
                </a:lnTo>
                <a:cubicBezTo>
                  <a:pt x="602" y="1022"/>
                  <a:pt x="609" y="1022"/>
                  <a:pt x="616" y="1021"/>
                </a:cubicBezTo>
                <a:lnTo>
                  <a:pt x="616" y="1021"/>
                </a:lnTo>
                <a:cubicBezTo>
                  <a:pt x="623" y="1021"/>
                  <a:pt x="630" y="1021"/>
                  <a:pt x="638" y="1021"/>
                </a:cubicBezTo>
                <a:lnTo>
                  <a:pt x="638" y="1021"/>
                </a:lnTo>
                <a:lnTo>
                  <a:pt x="640" y="1021"/>
                </a:lnTo>
                <a:lnTo>
                  <a:pt x="640" y="1021"/>
                </a:lnTo>
                <a:lnTo>
                  <a:pt x="640" y="1021"/>
                </a:lnTo>
                <a:cubicBezTo>
                  <a:pt x="649" y="1021"/>
                  <a:pt x="657" y="1021"/>
                  <a:pt x="663" y="1021"/>
                </a:cubicBezTo>
                <a:lnTo>
                  <a:pt x="663" y="1021"/>
                </a:lnTo>
                <a:cubicBezTo>
                  <a:pt x="671" y="1022"/>
                  <a:pt x="679" y="1022"/>
                  <a:pt x="686" y="1023"/>
                </a:cubicBezTo>
                <a:lnTo>
                  <a:pt x="686" y="1023"/>
                </a:lnTo>
                <a:cubicBezTo>
                  <a:pt x="704" y="1025"/>
                  <a:pt x="720" y="1035"/>
                  <a:pt x="731" y="1048"/>
                </a:cubicBezTo>
                <a:lnTo>
                  <a:pt x="731" y="1048"/>
                </a:lnTo>
                <a:lnTo>
                  <a:pt x="731" y="1048"/>
                </a:lnTo>
                <a:cubicBezTo>
                  <a:pt x="743" y="1062"/>
                  <a:pt x="749" y="1079"/>
                  <a:pt x="748" y="1098"/>
                </a:cubicBezTo>
                <a:lnTo>
                  <a:pt x="748" y="1098"/>
                </a:lnTo>
                <a:cubicBezTo>
                  <a:pt x="747" y="1103"/>
                  <a:pt x="749" y="1109"/>
                  <a:pt x="752" y="1113"/>
                </a:cubicBezTo>
                <a:close/>
                <a:moveTo>
                  <a:pt x="748" y="1098"/>
                </a:moveTo>
                <a:lnTo>
                  <a:pt x="748" y="1098"/>
                </a:lnTo>
                <a:close/>
                <a:moveTo>
                  <a:pt x="948" y="1270"/>
                </a:moveTo>
                <a:lnTo>
                  <a:pt x="948" y="1270"/>
                </a:lnTo>
                <a:close/>
                <a:moveTo>
                  <a:pt x="530" y="1752"/>
                </a:moveTo>
                <a:lnTo>
                  <a:pt x="530" y="1752"/>
                </a:lnTo>
                <a:close/>
                <a:moveTo>
                  <a:pt x="1813" y="1296"/>
                </a:moveTo>
                <a:lnTo>
                  <a:pt x="1813" y="1296"/>
                </a:lnTo>
                <a:cubicBezTo>
                  <a:pt x="1771" y="1301"/>
                  <a:pt x="1734" y="1323"/>
                  <a:pt x="1709" y="1354"/>
                </a:cubicBezTo>
                <a:lnTo>
                  <a:pt x="1709" y="1354"/>
                </a:lnTo>
                <a:cubicBezTo>
                  <a:pt x="1683" y="1385"/>
                  <a:pt x="1671" y="1426"/>
                  <a:pt x="1675" y="1468"/>
                </a:cubicBezTo>
                <a:lnTo>
                  <a:pt x="1675" y="1468"/>
                </a:lnTo>
                <a:cubicBezTo>
                  <a:pt x="1679" y="1510"/>
                  <a:pt x="1700" y="1546"/>
                  <a:pt x="1732" y="1570"/>
                </a:cubicBezTo>
                <a:lnTo>
                  <a:pt x="1732" y="1570"/>
                </a:lnTo>
                <a:cubicBezTo>
                  <a:pt x="1762" y="1594"/>
                  <a:pt x="1803" y="1607"/>
                  <a:pt x="1846" y="1601"/>
                </a:cubicBezTo>
                <a:lnTo>
                  <a:pt x="1846" y="1601"/>
                </a:lnTo>
                <a:cubicBezTo>
                  <a:pt x="1889" y="1596"/>
                  <a:pt x="1925" y="1574"/>
                  <a:pt x="1950" y="1543"/>
                </a:cubicBezTo>
                <a:lnTo>
                  <a:pt x="1950" y="1543"/>
                </a:lnTo>
                <a:cubicBezTo>
                  <a:pt x="1975" y="1512"/>
                  <a:pt x="1989" y="1472"/>
                  <a:pt x="1984" y="1429"/>
                </a:cubicBezTo>
                <a:lnTo>
                  <a:pt x="1984" y="1429"/>
                </a:lnTo>
                <a:cubicBezTo>
                  <a:pt x="1980" y="1388"/>
                  <a:pt x="1958" y="1351"/>
                  <a:pt x="1928" y="1327"/>
                </a:cubicBezTo>
                <a:lnTo>
                  <a:pt x="1928" y="1327"/>
                </a:lnTo>
                <a:cubicBezTo>
                  <a:pt x="1897" y="1303"/>
                  <a:pt x="1856" y="1291"/>
                  <a:pt x="1813" y="1296"/>
                </a:cubicBezTo>
                <a:close/>
                <a:moveTo>
                  <a:pt x="1910" y="1127"/>
                </a:moveTo>
                <a:lnTo>
                  <a:pt x="1910" y="1127"/>
                </a:lnTo>
                <a:cubicBezTo>
                  <a:pt x="1914" y="1132"/>
                  <a:pt x="1918" y="1135"/>
                  <a:pt x="1924" y="1137"/>
                </a:cubicBezTo>
                <a:lnTo>
                  <a:pt x="1924" y="1137"/>
                </a:lnTo>
                <a:lnTo>
                  <a:pt x="1924" y="1137"/>
                </a:lnTo>
                <a:cubicBezTo>
                  <a:pt x="1929" y="1138"/>
                  <a:pt x="1935" y="1137"/>
                  <a:pt x="1941" y="1136"/>
                </a:cubicBezTo>
                <a:lnTo>
                  <a:pt x="1941" y="1136"/>
                </a:lnTo>
                <a:cubicBezTo>
                  <a:pt x="1946" y="1133"/>
                  <a:pt x="1951" y="1130"/>
                  <a:pt x="1954" y="1126"/>
                </a:cubicBezTo>
                <a:lnTo>
                  <a:pt x="1954" y="1126"/>
                </a:lnTo>
                <a:lnTo>
                  <a:pt x="1954" y="1126"/>
                </a:lnTo>
                <a:cubicBezTo>
                  <a:pt x="1965" y="1111"/>
                  <a:pt x="1981" y="1101"/>
                  <a:pt x="1998" y="1098"/>
                </a:cubicBezTo>
                <a:lnTo>
                  <a:pt x="1998" y="1098"/>
                </a:lnTo>
                <a:cubicBezTo>
                  <a:pt x="2015" y="1094"/>
                  <a:pt x="2034" y="1097"/>
                  <a:pt x="2049" y="1106"/>
                </a:cubicBezTo>
                <a:lnTo>
                  <a:pt x="2049" y="1106"/>
                </a:lnTo>
                <a:cubicBezTo>
                  <a:pt x="2062" y="1114"/>
                  <a:pt x="2075" y="1123"/>
                  <a:pt x="2086" y="1132"/>
                </a:cubicBezTo>
                <a:lnTo>
                  <a:pt x="2086" y="1132"/>
                </a:lnTo>
                <a:cubicBezTo>
                  <a:pt x="2099" y="1142"/>
                  <a:pt x="2110" y="1152"/>
                  <a:pt x="2120" y="1163"/>
                </a:cubicBezTo>
                <a:lnTo>
                  <a:pt x="2120" y="1163"/>
                </a:lnTo>
                <a:lnTo>
                  <a:pt x="2120" y="1163"/>
                </a:lnTo>
                <a:cubicBezTo>
                  <a:pt x="2133" y="1175"/>
                  <a:pt x="2140" y="1192"/>
                  <a:pt x="2140" y="1209"/>
                </a:cubicBezTo>
                <a:lnTo>
                  <a:pt x="2140" y="1209"/>
                </a:lnTo>
                <a:cubicBezTo>
                  <a:pt x="2141" y="1226"/>
                  <a:pt x="2135" y="1244"/>
                  <a:pt x="2122" y="1258"/>
                </a:cubicBezTo>
                <a:lnTo>
                  <a:pt x="2122" y="1258"/>
                </a:lnTo>
                <a:cubicBezTo>
                  <a:pt x="2119" y="1262"/>
                  <a:pt x="2116" y="1267"/>
                  <a:pt x="2116" y="1273"/>
                </a:cubicBezTo>
                <a:lnTo>
                  <a:pt x="2116" y="1273"/>
                </a:lnTo>
                <a:cubicBezTo>
                  <a:pt x="2115" y="1278"/>
                  <a:pt x="2116" y="1284"/>
                  <a:pt x="2119" y="1289"/>
                </a:cubicBezTo>
                <a:lnTo>
                  <a:pt x="2119" y="1289"/>
                </a:lnTo>
                <a:lnTo>
                  <a:pt x="2119" y="1289"/>
                </a:lnTo>
                <a:cubicBezTo>
                  <a:pt x="2121" y="1294"/>
                  <a:pt x="2125" y="1297"/>
                  <a:pt x="2130" y="1300"/>
                </a:cubicBezTo>
                <a:lnTo>
                  <a:pt x="2130" y="1300"/>
                </a:lnTo>
                <a:cubicBezTo>
                  <a:pt x="2135" y="1302"/>
                  <a:pt x="2140" y="1303"/>
                  <a:pt x="2147" y="1302"/>
                </a:cubicBezTo>
                <a:lnTo>
                  <a:pt x="2147" y="1302"/>
                </a:lnTo>
                <a:cubicBezTo>
                  <a:pt x="2163" y="1300"/>
                  <a:pt x="2180" y="1304"/>
                  <a:pt x="2195" y="1312"/>
                </a:cubicBezTo>
                <a:lnTo>
                  <a:pt x="2195" y="1312"/>
                </a:lnTo>
                <a:cubicBezTo>
                  <a:pt x="2210" y="1321"/>
                  <a:pt x="2222" y="1336"/>
                  <a:pt x="2226" y="1355"/>
                </a:cubicBezTo>
                <a:lnTo>
                  <a:pt x="2226" y="1355"/>
                </a:lnTo>
                <a:cubicBezTo>
                  <a:pt x="2229" y="1369"/>
                  <a:pt x="2232" y="1384"/>
                  <a:pt x="2233" y="1400"/>
                </a:cubicBezTo>
                <a:lnTo>
                  <a:pt x="2233" y="1400"/>
                </a:lnTo>
                <a:cubicBezTo>
                  <a:pt x="2235" y="1416"/>
                  <a:pt x="2236" y="1431"/>
                  <a:pt x="2236" y="1445"/>
                </a:cubicBezTo>
                <a:lnTo>
                  <a:pt x="2236" y="1445"/>
                </a:lnTo>
                <a:cubicBezTo>
                  <a:pt x="2236" y="1464"/>
                  <a:pt x="2228" y="1481"/>
                  <a:pt x="2216" y="1494"/>
                </a:cubicBezTo>
                <a:lnTo>
                  <a:pt x="2216" y="1494"/>
                </a:lnTo>
                <a:cubicBezTo>
                  <a:pt x="2203" y="1507"/>
                  <a:pt x="2186" y="1515"/>
                  <a:pt x="2167" y="1516"/>
                </a:cubicBezTo>
                <a:lnTo>
                  <a:pt x="2167" y="1516"/>
                </a:lnTo>
                <a:lnTo>
                  <a:pt x="2167" y="1516"/>
                </a:lnTo>
                <a:lnTo>
                  <a:pt x="2167" y="1516"/>
                </a:lnTo>
                <a:lnTo>
                  <a:pt x="2167" y="1516"/>
                </a:lnTo>
                <a:cubicBezTo>
                  <a:pt x="2161" y="1517"/>
                  <a:pt x="2156" y="1519"/>
                  <a:pt x="2152" y="1523"/>
                </a:cubicBezTo>
                <a:lnTo>
                  <a:pt x="2152" y="1523"/>
                </a:lnTo>
                <a:cubicBezTo>
                  <a:pt x="2147" y="1526"/>
                  <a:pt x="2145" y="1530"/>
                  <a:pt x="2143" y="1536"/>
                </a:cubicBezTo>
                <a:lnTo>
                  <a:pt x="2143" y="1536"/>
                </a:lnTo>
                <a:lnTo>
                  <a:pt x="2143" y="1536"/>
                </a:lnTo>
                <a:cubicBezTo>
                  <a:pt x="2141" y="1541"/>
                  <a:pt x="2142" y="1547"/>
                  <a:pt x="2143" y="1552"/>
                </a:cubicBezTo>
                <a:lnTo>
                  <a:pt x="2143" y="1552"/>
                </a:lnTo>
                <a:cubicBezTo>
                  <a:pt x="2145" y="1557"/>
                  <a:pt x="2148" y="1562"/>
                  <a:pt x="2153" y="1566"/>
                </a:cubicBezTo>
                <a:lnTo>
                  <a:pt x="2153" y="1566"/>
                </a:lnTo>
                <a:cubicBezTo>
                  <a:pt x="2168" y="1576"/>
                  <a:pt x="2178" y="1592"/>
                  <a:pt x="2181" y="1608"/>
                </a:cubicBezTo>
                <a:lnTo>
                  <a:pt x="2181" y="1608"/>
                </a:lnTo>
                <a:cubicBezTo>
                  <a:pt x="2184" y="1626"/>
                  <a:pt x="2181" y="1644"/>
                  <a:pt x="2171" y="1660"/>
                </a:cubicBezTo>
                <a:lnTo>
                  <a:pt x="2171" y="1660"/>
                </a:lnTo>
                <a:cubicBezTo>
                  <a:pt x="2162" y="1672"/>
                  <a:pt x="2153" y="1685"/>
                  <a:pt x="2143" y="1697"/>
                </a:cubicBezTo>
                <a:lnTo>
                  <a:pt x="2143" y="1697"/>
                </a:lnTo>
                <a:cubicBezTo>
                  <a:pt x="2134" y="1709"/>
                  <a:pt x="2123" y="1720"/>
                  <a:pt x="2112" y="1731"/>
                </a:cubicBezTo>
                <a:lnTo>
                  <a:pt x="2112" y="1731"/>
                </a:lnTo>
                <a:lnTo>
                  <a:pt x="2112" y="1731"/>
                </a:lnTo>
                <a:cubicBezTo>
                  <a:pt x="2098" y="1744"/>
                  <a:pt x="2082" y="1751"/>
                  <a:pt x="2065" y="1752"/>
                </a:cubicBezTo>
                <a:lnTo>
                  <a:pt x="2065" y="1752"/>
                </a:lnTo>
                <a:cubicBezTo>
                  <a:pt x="2047" y="1752"/>
                  <a:pt x="2030" y="1747"/>
                  <a:pt x="2016" y="1735"/>
                </a:cubicBezTo>
                <a:lnTo>
                  <a:pt x="2016" y="1735"/>
                </a:lnTo>
                <a:lnTo>
                  <a:pt x="2016" y="1735"/>
                </a:lnTo>
                <a:cubicBezTo>
                  <a:pt x="2012" y="1732"/>
                  <a:pt x="2006" y="1730"/>
                  <a:pt x="2001" y="1729"/>
                </a:cubicBezTo>
                <a:lnTo>
                  <a:pt x="2001" y="1729"/>
                </a:lnTo>
                <a:cubicBezTo>
                  <a:pt x="1994" y="1729"/>
                  <a:pt x="1988" y="1729"/>
                  <a:pt x="1984" y="1732"/>
                </a:cubicBezTo>
                <a:lnTo>
                  <a:pt x="1984" y="1732"/>
                </a:lnTo>
                <a:cubicBezTo>
                  <a:pt x="1980" y="1735"/>
                  <a:pt x="1975" y="1739"/>
                  <a:pt x="1973" y="1744"/>
                </a:cubicBezTo>
                <a:lnTo>
                  <a:pt x="1973" y="1744"/>
                </a:lnTo>
                <a:cubicBezTo>
                  <a:pt x="1971" y="1749"/>
                  <a:pt x="1970" y="1755"/>
                  <a:pt x="1970" y="1761"/>
                </a:cubicBezTo>
                <a:lnTo>
                  <a:pt x="1970" y="1761"/>
                </a:lnTo>
                <a:lnTo>
                  <a:pt x="1970" y="1761"/>
                </a:lnTo>
                <a:cubicBezTo>
                  <a:pt x="1972" y="1779"/>
                  <a:pt x="1968" y="1796"/>
                  <a:pt x="1958" y="1811"/>
                </a:cubicBezTo>
                <a:lnTo>
                  <a:pt x="1958" y="1811"/>
                </a:lnTo>
                <a:cubicBezTo>
                  <a:pt x="1948" y="1824"/>
                  <a:pt x="1933" y="1835"/>
                  <a:pt x="1915" y="1839"/>
                </a:cubicBezTo>
                <a:lnTo>
                  <a:pt x="1915" y="1839"/>
                </a:lnTo>
                <a:cubicBezTo>
                  <a:pt x="1908" y="1841"/>
                  <a:pt x="1901" y="1843"/>
                  <a:pt x="1893" y="1844"/>
                </a:cubicBezTo>
                <a:lnTo>
                  <a:pt x="1893" y="1844"/>
                </a:lnTo>
                <a:cubicBezTo>
                  <a:pt x="1884" y="1846"/>
                  <a:pt x="1877" y="1847"/>
                  <a:pt x="1871" y="1848"/>
                </a:cubicBezTo>
                <a:lnTo>
                  <a:pt x="1871" y="1848"/>
                </a:lnTo>
                <a:cubicBezTo>
                  <a:pt x="1865" y="1848"/>
                  <a:pt x="1857" y="1849"/>
                  <a:pt x="1848" y="1850"/>
                </a:cubicBezTo>
                <a:lnTo>
                  <a:pt x="1848" y="1850"/>
                </a:lnTo>
                <a:cubicBezTo>
                  <a:pt x="1839" y="1851"/>
                  <a:pt x="1831" y="1851"/>
                  <a:pt x="1824" y="1851"/>
                </a:cubicBezTo>
                <a:lnTo>
                  <a:pt x="1824" y="1851"/>
                </a:lnTo>
                <a:cubicBezTo>
                  <a:pt x="1806" y="1851"/>
                  <a:pt x="1789" y="1843"/>
                  <a:pt x="1776" y="1832"/>
                </a:cubicBezTo>
                <a:lnTo>
                  <a:pt x="1776" y="1832"/>
                </a:lnTo>
                <a:cubicBezTo>
                  <a:pt x="1763" y="1820"/>
                  <a:pt x="1755" y="1803"/>
                  <a:pt x="1754" y="1785"/>
                </a:cubicBezTo>
                <a:lnTo>
                  <a:pt x="1754" y="1785"/>
                </a:lnTo>
                <a:cubicBezTo>
                  <a:pt x="1754" y="1779"/>
                  <a:pt x="1752" y="1774"/>
                  <a:pt x="1749" y="1770"/>
                </a:cubicBezTo>
                <a:lnTo>
                  <a:pt x="1749" y="1770"/>
                </a:lnTo>
                <a:cubicBezTo>
                  <a:pt x="1745" y="1765"/>
                  <a:pt x="1740" y="1762"/>
                  <a:pt x="1735" y="1761"/>
                </a:cubicBezTo>
                <a:lnTo>
                  <a:pt x="1735" y="1761"/>
                </a:lnTo>
                <a:lnTo>
                  <a:pt x="1735" y="1761"/>
                </a:lnTo>
                <a:cubicBezTo>
                  <a:pt x="1730" y="1759"/>
                  <a:pt x="1724" y="1760"/>
                  <a:pt x="1719" y="1762"/>
                </a:cubicBezTo>
                <a:lnTo>
                  <a:pt x="1719" y="1762"/>
                </a:lnTo>
                <a:cubicBezTo>
                  <a:pt x="1713" y="1764"/>
                  <a:pt x="1708" y="1768"/>
                  <a:pt x="1705" y="1771"/>
                </a:cubicBezTo>
                <a:lnTo>
                  <a:pt x="1705" y="1771"/>
                </a:lnTo>
                <a:cubicBezTo>
                  <a:pt x="1693" y="1787"/>
                  <a:pt x="1678" y="1796"/>
                  <a:pt x="1661" y="1800"/>
                </a:cubicBezTo>
                <a:lnTo>
                  <a:pt x="1661" y="1800"/>
                </a:lnTo>
                <a:cubicBezTo>
                  <a:pt x="1643" y="1803"/>
                  <a:pt x="1625" y="1801"/>
                  <a:pt x="1609" y="1791"/>
                </a:cubicBezTo>
                <a:lnTo>
                  <a:pt x="1609" y="1791"/>
                </a:lnTo>
                <a:cubicBezTo>
                  <a:pt x="1597" y="1783"/>
                  <a:pt x="1584" y="1774"/>
                  <a:pt x="1572" y="1765"/>
                </a:cubicBezTo>
                <a:lnTo>
                  <a:pt x="1572" y="1765"/>
                </a:lnTo>
                <a:cubicBezTo>
                  <a:pt x="1560" y="1755"/>
                  <a:pt x="1549" y="1745"/>
                  <a:pt x="1538" y="1735"/>
                </a:cubicBezTo>
                <a:lnTo>
                  <a:pt x="1539" y="1735"/>
                </a:lnTo>
                <a:lnTo>
                  <a:pt x="1539" y="1735"/>
                </a:lnTo>
                <a:cubicBezTo>
                  <a:pt x="1526" y="1722"/>
                  <a:pt x="1519" y="1705"/>
                  <a:pt x="1518" y="1688"/>
                </a:cubicBezTo>
                <a:lnTo>
                  <a:pt x="1518" y="1688"/>
                </a:lnTo>
                <a:cubicBezTo>
                  <a:pt x="1518" y="1671"/>
                  <a:pt x="1524" y="1654"/>
                  <a:pt x="1537" y="1640"/>
                </a:cubicBezTo>
                <a:lnTo>
                  <a:pt x="1537" y="1640"/>
                </a:lnTo>
                <a:cubicBezTo>
                  <a:pt x="1540" y="1636"/>
                  <a:pt x="1542" y="1630"/>
                  <a:pt x="1544" y="1625"/>
                </a:cubicBezTo>
                <a:lnTo>
                  <a:pt x="1544" y="1625"/>
                </a:lnTo>
                <a:cubicBezTo>
                  <a:pt x="1544" y="1619"/>
                  <a:pt x="1543" y="1614"/>
                  <a:pt x="1541" y="1609"/>
                </a:cubicBezTo>
                <a:lnTo>
                  <a:pt x="1541" y="1609"/>
                </a:lnTo>
                <a:cubicBezTo>
                  <a:pt x="1538" y="1604"/>
                  <a:pt x="1534" y="1600"/>
                  <a:pt x="1529" y="1598"/>
                </a:cubicBezTo>
                <a:lnTo>
                  <a:pt x="1529" y="1598"/>
                </a:lnTo>
                <a:cubicBezTo>
                  <a:pt x="1524" y="1595"/>
                  <a:pt x="1519" y="1594"/>
                  <a:pt x="1514" y="1595"/>
                </a:cubicBezTo>
                <a:lnTo>
                  <a:pt x="1513" y="1596"/>
                </a:lnTo>
                <a:lnTo>
                  <a:pt x="1513" y="1596"/>
                </a:lnTo>
                <a:cubicBezTo>
                  <a:pt x="1497" y="1597"/>
                  <a:pt x="1480" y="1594"/>
                  <a:pt x="1466" y="1586"/>
                </a:cubicBezTo>
                <a:lnTo>
                  <a:pt x="1466" y="1586"/>
                </a:lnTo>
                <a:cubicBezTo>
                  <a:pt x="1450" y="1577"/>
                  <a:pt x="1437" y="1562"/>
                  <a:pt x="1433" y="1543"/>
                </a:cubicBezTo>
                <a:lnTo>
                  <a:pt x="1433" y="1543"/>
                </a:lnTo>
                <a:cubicBezTo>
                  <a:pt x="1432" y="1536"/>
                  <a:pt x="1430" y="1529"/>
                  <a:pt x="1428" y="1521"/>
                </a:cubicBezTo>
                <a:lnTo>
                  <a:pt x="1428" y="1521"/>
                </a:lnTo>
                <a:cubicBezTo>
                  <a:pt x="1428" y="1515"/>
                  <a:pt x="1427" y="1508"/>
                  <a:pt x="1426" y="1499"/>
                </a:cubicBezTo>
                <a:lnTo>
                  <a:pt x="1426" y="1499"/>
                </a:lnTo>
                <a:lnTo>
                  <a:pt x="1426" y="1497"/>
                </a:lnTo>
                <a:lnTo>
                  <a:pt x="1426" y="1497"/>
                </a:lnTo>
                <a:lnTo>
                  <a:pt x="1426" y="1497"/>
                </a:lnTo>
                <a:cubicBezTo>
                  <a:pt x="1425" y="1489"/>
                  <a:pt x="1425" y="1481"/>
                  <a:pt x="1424" y="1475"/>
                </a:cubicBezTo>
                <a:lnTo>
                  <a:pt x="1424" y="1475"/>
                </a:lnTo>
                <a:cubicBezTo>
                  <a:pt x="1423" y="1466"/>
                  <a:pt x="1423" y="1459"/>
                  <a:pt x="1423" y="1452"/>
                </a:cubicBezTo>
                <a:lnTo>
                  <a:pt x="1423" y="1452"/>
                </a:lnTo>
                <a:lnTo>
                  <a:pt x="1423" y="1452"/>
                </a:lnTo>
                <a:cubicBezTo>
                  <a:pt x="1424" y="1434"/>
                  <a:pt x="1431" y="1417"/>
                  <a:pt x="1443" y="1404"/>
                </a:cubicBezTo>
                <a:lnTo>
                  <a:pt x="1443" y="1404"/>
                </a:lnTo>
                <a:cubicBezTo>
                  <a:pt x="1455" y="1392"/>
                  <a:pt x="1470" y="1384"/>
                  <a:pt x="1488" y="1382"/>
                </a:cubicBezTo>
                <a:lnTo>
                  <a:pt x="1488" y="1382"/>
                </a:lnTo>
                <a:lnTo>
                  <a:pt x="1488" y="1382"/>
                </a:lnTo>
                <a:cubicBezTo>
                  <a:pt x="1496" y="1381"/>
                  <a:pt x="1502" y="1378"/>
                  <a:pt x="1507" y="1374"/>
                </a:cubicBezTo>
                <a:lnTo>
                  <a:pt x="1507" y="1374"/>
                </a:lnTo>
                <a:cubicBezTo>
                  <a:pt x="1511" y="1371"/>
                  <a:pt x="1515" y="1366"/>
                  <a:pt x="1516" y="1362"/>
                </a:cubicBezTo>
                <a:lnTo>
                  <a:pt x="1516" y="1362"/>
                </a:lnTo>
                <a:lnTo>
                  <a:pt x="1516" y="1362"/>
                </a:lnTo>
                <a:cubicBezTo>
                  <a:pt x="1518" y="1356"/>
                  <a:pt x="1518" y="1350"/>
                  <a:pt x="1516" y="1345"/>
                </a:cubicBezTo>
                <a:lnTo>
                  <a:pt x="1516" y="1345"/>
                </a:lnTo>
                <a:cubicBezTo>
                  <a:pt x="1514" y="1340"/>
                  <a:pt x="1511" y="1335"/>
                  <a:pt x="1506" y="1332"/>
                </a:cubicBezTo>
                <a:lnTo>
                  <a:pt x="1506" y="1332"/>
                </a:lnTo>
                <a:lnTo>
                  <a:pt x="1506" y="1332"/>
                </a:lnTo>
                <a:cubicBezTo>
                  <a:pt x="1491" y="1321"/>
                  <a:pt x="1481" y="1306"/>
                  <a:pt x="1478" y="1289"/>
                </a:cubicBezTo>
                <a:lnTo>
                  <a:pt x="1478" y="1289"/>
                </a:lnTo>
                <a:lnTo>
                  <a:pt x="1478" y="1289"/>
                </a:lnTo>
                <a:cubicBezTo>
                  <a:pt x="1475" y="1272"/>
                  <a:pt x="1478" y="1254"/>
                  <a:pt x="1488" y="1238"/>
                </a:cubicBezTo>
                <a:lnTo>
                  <a:pt x="1488" y="1238"/>
                </a:lnTo>
                <a:cubicBezTo>
                  <a:pt x="1497" y="1225"/>
                  <a:pt x="1506" y="1213"/>
                  <a:pt x="1516" y="1200"/>
                </a:cubicBezTo>
                <a:lnTo>
                  <a:pt x="1516" y="1200"/>
                </a:lnTo>
                <a:cubicBezTo>
                  <a:pt x="1526" y="1189"/>
                  <a:pt x="1536" y="1177"/>
                  <a:pt x="1547" y="1166"/>
                </a:cubicBezTo>
                <a:lnTo>
                  <a:pt x="1547" y="1166"/>
                </a:lnTo>
                <a:lnTo>
                  <a:pt x="1547" y="1166"/>
                </a:lnTo>
                <a:cubicBezTo>
                  <a:pt x="1561" y="1153"/>
                  <a:pt x="1578" y="1146"/>
                  <a:pt x="1595" y="1146"/>
                </a:cubicBezTo>
                <a:lnTo>
                  <a:pt x="1595" y="1146"/>
                </a:lnTo>
                <a:cubicBezTo>
                  <a:pt x="1612" y="1145"/>
                  <a:pt x="1629" y="1150"/>
                  <a:pt x="1643" y="1162"/>
                </a:cubicBezTo>
                <a:lnTo>
                  <a:pt x="1643" y="1162"/>
                </a:lnTo>
                <a:cubicBezTo>
                  <a:pt x="1647" y="1165"/>
                  <a:pt x="1652" y="1167"/>
                  <a:pt x="1658" y="1168"/>
                </a:cubicBezTo>
                <a:lnTo>
                  <a:pt x="1658" y="1168"/>
                </a:lnTo>
                <a:cubicBezTo>
                  <a:pt x="1665" y="1169"/>
                  <a:pt x="1671" y="1168"/>
                  <a:pt x="1675" y="1165"/>
                </a:cubicBezTo>
                <a:lnTo>
                  <a:pt x="1675" y="1165"/>
                </a:lnTo>
                <a:lnTo>
                  <a:pt x="1675" y="1165"/>
                </a:lnTo>
                <a:cubicBezTo>
                  <a:pt x="1679" y="1163"/>
                  <a:pt x="1683" y="1159"/>
                  <a:pt x="1686" y="1154"/>
                </a:cubicBezTo>
                <a:lnTo>
                  <a:pt x="1686" y="1154"/>
                </a:lnTo>
                <a:cubicBezTo>
                  <a:pt x="1689" y="1149"/>
                  <a:pt x="1690" y="1143"/>
                  <a:pt x="1689" y="1137"/>
                </a:cubicBezTo>
                <a:lnTo>
                  <a:pt x="1689" y="1137"/>
                </a:lnTo>
                <a:cubicBezTo>
                  <a:pt x="1687" y="1119"/>
                  <a:pt x="1691" y="1102"/>
                  <a:pt x="1701" y="1087"/>
                </a:cubicBezTo>
                <a:lnTo>
                  <a:pt x="1701" y="1087"/>
                </a:lnTo>
                <a:cubicBezTo>
                  <a:pt x="1711" y="1073"/>
                  <a:pt x="1726" y="1062"/>
                  <a:pt x="1744" y="1058"/>
                </a:cubicBezTo>
                <a:lnTo>
                  <a:pt x="1744" y="1058"/>
                </a:lnTo>
                <a:cubicBezTo>
                  <a:pt x="1750" y="1056"/>
                  <a:pt x="1758" y="1054"/>
                  <a:pt x="1765" y="1053"/>
                </a:cubicBezTo>
                <a:lnTo>
                  <a:pt x="1765" y="1053"/>
                </a:lnTo>
                <a:cubicBezTo>
                  <a:pt x="1772" y="1052"/>
                  <a:pt x="1779" y="1051"/>
                  <a:pt x="1787" y="1051"/>
                </a:cubicBezTo>
                <a:lnTo>
                  <a:pt x="1787" y="1050"/>
                </a:lnTo>
                <a:lnTo>
                  <a:pt x="1789" y="1050"/>
                </a:lnTo>
                <a:lnTo>
                  <a:pt x="1789" y="1050"/>
                </a:lnTo>
                <a:lnTo>
                  <a:pt x="1789" y="1050"/>
                </a:lnTo>
                <a:cubicBezTo>
                  <a:pt x="1798" y="1049"/>
                  <a:pt x="1806" y="1048"/>
                  <a:pt x="1812" y="1048"/>
                </a:cubicBezTo>
                <a:lnTo>
                  <a:pt x="1812" y="1048"/>
                </a:lnTo>
                <a:cubicBezTo>
                  <a:pt x="1820" y="1048"/>
                  <a:pt x="1828" y="1047"/>
                  <a:pt x="1835" y="1047"/>
                </a:cubicBezTo>
                <a:lnTo>
                  <a:pt x="1835" y="1047"/>
                </a:lnTo>
                <a:cubicBezTo>
                  <a:pt x="1853" y="1047"/>
                  <a:pt x="1871" y="1054"/>
                  <a:pt x="1883" y="1066"/>
                </a:cubicBezTo>
                <a:lnTo>
                  <a:pt x="1883" y="1066"/>
                </a:lnTo>
                <a:lnTo>
                  <a:pt x="1883" y="1066"/>
                </a:lnTo>
                <a:cubicBezTo>
                  <a:pt x="1895" y="1078"/>
                  <a:pt x="1904" y="1094"/>
                  <a:pt x="1904" y="1112"/>
                </a:cubicBezTo>
                <a:lnTo>
                  <a:pt x="1904" y="1112"/>
                </a:lnTo>
                <a:cubicBezTo>
                  <a:pt x="1905" y="1118"/>
                  <a:pt x="1907" y="1123"/>
                  <a:pt x="1910" y="1127"/>
                </a:cubicBezTo>
                <a:lnTo>
                  <a:pt x="1904" y="1112"/>
                </a:lnTo>
                <a:lnTo>
                  <a:pt x="1910" y="1127"/>
                </a:lnTo>
                <a:close/>
                <a:moveTo>
                  <a:pt x="2122" y="1258"/>
                </a:moveTo>
                <a:lnTo>
                  <a:pt x="2122" y="1258"/>
                </a:lnTo>
                <a:close/>
                <a:moveTo>
                  <a:pt x="1754" y="1785"/>
                </a:moveTo>
                <a:lnTo>
                  <a:pt x="1754" y="1785"/>
                </a:lnTo>
                <a:close/>
                <a:moveTo>
                  <a:pt x="1218" y="0"/>
                </a:moveTo>
                <a:lnTo>
                  <a:pt x="2360" y="451"/>
                </a:lnTo>
                <a:lnTo>
                  <a:pt x="1200" y="912"/>
                </a:lnTo>
                <a:lnTo>
                  <a:pt x="31" y="455"/>
                </a:lnTo>
                <a:lnTo>
                  <a:pt x="31" y="455"/>
                </a:lnTo>
                <a:lnTo>
                  <a:pt x="36" y="453"/>
                </a:lnTo>
                <a:lnTo>
                  <a:pt x="1182" y="0"/>
                </a:lnTo>
                <a:lnTo>
                  <a:pt x="1218" y="0"/>
                </a:lnTo>
                <a:close/>
              </a:path>
            </a:pathLst>
          </a:custGeom>
          <a:solidFill>
            <a:schemeClr val="bg1"/>
          </a:solidFill>
          <a:ln>
            <a:noFill/>
          </a:ln>
          <a:effectLst/>
        </p:spPr>
        <p:txBody>
          <a:bodyPr wrap="none" anchor="ctr"/>
          <a:lstStyle/>
          <a:p>
            <a:endParaRPr lang="en-US" sz="675" dirty="0">
              <a:solidFill>
                <a:srgbClr val="AAAAAA"/>
              </a:solidFill>
              <a:latin typeface="Lato Light" panose="020F0502020204030203" pitchFamily="34" charset="0"/>
            </a:endParaRPr>
          </a:p>
        </p:txBody>
      </p:sp>
      <p:sp>
        <p:nvSpPr>
          <p:cNvPr id="4" name="CasellaDiTesto 3">
            <a:extLst>
              <a:ext uri="{FF2B5EF4-FFF2-40B4-BE49-F238E27FC236}">
                <a16:creationId xmlns:a16="http://schemas.microsoft.com/office/drawing/2014/main" id="{6030FE2E-FE87-1953-81AC-EB6260AA78AD}"/>
              </a:ext>
            </a:extLst>
          </p:cNvPr>
          <p:cNvSpPr txBox="1"/>
          <p:nvPr/>
        </p:nvSpPr>
        <p:spPr>
          <a:xfrm>
            <a:off x="467545" y="744230"/>
            <a:ext cx="8199722" cy="400110"/>
          </a:xfrm>
          <a:prstGeom prst="rect">
            <a:avLst/>
          </a:prstGeom>
          <a:noFill/>
        </p:spPr>
        <p:txBody>
          <a:bodyPr wrap="square">
            <a:spAutoFit/>
          </a:bodyPr>
          <a:lstStyle/>
          <a:p>
            <a:pPr algn="r"/>
            <a:r>
              <a:rPr lang="en-GB" sz="2000" b="1" dirty="0">
                <a:solidFill>
                  <a:srgbClr val="445469"/>
                </a:solidFill>
                <a:latin typeface="Calibri" panose="020F0502020204030204" pitchFamily="34" charset="0"/>
                <a:ea typeface="+mj-ea"/>
                <a:cs typeface="Calibri" panose="020F0502020204030204" pitchFamily="34" charset="0"/>
              </a:rPr>
              <a:t>Something about the future: measuring and interpreting urban systems</a:t>
            </a:r>
            <a:endParaRPr lang="it-IT" sz="2000" b="1" dirty="0">
              <a:solidFill>
                <a:srgbClr val="445469"/>
              </a:solidFill>
              <a:latin typeface="Calibri" panose="020F0502020204030204" pitchFamily="34" charset="0"/>
              <a:ea typeface="+mj-ea"/>
              <a:cs typeface="Calibri" panose="020F0502020204030204" pitchFamily="34" charset="0"/>
            </a:endParaRPr>
          </a:p>
        </p:txBody>
      </p:sp>
      <p:pic>
        <p:nvPicPr>
          <p:cNvPr id="6" name="Immagine 5" descr="Immagine che contiene mappa&#10;&#10;Descrizione generata automaticamente">
            <a:extLst>
              <a:ext uri="{FF2B5EF4-FFF2-40B4-BE49-F238E27FC236}">
                <a16:creationId xmlns:a16="http://schemas.microsoft.com/office/drawing/2014/main" id="{EF7B1D18-5DEC-391A-9954-700364226E03}"/>
              </a:ext>
            </a:extLst>
          </p:cNvPr>
          <p:cNvPicPr>
            <a:picLocks noChangeAspect="1"/>
          </p:cNvPicPr>
          <p:nvPr/>
        </p:nvPicPr>
        <p:blipFill>
          <a:blip r:embed="rId3"/>
          <a:stretch>
            <a:fillRect/>
          </a:stretch>
        </p:blipFill>
        <p:spPr>
          <a:xfrm>
            <a:off x="252919" y="1371600"/>
            <a:ext cx="5778231" cy="3272094"/>
          </a:xfrm>
          <a:prstGeom prst="rect">
            <a:avLst/>
          </a:prstGeom>
        </p:spPr>
      </p:pic>
      <p:pic>
        <p:nvPicPr>
          <p:cNvPr id="9" name="Immagine 8">
            <a:extLst>
              <a:ext uri="{FF2B5EF4-FFF2-40B4-BE49-F238E27FC236}">
                <a16:creationId xmlns:a16="http://schemas.microsoft.com/office/drawing/2014/main" id="{C4C0BE0E-BB2E-2F3E-90A3-597C7BDF15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3561" y="1854374"/>
            <a:ext cx="1852343" cy="1852343"/>
          </a:xfrm>
          <a:prstGeom prst="rect">
            <a:avLst/>
          </a:prstGeom>
        </p:spPr>
      </p:pic>
      <p:pic>
        <p:nvPicPr>
          <p:cNvPr id="13" name="Immagine 12">
            <a:extLst>
              <a:ext uri="{FF2B5EF4-FFF2-40B4-BE49-F238E27FC236}">
                <a16:creationId xmlns:a16="http://schemas.microsoft.com/office/drawing/2014/main" id="{78395208-9C5A-1C1D-FA35-2D0ED268D9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8380" y="1284120"/>
            <a:ext cx="2628304" cy="560704"/>
          </a:xfrm>
          <a:prstGeom prst="rect">
            <a:avLst/>
          </a:prstGeom>
        </p:spPr>
      </p:pic>
      <p:pic>
        <p:nvPicPr>
          <p:cNvPr id="2" name="Immagine 1" descr="Immagine che contiene testo&#10;&#10;Descrizione generata automaticamente">
            <a:extLst>
              <a:ext uri="{FF2B5EF4-FFF2-40B4-BE49-F238E27FC236}">
                <a16:creationId xmlns:a16="http://schemas.microsoft.com/office/drawing/2014/main" id="{16DE0DA8-CEBD-4165-DDD8-3268301E35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4615" y="3856685"/>
            <a:ext cx="2085340" cy="2195830"/>
          </a:xfrm>
          <a:prstGeom prst="rect">
            <a:avLst/>
          </a:prstGeom>
          <a:ln>
            <a:noFill/>
          </a:ln>
        </p:spPr>
      </p:pic>
      <p:sp>
        <p:nvSpPr>
          <p:cNvPr id="3" name="CasellaDiTesto 2">
            <a:extLst>
              <a:ext uri="{FF2B5EF4-FFF2-40B4-BE49-F238E27FC236}">
                <a16:creationId xmlns:a16="http://schemas.microsoft.com/office/drawing/2014/main" id="{F3078AEC-1C5D-8C32-8747-C3079331B479}"/>
              </a:ext>
            </a:extLst>
          </p:cNvPr>
          <p:cNvSpPr txBox="1"/>
          <p:nvPr/>
        </p:nvSpPr>
        <p:spPr>
          <a:xfrm>
            <a:off x="147220" y="4747736"/>
            <a:ext cx="5982470" cy="1323439"/>
          </a:xfrm>
          <a:prstGeom prst="rect">
            <a:avLst/>
          </a:prstGeom>
          <a:noFill/>
        </p:spPr>
        <p:txBody>
          <a:bodyPr wrap="square">
            <a:spAutoFit/>
          </a:bodyPr>
          <a:lstStyle/>
          <a:p>
            <a:pPr algn="just"/>
            <a:r>
              <a:rPr lang="en-GB" sz="1600" b="1" dirty="0">
                <a:solidFill>
                  <a:srgbClr val="FF0000"/>
                </a:solidFill>
                <a:latin typeface="Calibri" panose="020F0502020204030204" pitchFamily="34" charset="0"/>
              </a:rPr>
              <a:t>Fields</a:t>
            </a:r>
          </a:p>
          <a:p>
            <a:pPr algn="just"/>
            <a:r>
              <a:rPr lang="en-GB" sz="1600" dirty="0">
                <a:solidFill>
                  <a:srgbClr val="000000"/>
                </a:solidFill>
                <a:latin typeface="Calibri" panose="020F0502020204030204" pitchFamily="34" charset="0"/>
              </a:rPr>
              <a:t>Adaptive paths of Transportation Offer to new dynamic approach of Transportation Demand.</a:t>
            </a:r>
          </a:p>
          <a:p>
            <a:pPr algn="just"/>
            <a:r>
              <a:rPr lang="en-GB" sz="1600" b="1" dirty="0">
                <a:solidFill>
                  <a:srgbClr val="000000"/>
                </a:solidFill>
                <a:latin typeface="Calibri" panose="020F0502020204030204" pitchFamily="34" charset="0"/>
              </a:rPr>
              <a:t>Urban wellbeing paradigm</a:t>
            </a:r>
          </a:p>
          <a:p>
            <a:pPr algn="just"/>
            <a:r>
              <a:rPr lang="en-GB" sz="1600" b="1" dirty="0">
                <a:solidFill>
                  <a:schemeClr val="accent1">
                    <a:lumMod val="50000"/>
                  </a:schemeClr>
                </a:solidFill>
                <a:latin typeface="Calibri" panose="020F0502020204030204" pitchFamily="34" charset="0"/>
              </a:rPr>
              <a:t>Enhance Urban sustainability transition</a:t>
            </a:r>
          </a:p>
        </p:txBody>
      </p:sp>
      <p:sp>
        <p:nvSpPr>
          <p:cNvPr id="7" name="CasellaDiTesto 6">
            <a:extLst>
              <a:ext uri="{FF2B5EF4-FFF2-40B4-BE49-F238E27FC236}">
                <a16:creationId xmlns:a16="http://schemas.microsoft.com/office/drawing/2014/main" id="{E90810BE-31C2-6894-C9C9-6D2396DD31F3}"/>
              </a:ext>
            </a:extLst>
          </p:cNvPr>
          <p:cNvSpPr txBox="1"/>
          <p:nvPr/>
        </p:nvSpPr>
        <p:spPr>
          <a:xfrm>
            <a:off x="7524328" y="392154"/>
            <a:ext cx="1493912" cy="338554"/>
          </a:xfrm>
          <a:prstGeom prst="rect">
            <a:avLst/>
          </a:prstGeom>
          <a:noFill/>
        </p:spPr>
        <p:txBody>
          <a:bodyPr wrap="square">
            <a:spAutoFit/>
          </a:bodyPr>
          <a:lstStyle/>
          <a:p>
            <a:r>
              <a:rPr lang="en-GB" sz="1600" b="1" dirty="0">
                <a:solidFill>
                  <a:srgbClr val="FFC000"/>
                </a:solidFill>
                <a:latin typeface="Calibri" panose="020F0502020204030204" pitchFamily="34" charset="0"/>
                <a:ea typeface="+mj-ea"/>
                <a:cs typeface="Calibri" panose="020F0502020204030204" pitchFamily="34" charset="0"/>
              </a:rPr>
              <a:t>storytelling</a:t>
            </a:r>
            <a:endParaRPr lang="it-IT" sz="1600" b="1" dirty="0">
              <a:solidFill>
                <a:srgbClr val="FFC000"/>
              </a:solidFill>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2268978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9455FDEB-7279-F2AC-F9B7-2336D3CDDABA}"/>
              </a:ext>
            </a:extLst>
          </p:cNvPr>
          <p:cNvSpPr txBox="1"/>
          <p:nvPr/>
        </p:nvSpPr>
        <p:spPr>
          <a:xfrm>
            <a:off x="346575" y="1818053"/>
            <a:ext cx="2506336" cy="423449"/>
          </a:xfrm>
          <a:prstGeom prst="rect">
            <a:avLst/>
          </a:prstGeom>
          <a:noFill/>
        </p:spPr>
        <p:txBody>
          <a:bodyPr wrap="square">
            <a:spAutoFit/>
          </a:bodyPr>
          <a:lstStyle/>
          <a:p>
            <a:pPr lvl="0" algn="just">
              <a:lnSpc>
                <a:spcPct val="150000"/>
              </a:lnSpc>
            </a:pPr>
            <a:r>
              <a:rPr lang="it-IT" sz="16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Data </a:t>
            </a:r>
            <a:r>
              <a:rPr lang="it-IT" sz="16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correction</a:t>
            </a:r>
            <a:endParaRPr lang="it-IT" sz="16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magine 6" descr="Immagine che contiene mappa&#10;&#10;Descrizione generata automaticamente">
            <a:extLst>
              <a:ext uri="{FF2B5EF4-FFF2-40B4-BE49-F238E27FC236}">
                <a16:creationId xmlns:a16="http://schemas.microsoft.com/office/drawing/2014/main" id="{C7CBD73B-1A24-8088-1D65-CF54F1BC1A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0940" y="2245786"/>
            <a:ext cx="3349949" cy="2368754"/>
          </a:xfrm>
          <a:prstGeom prst="rect">
            <a:avLst/>
          </a:prstGeom>
          <a:ln>
            <a:noFill/>
          </a:ln>
        </p:spPr>
      </p:pic>
      <p:pic>
        <p:nvPicPr>
          <p:cNvPr id="8" name="Immagine 7">
            <a:extLst>
              <a:ext uri="{FF2B5EF4-FFF2-40B4-BE49-F238E27FC236}">
                <a16:creationId xmlns:a16="http://schemas.microsoft.com/office/drawing/2014/main" id="{859AD33B-09E6-7A65-628F-69F09C8995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5074" y="2243196"/>
            <a:ext cx="3353271" cy="2371344"/>
          </a:xfrm>
          <a:prstGeom prst="rect">
            <a:avLst/>
          </a:prstGeom>
          <a:noFill/>
        </p:spPr>
      </p:pic>
      <p:sp>
        <p:nvSpPr>
          <p:cNvPr id="9" name="CasellaDiTesto 8">
            <a:extLst>
              <a:ext uri="{FF2B5EF4-FFF2-40B4-BE49-F238E27FC236}">
                <a16:creationId xmlns:a16="http://schemas.microsoft.com/office/drawing/2014/main" id="{C9DDF20F-A3EE-5024-77C4-3429C4C9B0DA}"/>
              </a:ext>
            </a:extLst>
          </p:cNvPr>
          <p:cNvSpPr txBox="1"/>
          <p:nvPr/>
        </p:nvSpPr>
        <p:spPr>
          <a:xfrm>
            <a:off x="7135071" y="1894569"/>
            <a:ext cx="976733" cy="423449"/>
          </a:xfrm>
          <a:prstGeom prst="rect">
            <a:avLst/>
          </a:prstGeom>
          <a:noFill/>
        </p:spPr>
        <p:txBody>
          <a:bodyPr wrap="square">
            <a:spAutoFit/>
          </a:bodyPr>
          <a:lstStyle/>
          <a:p>
            <a:pPr lvl="0" algn="just">
              <a:lnSpc>
                <a:spcPct val="150000"/>
              </a:lnSpc>
            </a:pPr>
            <a:r>
              <a:rPr lang="it-IT" sz="16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Analysis</a:t>
            </a:r>
          </a:p>
        </p:txBody>
      </p:sp>
      <p:sp>
        <p:nvSpPr>
          <p:cNvPr id="11" name="CasellaDiTesto 10">
            <a:extLst>
              <a:ext uri="{FF2B5EF4-FFF2-40B4-BE49-F238E27FC236}">
                <a16:creationId xmlns:a16="http://schemas.microsoft.com/office/drawing/2014/main" id="{1B66DFFC-CDB3-A930-241C-51B29BC60A69}"/>
              </a:ext>
            </a:extLst>
          </p:cNvPr>
          <p:cNvSpPr txBox="1"/>
          <p:nvPr/>
        </p:nvSpPr>
        <p:spPr>
          <a:xfrm>
            <a:off x="1873211" y="5521093"/>
            <a:ext cx="1423162" cy="340734"/>
          </a:xfrm>
          <a:prstGeom prst="rect">
            <a:avLst/>
          </a:prstGeom>
          <a:noFill/>
        </p:spPr>
        <p:txBody>
          <a:bodyPr wrap="square">
            <a:spAutoFit/>
          </a:bodyPr>
          <a:lstStyle>
            <a:defPPr>
              <a:defRPr lang="it-IT"/>
            </a:defPPr>
            <a:lvl1pPr lvl="0" algn="just">
              <a:lnSpc>
                <a:spcPct val="150000"/>
              </a:lnSpc>
              <a:defRPr sz="1600" b="1">
                <a:solidFill>
                  <a:srgbClr val="0070C0"/>
                </a:solidFill>
                <a:latin typeface="Calibri" panose="020F0502020204030204" pitchFamily="34" charset="0"/>
                <a:ea typeface="Calibri" panose="020F0502020204030204" pitchFamily="34" charset="0"/>
                <a:cs typeface="Times New Roman" panose="02020603050405020304" pitchFamily="18" charset="0"/>
              </a:defRPr>
            </a:lvl1pPr>
          </a:lstStyle>
          <a:p>
            <a:r>
              <a:rPr lang="it-IT" sz="1200" dirty="0"/>
              <a:t>Survey</a:t>
            </a:r>
          </a:p>
        </p:txBody>
      </p:sp>
      <p:sp>
        <p:nvSpPr>
          <p:cNvPr id="17" name="CasellaDiTesto 16">
            <a:extLst>
              <a:ext uri="{FF2B5EF4-FFF2-40B4-BE49-F238E27FC236}">
                <a16:creationId xmlns:a16="http://schemas.microsoft.com/office/drawing/2014/main" id="{F9C41B5F-DF16-F32B-F3D1-A97722482F08}"/>
              </a:ext>
            </a:extLst>
          </p:cNvPr>
          <p:cNvSpPr txBox="1"/>
          <p:nvPr/>
        </p:nvSpPr>
        <p:spPr>
          <a:xfrm rot="19208605">
            <a:off x="2800695" y="5325463"/>
            <a:ext cx="1732388" cy="320024"/>
          </a:xfrm>
          <a:prstGeom prst="rect">
            <a:avLst/>
          </a:prstGeom>
          <a:noFill/>
        </p:spPr>
        <p:txBody>
          <a:bodyPr wrap="square">
            <a:spAutoFit/>
          </a:bodyPr>
          <a:lstStyle/>
          <a:p>
            <a:pPr lvl="0" algn="just">
              <a:lnSpc>
                <a:spcPct val="150000"/>
              </a:lnSpc>
            </a:pPr>
            <a:r>
              <a:rPr lang="it-IT" sz="1100"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Confidence with the city</a:t>
            </a:r>
          </a:p>
        </p:txBody>
      </p:sp>
      <p:sp>
        <p:nvSpPr>
          <p:cNvPr id="18" name="CasellaDiTesto 17">
            <a:extLst>
              <a:ext uri="{FF2B5EF4-FFF2-40B4-BE49-F238E27FC236}">
                <a16:creationId xmlns:a16="http://schemas.microsoft.com/office/drawing/2014/main" id="{C80450AE-90DA-99EA-8431-1B2FFC14CDFF}"/>
              </a:ext>
            </a:extLst>
          </p:cNvPr>
          <p:cNvSpPr txBox="1"/>
          <p:nvPr/>
        </p:nvSpPr>
        <p:spPr>
          <a:xfrm rot="19206500">
            <a:off x="3432460" y="5196077"/>
            <a:ext cx="2380823" cy="320024"/>
          </a:xfrm>
          <a:prstGeom prst="rect">
            <a:avLst/>
          </a:prstGeom>
          <a:noFill/>
        </p:spPr>
        <p:txBody>
          <a:bodyPr wrap="square">
            <a:spAutoFit/>
          </a:bodyPr>
          <a:lstStyle/>
          <a:p>
            <a:pPr lvl="0">
              <a:lnSpc>
                <a:spcPct val="150000"/>
              </a:lnSpc>
            </a:pPr>
            <a:r>
              <a:rPr lang="it-IT" sz="1100" dirty="0" err="1">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Attitudes</a:t>
            </a:r>
            <a:r>
              <a:rPr lang="it-IT" sz="1100"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 on cycling </a:t>
            </a:r>
            <a:r>
              <a:rPr lang="it-IT" sz="1100" dirty="0" err="1">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before</a:t>
            </a:r>
            <a:r>
              <a:rPr lang="it-IT" sz="1100"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it-IT" sz="1100" dirty="0" err="1">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Almabike</a:t>
            </a:r>
            <a:endParaRPr lang="it-IT" sz="1100"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4" name="CasellaDiTesto 23">
            <a:extLst>
              <a:ext uri="{FF2B5EF4-FFF2-40B4-BE49-F238E27FC236}">
                <a16:creationId xmlns:a16="http://schemas.microsoft.com/office/drawing/2014/main" id="{F6AF227D-AABF-8EEC-CBEF-6D1EB83BB5D0}"/>
              </a:ext>
            </a:extLst>
          </p:cNvPr>
          <p:cNvSpPr txBox="1"/>
          <p:nvPr/>
        </p:nvSpPr>
        <p:spPr>
          <a:xfrm rot="19134821">
            <a:off x="4353289" y="5438854"/>
            <a:ext cx="1484914" cy="320024"/>
          </a:xfrm>
          <a:prstGeom prst="rect">
            <a:avLst/>
          </a:prstGeom>
          <a:noFill/>
        </p:spPr>
        <p:txBody>
          <a:bodyPr wrap="square">
            <a:spAutoFit/>
          </a:bodyPr>
          <a:lstStyle/>
          <a:p>
            <a:pPr lvl="0">
              <a:lnSpc>
                <a:spcPct val="150000"/>
              </a:lnSpc>
            </a:pPr>
            <a:r>
              <a:rPr lang="it-IT" sz="1100"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COVID-19 impact</a:t>
            </a:r>
          </a:p>
        </p:txBody>
      </p:sp>
      <p:sp>
        <p:nvSpPr>
          <p:cNvPr id="26" name="CasellaDiTesto 25">
            <a:extLst>
              <a:ext uri="{FF2B5EF4-FFF2-40B4-BE49-F238E27FC236}">
                <a16:creationId xmlns:a16="http://schemas.microsoft.com/office/drawing/2014/main" id="{758E03E6-2123-D3C5-E8C9-C027166F9049}"/>
              </a:ext>
            </a:extLst>
          </p:cNvPr>
          <p:cNvSpPr txBox="1"/>
          <p:nvPr/>
        </p:nvSpPr>
        <p:spPr>
          <a:xfrm rot="19207237">
            <a:off x="4989512" y="5454309"/>
            <a:ext cx="1484914" cy="320024"/>
          </a:xfrm>
          <a:prstGeom prst="rect">
            <a:avLst/>
          </a:prstGeom>
          <a:noFill/>
        </p:spPr>
        <p:txBody>
          <a:bodyPr wrap="square">
            <a:spAutoFit/>
          </a:bodyPr>
          <a:lstStyle/>
          <a:p>
            <a:pPr lvl="0">
              <a:lnSpc>
                <a:spcPct val="150000"/>
              </a:lnSpc>
            </a:pPr>
            <a:r>
              <a:rPr lang="it-IT" sz="1100" dirty="0" err="1">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Almabike</a:t>
            </a:r>
            <a:r>
              <a:rPr lang="it-IT" sz="1100"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 impact</a:t>
            </a:r>
          </a:p>
        </p:txBody>
      </p:sp>
      <p:sp>
        <p:nvSpPr>
          <p:cNvPr id="27" name="CasellaDiTesto 26">
            <a:extLst>
              <a:ext uri="{FF2B5EF4-FFF2-40B4-BE49-F238E27FC236}">
                <a16:creationId xmlns:a16="http://schemas.microsoft.com/office/drawing/2014/main" id="{17285CD9-CD69-C965-85D1-88A13356170B}"/>
              </a:ext>
            </a:extLst>
          </p:cNvPr>
          <p:cNvSpPr txBox="1"/>
          <p:nvPr/>
        </p:nvSpPr>
        <p:spPr>
          <a:xfrm rot="19207929">
            <a:off x="5671092" y="5456531"/>
            <a:ext cx="1484914" cy="320024"/>
          </a:xfrm>
          <a:prstGeom prst="rect">
            <a:avLst/>
          </a:prstGeom>
          <a:noFill/>
        </p:spPr>
        <p:txBody>
          <a:bodyPr wrap="square">
            <a:spAutoFit/>
          </a:bodyPr>
          <a:lstStyle/>
          <a:p>
            <a:pPr lvl="0">
              <a:lnSpc>
                <a:spcPct val="150000"/>
              </a:lnSpc>
            </a:pPr>
            <a:r>
              <a:rPr lang="it-IT" sz="1100" dirty="0" err="1">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Cycle</a:t>
            </a:r>
            <a:r>
              <a:rPr lang="it-IT" sz="1100"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it-IT" sz="1100" dirty="0" err="1">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path</a:t>
            </a:r>
            <a:r>
              <a:rPr lang="it-IT" sz="1100"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it-IT" sz="1100" dirty="0" err="1">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usage</a:t>
            </a:r>
            <a:endParaRPr lang="it-IT" sz="1100"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8" name="CasellaDiTesto 27">
            <a:extLst>
              <a:ext uri="{FF2B5EF4-FFF2-40B4-BE49-F238E27FC236}">
                <a16:creationId xmlns:a16="http://schemas.microsoft.com/office/drawing/2014/main" id="{EC76C351-E06A-8D48-BFE4-AC6A30E5B4A0}"/>
              </a:ext>
            </a:extLst>
          </p:cNvPr>
          <p:cNvSpPr txBox="1"/>
          <p:nvPr/>
        </p:nvSpPr>
        <p:spPr>
          <a:xfrm rot="19178708">
            <a:off x="6436451" y="5440373"/>
            <a:ext cx="1484914" cy="320024"/>
          </a:xfrm>
          <a:prstGeom prst="rect">
            <a:avLst/>
          </a:prstGeom>
          <a:noFill/>
        </p:spPr>
        <p:txBody>
          <a:bodyPr wrap="square">
            <a:spAutoFit/>
          </a:bodyPr>
          <a:lstStyle/>
          <a:p>
            <a:pPr lvl="0">
              <a:lnSpc>
                <a:spcPct val="150000"/>
              </a:lnSpc>
            </a:pPr>
            <a:r>
              <a:rPr lang="it-IT" sz="1100" dirty="0" err="1">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Tripping</a:t>
            </a:r>
            <a:r>
              <a:rPr lang="it-IT" sz="1100"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it-IT" sz="1100" dirty="0" err="1">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reasons</a:t>
            </a:r>
            <a:endParaRPr lang="it-IT" sz="1100"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9" name="CasellaDiTesto 28">
            <a:extLst>
              <a:ext uri="{FF2B5EF4-FFF2-40B4-BE49-F238E27FC236}">
                <a16:creationId xmlns:a16="http://schemas.microsoft.com/office/drawing/2014/main" id="{715A7F11-A3FC-87DC-844D-D41EC8A7E57F}"/>
              </a:ext>
            </a:extLst>
          </p:cNvPr>
          <p:cNvSpPr txBox="1"/>
          <p:nvPr/>
        </p:nvSpPr>
        <p:spPr>
          <a:xfrm rot="19206188">
            <a:off x="7246958" y="5428848"/>
            <a:ext cx="1484914" cy="320024"/>
          </a:xfrm>
          <a:prstGeom prst="rect">
            <a:avLst/>
          </a:prstGeom>
          <a:noFill/>
        </p:spPr>
        <p:txBody>
          <a:bodyPr wrap="square">
            <a:spAutoFit/>
          </a:bodyPr>
          <a:lstStyle/>
          <a:p>
            <a:pPr lvl="0">
              <a:lnSpc>
                <a:spcPct val="150000"/>
              </a:lnSpc>
            </a:pPr>
            <a:r>
              <a:rPr lang="it-IT" sz="1100" dirty="0" err="1">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Satisfaction</a:t>
            </a:r>
            <a:endParaRPr lang="it-IT" sz="1100"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37" name="Gruppo 36">
            <a:extLst>
              <a:ext uri="{FF2B5EF4-FFF2-40B4-BE49-F238E27FC236}">
                <a16:creationId xmlns:a16="http://schemas.microsoft.com/office/drawing/2014/main" id="{C23F8951-45D8-CF87-0797-71C7F97064C2}"/>
              </a:ext>
            </a:extLst>
          </p:cNvPr>
          <p:cNvGrpSpPr/>
          <p:nvPr/>
        </p:nvGrpSpPr>
        <p:grpSpPr>
          <a:xfrm>
            <a:off x="1933407" y="5851994"/>
            <a:ext cx="6292451" cy="464871"/>
            <a:chOff x="854903" y="5551433"/>
            <a:chExt cx="7842765" cy="753990"/>
          </a:xfrm>
        </p:grpSpPr>
        <p:grpSp>
          <p:nvGrpSpPr>
            <p:cNvPr id="36" name="Gruppo 35">
              <a:extLst>
                <a:ext uri="{FF2B5EF4-FFF2-40B4-BE49-F238E27FC236}">
                  <a16:creationId xmlns:a16="http://schemas.microsoft.com/office/drawing/2014/main" id="{C9A1B95C-E0E1-B0ED-7E08-AAD2AB937E4C}"/>
                </a:ext>
              </a:extLst>
            </p:cNvPr>
            <p:cNvGrpSpPr/>
            <p:nvPr/>
          </p:nvGrpSpPr>
          <p:grpSpPr>
            <a:xfrm>
              <a:off x="854903" y="5551433"/>
              <a:ext cx="7842765" cy="753990"/>
              <a:chOff x="325875" y="5481391"/>
              <a:chExt cx="7842765" cy="753990"/>
            </a:xfrm>
          </p:grpSpPr>
          <p:cxnSp>
            <p:nvCxnSpPr>
              <p:cNvPr id="16" name="Connettore diritto 15">
                <a:extLst>
                  <a:ext uri="{FF2B5EF4-FFF2-40B4-BE49-F238E27FC236}">
                    <a16:creationId xmlns:a16="http://schemas.microsoft.com/office/drawing/2014/main" id="{22779D92-4FA2-380E-D5D6-1FFFAB0E29D9}"/>
                  </a:ext>
                </a:extLst>
              </p:cNvPr>
              <p:cNvCxnSpPr/>
              <p:nvPr/>
            </p:nvCxnSpPr>
            <p:spPr bwMode="auto">
              <a:xfrm flipV="1">
                <a:off x="1661877" y="5506551"/>
                <a:ext cx="564196" cy="612089"/>
              </a:xfrm>
              <a:prstGeom prst="line">
                <a:avLst/>
              </a:prstGeom>
              <a:solidFill>
                <a:schemeClr val="accent1"/>
              </a:solidFill>
              <a:ln w="34925"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Connettore diritto 18">
                <a:extLst>
                  <a:ext uri="{FF2B5EF4-FFF2-40B4-BE49-F238E27FC236}">
                    <a16:creationId xmlns:a16="http://schemas.microsoft.com/office/drawing/2014/main" id="{54B9A870-C2BC-2E34-88CD-C5DCEBB57CA7}"/>
                  </a:ext>
                </a:extLst>
              </p:cNvPr>
              <p:cNvCxnSpPr/>
              <p:nvPr/>
            </p:nvCxnSpPr>
            <p:spPr bwMode="auto">
              <a:xfrm flipV="1">
                <a:off x="2699585" y="5486038"/>
                <a:ext cx="564196" cy="612089"/>
              </a:xfrm>
              <a:prstGeom prst="line">
                <a:avLst/>
              </a:prstGeom>
              <a:solidFill>
                <a:schemeClr val="accent1"/>
              </a:solidFill>
              <a:ln w="34925"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Connettore diritto 24">
                <a:extLst>
                  <a:ext uri="{FF2B5EF4-FFF2-40B4-BE49-F238E27FC236}">
                    <a16:creationId xmlns:a16="http://schemas.microsoft.com/office/drawing/2014/main" id="{34A7E477-E27D-F319-FEED-A81D5E5EE93D}"/>
                  </a:ext>
                </a:extLst>
              </p:cNvPr>
              <p:cNvCxnSpPr/>
              <p:nvPr/>
            </p:nvCxnSpPr>
            <p:spPr bwMode="auto">
              <a:xfrm flipV="1">
                <a:off x="3615162" y="5511544"/>
                <a:ext cx="564196" cy="612089"/>
              </a:xfrm>
              <a:prstGeom prst="line">
                <a:avLst/>
              </a:prstGeom>
              <a:solidFill>
                <a:schemeClr val="accent1"/>
              </a:solidFill>
              <a:ln w="34925"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Connettore diritto 29">
                <a:extLst>
                  <a:ext uri="{FF2B5EF4-FFF2-40B4-BE49-F238E27FC236}">
                    <a16:creationId xmlns:a16="http://schemas.microsoft.com/office/drawing/2014/main" id="{2EF839C6-0D5E-0474-A084-913A809CF59C}"/>
                  </a:ext>
                </a:extLst>
              </p:cNvPr>
              <p:cNvCxnSpPr/>
              <p:nvPr/>
            </p:nvCxnSpPr>
            <p:spPr bwMode="auto">
              <a:xfrm flipV="1">
                <a:off x="4459849" y="5501020"/>
                <a:ext cx="564196" cy="612089"/>
              </a:xfrm>
              <a:prstGeom prst="line">
                <a:avLst/>
              </a:prstGeom>
              <a:solidFill>
                <a:schemeClr val="accent1"/>
              </a:solidFill>
              <a:ln w="34925"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Connettore diritto 30">
                <a:extLst>
                  <a:ext uri="{FF2B5EF4-FFF2-40B4-BE49-F238E27FC236}">
                    <a16:creationId xmlns:a16="http://schemas.microsoft.com/office/drawing/2014/main" id="{DAB72F1F-A435-27C1-B878-A9E5227EE7FE}"/>
                  </a:ext>
                </a:extLst>
              </p:cNvPr>
              <p:cNvCxnSpPr/>
              <p:nvPr/>
            </p:nvCxnSpPr>
            <p:spPr bwMode="auto">
              <a:xfrm flipV="1">
                <a:off x="5323257" y="5490637"/>
                <a:ext cx="564196" cy="612089"/>
              </a:xfrm>
              <a:prstGeom prst="line">
                <a:avLst/>
              </a:prstGeom>
              <a:solidFill>
                <a:schemeClr val="accent1"/>
              </a:solidFill>
              <a:ln w="34925"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Connettore diritto 31">
                <a:extLst>
                  <a:ext uri="{FF2B5EF4-FFF2-40B4-BE49-F238E27FC236}">
                    <a16:creationId xmlns:a16="http://schemas.microsoft.com/office/drawing/2014/main" id="{51EF3D17-FFF5-A9B4-D580-742874C96988}"/>
                  </a:ext>
                </a:extLst>
              </p:cNvPr>
              <p:cNvCxnSpPr/>
              <p:nvPr/>
            </p:nvCxnSpPr>
            <p:spPr bwMode="auto">
              <a:xfrm flipV="1">
                <a:off x="6244912" y="5481391"/>
                <a:ext cx="564196" cy="612089"/>
              </a:xfrm>
              <a:prstGeom prst="line">
                <a:avLst/>
              </a:prstGeom>
              <a:solidFill>
                <a:schemeClr val="accent1"/>
              </a:solidFill>
              <a:ln w="34925"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Connettore diritto 32">
                <a:extLst>
                  <a:ext uri="{FF2B5EF4-FFF2-40B4-BE49-F238E27FC236}">
                    <a16:creationId xmlns:a16="http://schemas.microsoft.com/office/drawing/2014/main" id="{9FA52F39-F004-C3ED-0ADA-584327E2F39A}"/>
                  </a:ext>
                </a:extLst>
              </p:cNvPr>
              <p:cNvCxnSpPr/>
              <p:nvPr/>
            </p:nvCxnSpPr>
            <p:spPr bwMode="auto">
              <a:xfrm flipV="1">
                <a:off x="7233630" y="5492088"/>
                <a:ext cx="564196" cy="612089"/>
              </a:xfrm>
              <a:prstGeom prst="line">
                <a:avLst/>
              </a:prstGeom>
              <a:solidFill>
                <a:schemeClr val="accent1"/>
              </a:solidFill>
              <a:ln w="34925"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5" name="Immagine 34" descr="Immagine che contiene bici, pneumatico, Pneumatico per bicicletta, Telaio della bicicletta&#10;&#10;Descrizione generata automaticamente">
                <a:extLst>
                  <a:ext uri="{FF2B5EF4-FFF2-40B4-BE49-F238E27FC236}">
                    <a16:creationId xmlns:a16="http://schemas.microsoft.com/office/drawing/2014/main" id="{DE23C256-5F2F-C377-C4CC-7C6547CD22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875" y="5587517"/>
                <a:ext cx="1222110" cy="525400"/>
              </a:xfrm>
              <a:prstGeom prst="rect">
                <a:avLst/>
              </a:prstGeom>
            </p:spPr>
          </p:pic>
          <p:cxnSp>
            <p:nvCxnSpPr>
              <p:cNvPr id="13" name="Connettore diritto 12">
                <a:extLst>
                  <a:ext uri="{FF2B5EF4-FFF2-40B4-BE49-F238E27FC236}">
                    <a16:creationId xmlns:a16="http://schemas.microsoft.com/office/drawing/2014/main" id="{E532DEB7-A850-9207-A533-66D303532DF8}"/>
                  </a:ext>
                </a:extLst>
              </p:cNvPr>
              <p:cNvCxnSpPr/>
              <p:nvPr/>
            </p:nvCxnSpPr>
            <p:spPr bwMode="auto">
              <a:xfrm>
                <a:off x="325875" y="6093480"/>
                <a:ext cx="7842765" cy="12680"/>
              </a:xfrm>
              <a:prstGeom prst="line">
                <a:avLst/>
              </a:prstGeom>
              <a:solidFill>
                <a:schemeClr val="accent1"/>
              </a:solidFill>
              <a:ln w="34925"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Ovale 13">
                <a:extLst>
                  <a:ext uri="{FF2B5EF4-FFF2-40B4-BE49-F238E27FC236}">
                    <a16:creationId xmlns:a16="http://schemas.microsoft.com/office/drawing/2014/main" id="{B9850E1C-F0D1-9FD0-CAB5-F98C1F210D14}"/>
                  </a:ext>
                </a:extLst>
              </p:cNvPr>
              <p:cNvSpPr/>
              <p:nvPr/>
            </p:nvSpPr>
            <p:spPr bwMode="auto">
              <a:xfrm>
                <a:off x="1600247" y="6000522"/>
                <a:ext cx="246678" cy="214008"/>
              </a:xfrm>
              <a:prstGeom prst="ellipse">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sng" strike="noStrike" cap="none" normalizeH="0" baseline="0">
                  <a:ln>
                    <a:noFill/>
                  </a:ln>
                  <a:solidFill>
                    <a:schemeClr val="tx1"/>
                  </a:solidFill>
                  <a:effectLst/>
                  <a:latin typeface="Arial" charset="0"/>
                  <a:cs typeface="Arial" charset="0"/>
                </a:endParaRPr>
              </a:p>
            </p:txBody>
          </p:sp>
          <p:sp>
            <p:nvSpPr>
              <p:cNvPr id="15" name="Ovale 14">
                <a:extLst>
                  <a:ext uri="{FF2B5EF4-FFF2-40B4-BE49-F238E27FC236}">
                    <a16:creationId xmlns:a16="http://schemas.microsoft.com/office/drawing/2014/main" id="{194694D2-2B7C-4E2E-871F-2A4A38DF2F1A}"/>
                  </a:ext>
                </a:extLst>
              </p:cNvPr>
              <p:cNvSpPr/>
              <p:nvPr/>
            </p:nvSpPr>
            <p:spPr bwMode="auto">
              <a:xfrm>
                <a:off x="2628333" y="5995722"/>
                <a:ext cx="246678" cy="214008"/>
              </a:xfrm>
              <a:prstGeom prst="ellipse">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sng" strike="noStrike" cap="none" normalizeH="0" baseline="0">
                  <a:ln>
                    <a:noFill/>
                  </a:ln>
                  <a:solidFill>
                    <a:schemeClr val="tx1"/>
                  </a:solidFill>
                  <a:effectLst/>
                  <a:latin typeface="Arial" charset="0"/>
                  <a:cs typeface="Arial" charset="0"/>
                </a:endParaRPr>
              </a:p>
            </p:txBody>
          </p:sp>
          <p:sp>
            <p:nvSpPr>
              <p:cNvPr id="20" name="Ovale 19">
                <a:extLst>
                  <a:ext uri="{FF2B5EF4-FFF2-40B4-BE49-F238E27FC236}">
                    <a16:creationId xmlns:a16="http://schemas.microsoft.com/office/drawing/2014/main" id="{0795CE50-0743-8053-7173-93E830DDFBE0}"/>
                  </a:ext>
                </a:extLst>
              </p:cNvPr>
              <p:cNvSpPr/>
              <p:nvPr/>
            </p:nvSpPr>
            <p:spPr bwMode="auto">
              <a:xfrm>
                <a:off x="3589996" y="5992745"/>
                <a:ext cx="246678" cy="214008"/>
              </a:xfrm>
              <a:prstGeom prst="ellipse">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sng" strike="noStrike" cap="none" normalizeH="0" baseline="0">
                  <a:ln>
                    <a:noFill/>
                  </a:ln>
                  <a:solidFill>
                    <a:schemeClr val="tx1"/>
                  </a:solidFill>
                  <a:effectLst/>
                  <a:latin typeface="Arial" charset="0"/>
                  <a:cs typeface="Arial" charset="0"/>
                </a:endParaRPr>
              </a:p>
            </p:txBody>
          </p:sp>
          <p:sp>
            <p:nvSpPr>
              <p:cNvPr id="21" name="Ovale 20">
                <a:extLst>
                  <a:ext uri="{FF2B5EF4-FFF2-40B4-BE49-F238E27FC236}">
                    <a16:creationId xmlns:a16="http://schemas.microsoft.com/office/drawing/2014/main" id="{BC35E1D3-BA63-325F-11D3-35789803F6B9}"/>
                  </a:ext>
                </a:extLst>
              </p:cNvPr>
              <p:cNvSpPr/>
              <p:nvPr/>
            </p:nvSpPr>
            <p:spPr bwMode="auto">
              <a:xfrm>
                <a:off x="4372937" y="6012480"/>
                <a:ext cx="246678" cy="214008"/>
              </a:xfrm>
              <a:prstGeom prst="ellipse">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sng" strike="noStrike" cap="none" normalizeH="0" baseline="0">
                  <a:ln>
                    <a:noFill/>
                  </a:ln>
                  <a:solidFill>
                    <a:schemeClr val="tx1"/>
                  </a:solidFill>
                  <a:effectLst/>
                  <a:latin typeface="Arial" charset="0"/>
                  <a:cs typeface="Arial" charset="0"/>
                </a:endParaRPr>
              </a:p>
            </p:txBody>
          </p:sp>
          <p:sp>
            <p:nvSpPr>
              <p:cNvPr id="22" name="Ovale 21">
                <a:extLst>
                  <a:ext uri="{FF2B5EF4-FFF2-40B4-BE49-F238E27FC236}">
                    <a16:creationId xmlns:a16="http://schemas.microsoft.com/office/drawing/2014/main" id="{98B95DDE-D67F-481C-3D64-E1425F57A415}"/>
                  </a:ext>
                </a:extLst>
              </p:cNvPr>
              <p:cNvSpPr/>
              <p:nvPr/>
            </p:nvSpPr>
            <p:spPr bwMode="auto">
              <a:xfrm>
                <a:off x="5240623" y="6011645"/>
                <a:ext cx="246678" cy="214008"/>
              </a:xfrm>
              <a:prstGeom prst="ellipse">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sng" strike="noStrike" cap="none" normalizeH="0" baseline="0">
                  <a:ln>
                    <a:noFill/>
                  </a:ln>
                  <a:solidFill>
                    <a:schemeClr val="tx1"/>
                  </a:solidFill>
                  <a:effectLst/>
                  <a:latin typeface="Arial" charset="0"/>
                  <a:cs typeface="Arial" charset="0"/>
                </a:endParaRPr>
              </a:p>
            </p:txBody>
          </p:sp>
          <p:sp>
            <p:nvSpPr>
              <p:cNvPr id="23" name="Ovale 22">
                <a:extLst>
                  <a:ext uri="{FF2B5EF4-FFF2-40B4-BE49-F238E27FC236}">
                    <a16:creationId xmlns:a16="http://schemas.microsoft.com/office/drawing/2014/main" id="{12086251-6E04-B838-57AA-3D4B0246AD95}"/>
                  </a:ext>
                </a:extLst>
              </p:cNvPr>
              <p:cNvSpPr/>
              <p:nvPr/>
            </p:nvSpPr>
            <p:spPr bwMode="auto">
              <a:xfrm>
                <a:off x="6176161" y="6021373"/>
                <a:ext cx="246678" cy="214008"/>
              </a:xfrm>
              <a:prstGeom prst="ellipse">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sng" strike="noStrike" cap="none" normalizeH="0" baseline="0">
                  <a:ln>
                    <a:noFill/>
                  </a:ln>
                  <a:solidFill>
                    <a:schemeClr val="tx1"/>
                  </a:solidFill>
                  <a:effectLst/>
                  <a:latin typeface="Arial" charset="0"/>
                  <a:cs typeface="Arial" charset="0"/>
                </a:endParaRPr>
              </a:p>
            </p:txBody>
          </p:sp>
        </p:grpSp>
        <p:sp>
          <p:nvSpPr>
            <p:cNvPr id="34" name="Ovale 33">
              <a:extLst>
                <a:ext uri="{FF2B5EF4-FFF2-40B4-BE49-F238E27FC236}">
                  <a16:creationId xmlns:a16="http://schemas.microsoft.com/office/drawing/2014/main" id="{2DAC8758-3AAF-BFCD-4B2C-23E466E8D050}"/>
                </a:ext>
              </a:extLst>
            </p:cNvPr>
            <p:cNvSpPr/>
            <p:nvPr/>
          </p:nvSpPr>
          <p:spPr bwMode="auto">
            <a:xfrm>
              <a:off x="7674655" y="6082522"/>
              <a:ext cx="246678" cy="214008"/>
            </a:xfrm>
            <a:prstGeom prst="ellipse">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sng" strike="noStrike" cap="none" normalizeH="0" baseline="0">
                <a:ln>
                  <a:noFill/>
                </a:ln>
                <a:solidFill>
                  <a:schemeClr val="tx1"/>
                </a:solidFill>
                <a:effectLst/>
                <a:latin typeface="Arial" charset="0"/>
                <a:cs typeface="Arial" charset="0"/>
              </a:endParaRPr>
            </a:p>
          </p:txBody>
        </p:sp>
      </p:grpSp>
      <p:grpSp>
        <p:nvGrpSpPr>
          <p:cNvPr id="5" name="Gruppo 4">
            <a:extLst>
              <a:ext uri="{FF2B5EF4-FFF2-40B4-BE49-F238E27FC236}">
                <a16:creationId xmlns:a16="http://schemas.microsoft.com/office/drawing/2014/main" id="{5A74D688-5262-BD42-32F4-EACD5383F030}"/>
              </a:ext>
            </a:extLst>
          </p:cNvPr>
          <p:cNvGrpSpPr/>
          <p:nvPr/>
        </p:nvGrpSpPr>
        <p:grpSpPr>
          <a:xfrm>
            <a:off x="1206227" y="418451"/>
            <a:ext cx="7143728" cy="722303"/>
            <a:chOff x="1206227" y="418451"/>
            <a:chExt cx="7143728" cy="722303"/>
          </a:xfrm>
        </p:grpSpPr>
        <p:sp>
          <p:nvSpPr>
            <p:cNvPr id="10" name="CasellaDiTesto 9">
              <a:extLst>
                <a:ext uri="{FF2B5EF4-FFF2-40B4-BE49-F238E27FC236}">
                  <a16:creationId xmlns:a16="http://schemas.microsoft.com/office/drawing/2014/main" id="{6918ACE9-E6CA-16AD-0A35-BE4CE09FEAA8}"/>
                </a:ext>
              </a:extLst>
            </p:cNvPr>
            <p:cNvSpPr txBox="1"/>
            <p:nvPr/>
          </p:nvSpPr>
          <p:spPr>
            <a:xfrm>
              <a:off x="6322979" y="418451"/>
              <a:ext cx="2026976" cy="338554"/>
            </a:xfrm>
            <a:prstGeom prst="rect">
              <a:avLst/>
            </a:prstGeom>
            <a:noFill/>
          </p:spPr>
          <p:txBody>
            <a:bodyPr wrap="square">
              <a:spAutoFit/>
            </a:bodyPr>
            <a:lstStyle/>
            <a:p>
              <a:pPr algn="r"/>
              <a:r>
                <a:rPr lang="en-GB" sz="1600" b="1" dirty="0">
                  <a:solidFill>
                    <a:srgbClr val="FF0000"/>
                  </a:solidFill>
                  <a:latin typeface="Calibri" panose="020F0502020204030204" pitchFamily="34" charset="0"/>
                  <a:ea typeface="+mj-ea"/>
                  <a:cs typeface="Calibri" panose="020F0502020204030204" pitchFamily="34" charset="0"/>
                </a:rPr>
                <a:t>Cycling</a:t>
              </a:r>
              <a:endParaRPr lang="it-IT" sz="1600" b="1" dirty="0">
                <a:solidFill>
                  <a:srgbClr val="FF0000"/>
                </a:solidFill>
                <a:latin typeface="Calibri" panose="020F0502020204030204" pitchFamily="34" charset="0"/>
                <a:ea typeface="+mj-ea"/>
                <a:cs typeface="Calibri" panose="020F0502020204030204" pitchFamily="34" charset="0"/>
              </a:endParaRPr>
            </a:p>
          </p:txBody>
        </p:sp>
        <p:sp>
          <p:nvSpPr>
            <p:cNvPr id="38" name="CasellaDiTesto 37">
              <a:extLst>
                <a:ext uri="{FF2B5EF4-FFF2-40B4-BE49-F238E27FC236}">
                  <a16:creationId xmlns:a16="http://schemas.microsoft.com/office/drawing/2014/main" id="{F2DFDD17-9CAC-8C69-1F5D-ACD28CC3BCB8}"/>
                </a:ext>
              </a:extLst>
            </p:cNvPr>
            <p:cNvSpPr txBox="1"/>
            <p:nvPr/>
          </p:nvSpPr>
          <p:spPr>
            <a:xfrm>
              <a:off x="1206227" y="740644"/>
              <a:ext cx="7140119" cy="400110"/>
            </a:xfrm>
            <a:prstGeom prst="rect">
              <a:avLst/>
            </a:prstGeom>
            <a:noFill/>
          </p:spPr>
          <p:txBody>
            <a:bodyPr wrap="square">
              <a:spAutoFit/>
            </a:bodyPr>
            <a:lstStyle/>
            <a:p>
              <a:pPr algn="r"/>
              <a:r>
                <a:rPr lang="en-GB" sz="2000" b="1" dirty="0">
                  <a:solidFill>
                    <a:srgbClr val="445469"/>
                  </a:solidFill>
                  <a:latin typeface="Calibri" panose="020F0502020204030204" pitchFamily="34" charset="0"/>
                  <a:ea typeface="+mj-ea"/>
                  <a:cs typeface="Calibri" panose="020F0502020204030204" pitchFamily="34" charset="0"/>
                </a:rPr>
                <a:t>Methodologies</a:t>
              </a:r>
              <a:endParaRPr lang="it-IT" sz="2000" b="1" dirty="0">
                <a:solidFill>
                  <a:srgbClr val="445469"/>
                </a:solidFill>
                <a:latin typeface="Calibri" panose="020F0502020204030204" pitchFamily="34" charset="0"/>
                <a:ea typeface="+mj-ea"/>
                <a:cs typeface="Calibri" panose="020F0502020204030204" pitchFamily="34" charset="0"/>
              </a:endParaRPr>
            </a:p>
          </p:txBody>
        </p:sp>
      </p:grpSp>
      <p:pic>
        <p:nvPicPr>
          <p:cNvPr id="2" name="Immagine 1" descr="Immagine che contiene albero, esterni, erba, strada&#10;&#10;Descrizione generata automaticamente">
            <a:extLst>
              <a:ext uri="{FF2B5EF4-FFF2-40B4-BE49-F238E27FC236}">
                <a16:creationId xmlns:a16="http://schemas.microsoft.com/office/drawing/2014/main" id="{8C87F61B-D34C-9843-E9B0-0DBED335417E}"/>
              </a:ext>
            </a:extLst>
          </p:cNvPr>
          <p:cNvPicPr>
            <a:picLocks noChangeAspect="1"/>
          </p:cNvPicPr>
          <p:nvPr/>
        </p:nvPicPr>
        <p:blipFill rotWithShape="1">
          <a:blip r:embed="rId5"/>
          <a:srcRect l="11361" r="8957"/>
          <a:stretch/>
        </p:blipFill>
        <p:spPr>
          <a:xfrm>
            <a:off x="838757" y="214233"/>
            <a:ext cx="965156" cy="801985"/>
          </a:xfrm>
          <a:prstGeom prst="rect">
            <a:avLst/>
          </a:prstGeom>
        </p:spPr>
      </p:pic>
    </p:spTree>
    <p:extLst>
      <p:ext uri="{BB962C8B-B14F-4D97-AF65-F5344CB8AC3E}">
        <p14:creationId xmlns:p14="http://schemas.microsoft.com/office/powerpoint/2010/main" val="4048988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5A1DBAF-D6CA-6C58-799D-2F06DECB2F2F}"/>
              </a:ext>
            </a:extLst>
          </p:cNvPr>
          <p:cNvPicPr>
            <a:picLocks noChangeAspect="1"/>
          </p:cNvPicPr>
          <p:nvPr/>
        </p:nvPicPr>
        <p:blipFill>
          <a:blip r:embed="rId2"/>
          <a:stretch>
            <a:fillRect/>
          </a:stretch>
        </p:blipFill>
        <p:spPr>
          <a:xfrm>
            <a:off x="980566" y="1484991"/>
            <a:ext cx="7182867" cy="4340497"/>
          </a:xfrm>
          <a:prstGeom prst="rect">
            <a:avLst/>
          </a:prstGeom>
        </p:spPr>
      </p:pic>
      <p:grpSp>
        <p:nvGrpSpPr>
          <p:cNvPr id="2" name="Gruppo 1">
            <a:extLst>
              <a:ext uri="{FF2B5EF4-FFF2-40B4-BE49-F238E27FC236}">
                <a16:creationId xmlns:a16="http://schemas.microsoft.com/office/drawing/2014/main" id="{0C73FA5C-B334-26AB-95BB-377F1FC981FE}"/>
              </a:ext>
            </a:extLst>
          </p:cNvPr>
          <p:cNvGrpSpPr/>
          <p:nvPr/>
        </p:nvGrpSpPr>
        <p:grpSpPr>
          <a:xfrm>
            <a:off x="1206227" y="418451"/>
            <a:ext cx="7143728" cy="722303"/>
            <a:chOff x="1206227" y="418451"/>
            <a:chExt cx="7143728" cy="722303"/>
          </a:xfrm>
        </p:grpSpPr>
        <p:sp>
          <p:nvSpPr>
            <p:cNvPr id="3" name="CasellaDiTesto 2">
              <a:extLst>
                <a:ext uri="{FF2B5EF4-FFF2-40B4-BE49-F238E27FC236}">
                  <a16:creationId xmlns:a16="http://schemas.microsoft.com/office/drawing/2014/main" id="{29ED5BFC-3505-498A-ED35-86A545E32D05}"/>
                </a:ext>
              </a:extLst>
            </p:cNvPr>
            <p:cNvSpPr txBox="1"/>
            <p:nvPr/>
          </p:nvSpPr>
          <p:spPr>
            <a:xfrm>
              <a:off x="6322979" y="418451"/>
              <a:ext cx="2026976" cy="338554"/>
            </a:xfrm>
            <a:prstGeom prst="rect">
              <a:avLst/>
            </a:prstGeom>
            <a:noFill/>
          </p:spPr>
          <p:txBody>
            <a:bodyPr wrap="square">
              <a:spAutoFit/>
            </a:bodyPr>
            <a:lstStyle/>
            <a:p>
              <a:pPr algn="r"/>
              <a:r>
                <a:rPr lang="en-GB" sz="1600" b="1" dirty="0">
                  <a:solidFill>
                    <a:srgbClr val="FF0000"/>
                  </a:solidFill>
                  <a:latin typeface="Calibri" panose="020F0502020204030204" pitchFamily="34" charset="0"/>
                  <a:ea typeface="+mj-ea"/>
                  <a:cs typeface="Calibri" panose="020F0502020204030204" pitchFamily="34" charset="0"/>
                </a:rPr>
                <a:t>Cycling</a:t>
              </a:r>
              <a:endParaRPr lang="it-IT" sz="1600" b="1" dirty="0">
                <a:solidFill>
                  <a:srgbClr val="FF0000"/>
                </a:solidFill>
                <a:latin typeface="Calibri" panose="020F0502020204030204" pitchFamily="34" charset="0"/>
                <a:ea typeface="+mj-ea"/>
                <a:cs typeface="Calibri" panose="020F0502020204030204" pitchFamily="34" charset="0"/>
              </a:endParaRPr>
            </a:p>
          </p:txBody>
        </p:sp>
        <p:sp>
          <p:nvSpPr>
            <p:cNvPr id="4" name="CasellaDiTesto 3">
              <a:extLst>
                <a:ext uri="{FF2B5EF4-FFF2-40B4-BE49-F238E27FC236}">
                  <a16:creationId xmlns:a16="http://schemas.microsoft.com/office/drawing/2014/main" id="{218A5D64-E858-DE39-399B-7ABD7354F51E}"/>
                </a:ext>
              </a:extLst>
            </p:cNvPr>
            <p:cNvSpPr txBox="1"/>
            <p:nvPr/>
          </p:nvSpPr>
          <p:spPr>
            <a:xfrm>
              <a:off x="1206227" y="740644"/>
              <a:ext cx="7140119" cy="400110"/>
            </a:xfrm>
            <a:prstGeom prst="rect">
              <a:avLst/>
            </a:prstGeom>
            <a:noFill/>
          </p:spPr>
          <p:txBody>
            <a:bodyPr wrap="square">
              <a:spAutoFit/>
            </a:bodyPr>
            <a:lstStyle/>
            <a:p>
              <a:pPr algn="r"/>
              <a:r>
                <a:rPr lang="en-GB" sz="2000" b="1" dirty="0">
                  <a:solidFill>
                    <a:srgbClr val="445469"/>
                  </a:solidFill>
                  <a:latin typeface="Calibri" panose="020F0502020204030204" pitchFamily="34" charset="0"/>
                  <a:ea typeface="+mj-ea"/>
                  <a:cs typeface="Calibri" panose="020F0502020204030204" pitchFamily="34" charset="0"/>
                </a:rPr>
                <a:t>Students categorization issues</a:t>
              </a:r>
              <a:endParaRPr lang="it-IT" sz="2000" b="1" dirty="0">
                <a:solidFill>
                  <a:srgbClr val="445469"/>
                </a:solidFill>
                <a:latin typeface="Calibri" panose="020F0502020204030204" pitchFamily="34" charset="0"/>
                <a:ea typeface="+mj-ea"/>
                <a:cs typeface="Calibri" panose="020F0502020204030204" pitchFamily="34" charset="0"/>
              </a:endParaRPr>
            </a:p>
          </p:txBody>
        </p:sp>
      </p:grpSp>
      <p:pic>
        <p:nvPicPr>
          <p:cNvPr id="6" name="Immagine 5" descr="Immagine che contiene albero, esterni, erba, strada&#10;&#10;Descrizione generata automaticamente">
            <a:extLst>
              <a:ext uri="{FF2B5EF4-FFF2-40B4-BE49-F238E27FC236}">
                <a16:creationId xmlns:a16="http://schemas.microsoft.com/office/drawing/2014/main" id="{1C6D5D93-5F05-9E51-0575-51D5D26EC859}"/>
              </a:ext>
            </a:extLst>
          </p:cNvPr>
          <p:cNvPicPr>
            <a:picLocks noChangeAspect="1"/>
          </p:cNvPicPr>
          <p:nvPr/>
        </p:nvPicPr>
        <p:blipFill rotWithShape="1">
          <a:blip r:embed="rId3"/>
          <a:srcRect l="11361" r="8957"/>
          <a:stretch/>
        </p:blipFill>
        <p:spPr>
          <a:xfrm>
            <a:off x="838757" y="214233"/>
            <a:ext cx="965156" cy="801985"/>
          </a:xfrm>
          <a:prstGeom prst="rect">
            <a:avLst/>
          </a:prstGeom>
        </p:spPr>
      </p:pic>
    </p:spTree>
    <p:extLst>
      <p:ext uri="{BB962C8B-B14F-4D97-AF65-F5344CB8AC3E}">
        <p14:creationId xmlns:p14="http://schemas.microsoft.com/office/powerpoint/2010/main" val="12047272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DCD6EA4-24F1-0895-A7A7-EA1D3B53AD4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252739"/>
            <a:ext cx="3516361" cy="2488661"/>
          </a:xfrm>
          <a:prstGeom prst="rect">
            <a:avLst/>
          </a:prstGeom>
          <a:noFill/>
          <a:ln>
            <a:noFill/>
          </a:ln>
        </p:spPr>
      </p:pic>
      <p:pic>
        <p:nvPicPr>
          <p:cNvPr id="5" name="Immagine 4">
            <a:extLst>
              <a:ext uri="{FF2B5EF4-FFF2-40B4-BE49-F238E27FC236}">
                <a16:creationId xmlns:a16="http://schemas.microsoft.com/office/drawing/2014/main" id="{4E131983-F323-969F-FE6F-50A9E3A3E6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27954" y="3815543"/>
            <a:ext cx="3078481" cy="2520128"/>
          </a:xfrm>
          <a:prstGeom prst="rect">
            <a:avLst/>
          </a:prstGeom>
          <a:noFill/>
          <a:ln>
            <a:noFill/>
          </a:ln>
        </p:spPr>
      </p:pic>
      <p:sp>
        <p:nvSpPr>
          <p:cNvPr id="8" name="CasellaDiTesto 7">
            <a:extLst>
              <a:ext uri="{FF2B5EF4-FFF2-40B4-BE49-F238E27FC236}">
                <a16:creationId xmlns:a16="http://schemas.microsoft.com/office/drawing/2014/main" id="{286C45A0-2A30-06A1-CA3A-0838F5491857}"/>
              </a:ext>
            </a:extLst>
          </p:cNvPr>
          <p:cNvSpPr txBox="1"/>
          <p:nvPr/>
        </p:nvSpPr>
        <p:spPr>
          <a:xfrm rot="16200000">
            <a:off x="3053224" y="4954034"/>
            <a:ext cx="2643595" cy="276999"/>
          </a:xfrm>
          <a:prstGeom prst="rect">
            <a:avLst/>
          </a:prstGeom>
          <a:noFill/>
        </p:spPr>
        <p:txBody>
          <a:bodyPr wrap="square">
            <a:spAutoFit/>
          </a:bodyPr>
          <a:lstStyle/>
          <a:p>
            <a:r>
              <a:rPr lang="it-IT" sz="1200" dirty="0">
                <a:latin typeface="Calibri" panose="020F0502020204030204" pitchFamily="34" charset="0"/>
                <a:cs typeface="Times New Roman" panose="02020603050405020304" pitchFamily="18" charset="0"/>
              </a:rPr>
              <a:t>Nessi origine-destinazione</a:t>
            </a:r>
            <a:endParaRPr lang="it-IT" sz="1200" dirty="0"/>
          </a:p>
        </p:txBody>
      </p:sp>
      <p:pic>
        <p:nvPicPr>
          <p:cNvPr id="9" name="Immagine 8">
            <a:extLst>
              <a:ext uri="{FF2B5EF4-FFF2-40B4-BE49-F238E27FC236}">
                <a16:creationId xmlns:a16="http://schemas.microsoft.com/office/drawing/2014/main" id="{9A3CE6EA-A91F-9CBA-BF48-1FAE391A43E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3849395"/>
            <a:ext cx="3516363" cy="2486276"/>
          </a:xfrm>
          <a:prstGeom prst="rect">
            <a:avLst/>
          </a:prstGeom>
          <a:noFill/>
          <a:ln>
            <a:noFill/>
          </a:ln>
        </p:spPr>
      </p:pic>
      <p:pic>
        <p:nvPicPr>
          <p:cNvPr id="11" name="Immagine 10" descr="Immagine che contiene testo, mappa&#10;&#10;Descrizione generata automaticamente">
            <a:extLst>
              <a:ext uri="{FF2B5EF4-FFF2-40B4-BE49-F238E27FC236}">
                <a16:creationId xmlns:a16="http://schemas.microsoft.com/office/drawing/2014/main" id="{35237F0A-3BD1-B4FF-1E9E-0CC9B1F23E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3972" y="1236957"/>
            <a:ext cx="3510370" cy="2482383"/>
          </a:xfrm>
          <a:prstGeom prst="rect">
            <a:avLst/>
          </a:prstGeom>
        </p:spPr>
      </p:pic>
      <p:grpSp>
        <p:nvGrpSpPr>
          <p:cNvPr id="2" name="Gruppo 1">
            <a:extLst>
              <a:ext uri="{FF2B5EF4-FFF2-40B4-BE49-F238E27FC236}">
                <a16:creationId xmlns:a16="http://schemas.microsoft.com/office/drawing/2014/main" id="{F0B628D6-A2D9-512A-7F75-4429E6B886F9}"/>
              </a:ext>
            </a:extLst>
          </p:cNvPr>
          <p:cNvGrpSpPr/>
          <p:nvPr/>
        </p:nvGrpSpPr>
        <p:grpSpPr>
          <a:xfrm>
            <a:off x="1206227" y="418451"/>
            <a:ext cx="7143728" cy="722303"/>
            <a:chOff x="1206227" y="418451"/>
            <a:chExt cx="7143728" cy="722303"/>
          </a:xfrm>
        </p:grpSpPr>
        <p:sp>
          <p:nvSpPr>
            <p:cNvPr id="3" name="CasellaDiTesto 2">
              <a:extLst>
                <a:ext uri="{FF2B5EF4-FFF2-40B4-BE49-F238E27FC236}">
                  <a16:creationId xmlns:a16="http://schemas.microsoft.com/office/drawing/2014/main" id="{923A2B15-7D18-259D-928F-EE59D8D9B560}"/>
                </a:ext>
              </a:extLst>
            </p:cNvPr>
            <p:cNvSpPr txBox="1"/>
            <p:nvPr/>
          </p:nvSpPr>
          <p:spPr>
            <a:xfrm>
              <a:off x="6322979" y="418451"/>
              <a:ext cx="2026976" cy="338554"/>
            </a:xfrm>
            <a:prstGeom prst="rect">
              <a:avLst/>
            </a:prstGeom>
            <a:noFill/>
          </p:spPr>
          <p:txBody>
            <a:bodyPr wrap="square">
              <a:spAutoFit/>
            </a:bodyPr>
            <a:lstStyle/>
            <a:p>
              <a:pPr algn="r"/>
              <a:r>
                <a:rPr lang="en-GB" sz="1600" b="1" dirty="0">
                  <a:solidFill>
                    <a:srgbClr val="FF0000"/>
                  </a:solidFill>
                  <a:latin typeface="Calibri" panose="020F0502020204030204" pitchFamily="34" charset="0"/>
                  <a:ea typeface="+mj-ea"/>
                  <a:cs typeface="Calibri" panose="020F0502020204030204" pitchFamily="34" charset="0"/>
                </a:rPr>
                <a:t>Cycling</a:t>
              </a:r>
              <a:endParaRPr lang="it-IT" sz="1600" b="1" dirty="0">
                <a:solidFill>
                  <a:srgbClr val="FF0000"/>
                </a:solidFill>
                <a:latin typeface="Calibri" panose="020F0502020204030204" pitchFamily="34" charset="0"/>
                <a:ea typeface="+mj-ea"/>
                <a:cs typeface="Calibri" panose="020F0502020204030204" pitchFamily="34" charset="0"/>
              </a:endParaRPr>
            </a:p>
          </p:txBody>
        </p:sp>
        <p:sp>
          <p:nvSpPr>
            <p:cNvPr id="6" name="CasellaDiTesto 5">
              <a:extLst>
                <a:ext uri="{FF2B5EF4-FFF2-40B4-BE49-F238E27FC236}">
                  <a16:creationId xmlns:a16="http://schemas.microsoft.com/office/drawing/2014/main" id="{54578E79-AB68-01D5-D519-38694C89E91F}"/>
                </a:ext>
              </a:extLst>
            </p:cNvPr>
            <p:cNvSpPr txBox="1"/>
            <p:nvPr/>
          </p:nvSpPr>
          <p:spPr>
            <a:xfrm>
              <a:off x="1206227" y="740644"/>
              <a:ext cx="7140119" cy="400110"/>
            </a:xfrm>
            <a:prstGeom prst="rect">
              <a:avLst/>
            </a:prstGeom>
            <a:noFill/>
          </p:spPr>
          <p:txBody>
            <a:bodyPr wrap="square">
              <a:spAutoFit/>
            </a:bodyPr>
            <a:lstStyle/>
            <a:p>
              <a:pPr algn="r"/>
              <a:r>
                <a:rPr lang="en-GB" sz="2000" b="1" dirty="0">
                  <a:solidFill>
                    <a:srgbClr val="445469"/>
                  </a:solidFill>
                  <a:latin typeface="Calibri" panose="020F0502020204030204" pitchFamily="34" charset="0"/>
                  <a:ea typeface="+mj-ea"/>
                  <a:cs typeface="Calibri" panose="020F0502020204030204" pitchFamily="34" charset="0"/>
                </a:rPr>
                <a:t>Results</a:t>
              </a:r>
              <a:endParaRPr lang="it-IT" sz="2000" b="1" dirty="0">
                <a:solidFill>
                  <a:srgbClr val="445469"/>
                </a:solidFill>
                <a:latin typeface="Calibri" panose="020F0502020204030204" pitchFamily="34" charset="0"/>
                <a:ea typeface="+mj-ea"/>
                <a:cs typeface="Calibri" panose="020F0502020204030204" pitchFamily="34" charset="0"/>
              </a:endParaRPr>
            </a:p>
          </p:txBody>
        </p:sp>
      </p:grpSp>
      <p:pic>
        <p:nvPicPr>
          <p:cNvPr id="7" name="Immagine 6" descr="Immagine che contiene albero, esterni, erba, strada&#10;&#10;Descrizione generata automaticamente">
            <a:extLst>
              <a:ext uri="{FF2B5EF4-FFF2-40B4-BE49-F238E27FC236}">
                <a16:creationId xmlns:a16="http://schemas.microsoft.com/office/drawing/2014/main" id="{69D3D6C6-C811-6F76-10ED-182CF69D77B3}"/>
              </a:ext>
            </a:extLst>
          </p:cNvPr>
          <p:cNvPicPr>
            <a:picLocks noChangeAspect="1"/>
          </p:cNvPicPr>
          <p:nvPr/>
        </p:nvPicPr>
        <p:blipFill rotWithShape="1">
          <a:blip r:embed="rId6"/>
          <a:srcRect l="11361" r="8957"/>
          <a:stretch/>
        </p:blipFill>
        <p:spPr>
          <a:xfrm>
            <a:off x="838757" y="214233"/>
            <a:ext cx="965156" cy="801985"/>
          </a:xfrm>
          <a:prstGeom prst="rect">
            <a:avLst/>
          </a:prstGeom>
        </p:spPr>
      </p:pic>
    </p:spTree>
    <p:extLst>
      <p:ext uri="{BB962C8B-B14F-4D97-AF65-F5344CB8AC3E}">
        <p14:creationId xmlns:p14="http://schemas.microsoft.com/office/powerpoint/2010/main" val="3813118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9B56D106-D475-7CDC-3BBD-8ED4DF56E56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5909" y="1358514"/>
            <a:ext cx="3743504" cy="2646549"/>
          </a:xfrm>
          <a:prstGeom prst="rect">
            <a:avLst/>
          </a:prstGeom>
          <a:noFill/>
          <a:ln>
            <a:solidFill>
              <a:schemeClr val="tx1"/>
            </a:solidFill>
          </a:ln>
        </p:spPr>
      </p:pic>
      <p:sp>
        <p:nvSpPr>
          <p:cNvPr id="7" name="CasellaDiTesto 6">
            <a:extLst>
              <a:ext uri="{FF2B5EF4-FFF2-40B4-BE49-F238E27FC236}">
                <a16:creationId xmlns:a16="http://schemas.microsoft.com/office/drawing/2014/main" id="{CE2DFE4F-F49B-013F-244D-6C89A9964526}"/>
              </a:ext>
            </a:extLst>
          </p:cNvPr>
          <p:cNvSpPr txBox="1"/>
          <p:nvPr/>
        </p:nvSpPr>
        <p:spPr>
          <a:xfrm>
            <a:off x="468625" y="4509120"/>
            <a:ext cx="7140119" cy="1477328"/>
          </a:xfrm>
          <a:prstGeom prst="rect">
            <a:avLst/>
          </a:prstGeom>
          <a:noFill/>
        </p:spPr>
        <p:txBody>
          <a:bodyPr wrap="square">
            <a:spAutoFit/>
          </a:bodyPr>
          <a:lstStyle/>
          <a:p>
            <a:pPr algn="just">
              <a:spcAft>
                <a:spcPts val="1200"/>
              </a:spcAft>
            </a:pPr>
            <a:r>
              <a:rPr lang="it-IT" sz="1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Some </a:t>
            </a:r>
            <a:r>
              <a:rPr lang="it-IT" sz="16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results</a:t>
            </a:r>
            <a:r>
              <a:rPr lang="it-IT" sz="1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from the survey</a:t>
            </a:r>
            <a:endParaRPr lang="it-IT" sz="1600" b="1" dirty="0">
              <a:solidFill>
                <a:srgbClr val="FF0000"/>
              </a:solidFill>
              <a:latin typeface="Calibri" panose="020F0502020204030204" pitchFamily="34" charset="0"/>
              <a:cs typeface="Calibri" panose="020F0502020204030204" pitchFamily="34" charset="0"/>
            </a:endParaRPr>
          </a:p>
          <a:p>
            <a:pPr algn="just"/>
            <a:r>
              <a:rPr lang="it-IT" sz="1600" dirty="0" err="1">
                <a:latin typeface="Calibri" panose="020F0502020204030204" pitchFamily="34" charset="0"/>
                <a:ea typeface="Calibri" panose="020F0502020204030204" pitchFamily="34" charset="0"/>
                <a:cs typeface="Calibri" panose="020F0502020204030204" pitchFamily="34" charset="0"/>
              </a:rPr>
              <a:t>Only</a:t>
            </a:r>
            <a:r>
              <a:rPr lang="it-IT" sz="1600" dirty="0">
                <a:latin typeface="Calibri" panose="020F0502020204030204" pitchFamily="34" charset="0"/>
                <a:ea typeface="Calibri" panose="020F0502020204030204" pitchFamily="34" charset="0"/>
                <a:cs typeface="Calibri" panose="020F0502020204030204" pitchFamily="34" charset="0"/>
              </a:rPr>
              <a:t> </a:t>
            </a:r>
            <a:r>
              <a:rPr lang="it-IT" sz="1600" b="1" dirty="0">
                <a:latin typeface="Calibri" panose="020F0502020204030204" pitchFamily="34" charset="0"/>
                <a:ea typeface="Calibri" panose="020F0502020204030204" pitchFamily="34" charset="0"/>
                <a:cs typeface="Calibri" panose="020F0502020204030204" pitchFamily="34" charset="0"/>
              </a:rPr>
              <a:t>13%</a:t>
            </a:r>
            <a:r>
              <a:rPr lang="it-IT" sz="1600" dirty="0">
                <a:latin typeface="Calibri" panose="020F0502020204030204" pitchFamily="34" charset="0"/>
                <a:ea typeface="Calibri" panose="020F0502020204030204" pitchFamily="34" charset="0"/>
                <a:cs typeface="Calibri" panose="020F0502020204030204" pitchFamily="34" charset="0"/>
              </a:rPr>
              <a:t> </a:t>
            </a:r>
            <a:r>
              <a:rPr lang="it-IT" sz="1600" dirty="0" err="1">
                <a:latin typeface="Calibri" panose="020F0502020204030204" pitchFamily="34" charset="0"/>
                <a:ea typeface="Calibri" panose="020F0502020204030204" pitchFamily="34" charset="0"/>
                <a:cs typeface="Calibri" panose="020F0502020204030204" pitchFamily="34" charset="0"/>
              </a:rPr>
              <a:t>was</a:t>
            </a:r>
            <a:r>
              <a:rPr lang="it-IT" sz="1600" dirty="0">
                <a:latin typeface="Calibri" panose="020F0502020204030204" pitchFamily="34" charset="0"/>
                <a:ea typeface="Calibri" panose="020F0502020204030204" pitchFamily="34" charset="0"/>
                <a:cs typeface="Calibri" panose="020F0502020204030204" pitchFamily="34" charset="0"/>
              </a:rPr>
              <a:t> </a:t>
            </a:r>
            <a:r>
              <a:rPr lang="it-IT" sz="1600" dirty="0" err="1">
                <a:latin typeface="Calibri" panose="020F0502020204030204" pitchFamily="34" charset="0"/>
                <a:ea typeface="Calibri" panose="020F0502020204030204" pitchFamily="34" charset="0"/>
                <a:cs typeface="Calibri" panose="020F0502020204030204" pitchFamily="34" charset="0"/>
              </a:rPr>
              <a:t>used</a:t>
            </a:r>
            <a:r>
              <a:rPr lang="it-IT" sz="1600" dirty="0">
                <a:latin typeface="Calibri" panose="020F0502020204030204" pitchFamily="34" charset="0"/>
                <a:ea typeface="Calibri" panose="020F0502020204030204" pitchFamily="34" charset="0"/>
                <a:cs typeface="Calibri" panose="020F0502020204030204" pitchFamily="34" charset="0"/>
              </a:rPr>
              <a:t> to cycling </a:t>
            </a:r>
            <a:r>
              <a:rPr lang="it-IT" sz="1600" dirty="0" err="1">
                <a:latin typeface="Calibri" panose="020F0502020204030204" pitchFamily="34" charset="0"/>
                <a:ea typeface="Calibri" panose="020F0502020204030204" pitchFamily="34" charset="0"/>
                <a:cs typeface="Calibri" panose="020F0502020204030204" pitchFamily="34" charset="0"/>
              </a:rPr>
              <a:t>before</a:t>
            </a:r>
            <a:r>
              <a:rPr lang="it-IT" sz="1600" dirty="0">
                <a:latin typeface="Calibri" panose="020F0502020204030204" pitchFamily="34" charset="0"/>
                <a:ea typeface="Calibri" panose="020F0502020204030204" pitchFamily="34" charset="0"/>
                <a:cs typeface="Calibri" panose="020F0502020204030204" pitchFamily="34" charset="0"/>
              </a:rPr>
              <a:t> </a:t>
            </a:r>
            <a:r>
              <a:rPr lang="it-IT" sz="1600" dirty="0" err="1">
                <a:latin typeface="Calibri" panose="020F0502020204030204" pitchFamily="34" charset="0"/>
                <a:ea typeface="Calibri" panose="020F0502020204030204" pitchFamily="34" charset="0"/>
                <a:cs typeface="Calibri" panose="020F0502020204030204" pitchFamily="34" charset="0"/>
              </a:rPr>
              <a:t>Almabike</a:t>
            </a:r>
            <a:r>
              <a:rPr lang="it-IT" sz="1600" dirty="0">
                <a:latin typeface="Calibri" panose="020F0502020204030204" pitchFamily="34" charset="0"/>
                <a:ea typeface="Calibri" panose="020F0502020204030204" pitchFamily="34" charset="0"/>
                <a:cs typeface="Calibri" panose="020F0502020204030204" pitchFamily="34" charset="0"/>
              </a:rPr>
              <a:t> . </a:t>
            </a:r>
          </a:p>
          <a:p>
            <a:pPr algn="just"/>
            <a:endParaRPr lang="it-IT" sz="1600" dirty="0">
              <a:effectLst/>
              <a:latin typeface="Calibri" panose="020F0502020204030204" pitchFamily="34" charset="0"/>
              <a:ea typeface="Calibri" panose="020F0502020204030204" pitchFamily="34" charset="0"/>
              <a:cs typeface="Calibri" panose="020F0502020204030204" pitchFamily="34" charset="0"/>
            </a:endParaRPr>
          </a:p>
          <a:p>
            <a:pPr algn="just"/>
            <a:r>
              <a:rPr lang="it-IT" sz="1600" b="1" dirty="0">
                <a:effectLst/>
                <a:latin typeface="Calibri" panose="020F0502020204030204" pitchFamily="34" charset="0"/>
                <a:ea typeface="Calibri" panose="020F0502020204030204" pitchFamily="34" charset="0"/>
                <a:cs typeface="Calibri" panose="020F0502020204030204" pitchFamily="34" charset="0"/>
              </a:rPr>
              <a:t>75%</a:t>
            </a:r>
            <a:r>
              <a:rPr lang="it-IT" sz="1600" dirty="0">
                <a:effectLst/>
                <a:latin typeface="Calibri" panose="020F0502020204030204" pitchFamily="34" charset="0"/>
                <a:ea typeface="Calibri" panose="020F0502020204030204" pitchFamily="34" charset="0"/>
                <a:cs typeface="Calibri" panose="020F0502020204030204" pitchFamily="34" charset="0"/>
              </a:rPr>
              <a:t> </a:t>
            </a:r>
            <a:r>
              <a:rPr lang="it-IT" sz="1600" dirty="0">
                <a:latin typeface="Calibri" panose="020F0502020204030204" pitchFamily="34" charset="0"/>
                <a:ea typeface="Calibri" panose="020F0502020204030204" pitchFamily="34" charset="0"/>
                <a:cs typeface="Calibri" panose="020F0502020204030204" pitchFamily="34" charset="0"/>
              </a:rPr>
              <a:t>of </a:t>
            </a:r>
            <a:r>
              <a:rPr lang="it-IT" sz="1600" dirty="0">
                <a:effectLst/>
                <a:latin typeface="Calibri" panose="020F0502020204030204" pitchFamily="34" charset="0"/>
                <a:ea typeface="Calibri" panose="020F0502020204030204" pitchFamily="34" charset="0"/>
                <a:cs typeface="Calibri" panose="020F0502020204030204" pitchFamily="34" charset="0"/>
              </a:rPr>
              <a:t>users </a:t>
            </a:r>
            <a:r>
              <a:rPr lang="it-IT" sz="1600" dirty="0" err="1">
                <a:effectLst/>
                <a:latin typeface="Calibri" panose="020F0502020204030204" pitchFamily="34" charset="0"/>
                <a:ea typeface="Calibri" panose="020F0502020204030204" pitchFamily="34" charset="0"/>
                <a:cs typeface="Calibri" panose="020F0502020204030204" pitchFamily="34" charset="0"/>
              </a:rPr>
              <a:t>rides</a:t>
            </a:r>
            <a:r>
              <a:rPr lang="it-IT" sz="1600" dirty="0">
                <a:effectLst/>
                <a:latin typeface="Calibri" panose="020F0502020204030204" pitchFamily="34" charset="0"/>
                <a:ea typeface="Calibri" panose="020F0502020204030204" pitchFamily="34" charset="0"/>
                <a:cs typeface="Calibri" panose="020F0502020204030204" pitchFamily="34" charset="0"/>
              </a:rPr>
              <a:t> </a:t>
            </a:r>
            <a:r>
              <a:rPr lang="it-IT" sz="1600" dirty="0" err="1">
                <a:effectLst/>
                <a:latin typeface="Calibri" panose="020F0502020204030204" pitchFamily="34" charset="0"/>
                <a:ea typeface="Calibri" panose="020F0502020204030204" pitchFamily="34" charset="0"/>
                <a:cs typeface="Calibri" panose="020F0502020204030204" pitchFamily="34" charset="0"/>
              </a:rPr>
              <a:t>daily</a:t>
            </a:r>
            <a:r>
              <a:rPr lang="it-IT" sz="1600" dirty="0">
                <a:effectLst/>
                <a:latin typeface="Calibri" panose="020F0502020204030204" pitchFamily="34" charset="0"/>
                <a:ea typeface="Calibri" panose="020F0502020204030204" pitchFamily="34" charset="0"/>
                <a:cs typeface="Calibri" panose="020F0502020204030204" pitchFamily="34" charset="0"/>
              </a:rPr>
              <a:t> on </a:t>
            </a:r>
            <a:r>
              <a:rPr lang="it-IT" sz="1600" dirty="0" err="1">
                <a:effectLst/>
                <a:latin typeface="Calibri" panose="020F0502020204030204" pitchFamily="34" charset="0"/>
                <a:ea typeface="Calibri" panose="020F0502020204030204" pitchFamily="34" charset="0"/>
                <a:cs typeface="Calibri" panose="020F0502020204030204" pitchFamily="34" charset="0"/>
              </a:rPr>
              <a:t>cyclepaths</a:t>
            </a:r>
            <a:r>
              <a:rPr lang="it-IT" sz="1600" dirty="0">
                <a:effectLst/>
                <a:latin typeface="Calibri" panose="020F0502020204030204" pitchFamily="34" charset="0"/>
                <a:ea typeface="Calibri" panose="020F0502020204030204" pitchFamily="34" charset="0"/>
                <a:cs typeface="Calibri" panose="020F0502020204030204" pitchFamily="34" charset="0"/>
              </a:rPr>
              <a:t>, </a:t>
            </a:r>
            <a:r>
              <a:rPr lang="it-IT" sz="1600" dirty="0" err="1">
                <a:effectLst/>
                <a:latin typeface="Calibri" panose="020F0502020204030204" pitchFamily="34" charset="0"/>
                <a:ea typeface="Calibri" panose="020F0502020204030204" pitchFamily="34" charset="0"/>
                <a:cs typeface="Calibri" panose="020F0502020204030204" pitchFamily="34" charset="0"/>
              </a:rPr>
              <a:t>while</a:t>
            </a:r>
            <a:r>
              <a:rPr lang="it-IT" sz="1600" dirty="0">
                <a:latin typeface="Calibri" panose="020F0502020204030204" pitchFamily="34" charset="0"/>
                <a:ea typeface="Calibri" panose="020F0502020204030204" pitchFamily="34" charset="0"/>
                <a:cs typeface="Calibri" panose="020F0502020204030204" pitchFamily="34" charset="0"/>
              </a:rPr>
              <a:t> </a:t>
            </a:r>
            <a:r>
              <a:rPr lang="it-IT" sz="1600" b="1" dirty="0">
                <a:effectLst/>
                <a:latin typeface="Calibri" panose="020F0502020204030204" pitchFamily="34" charset="0"/>
                <a:ea typeface="Calibri" panose="020F0502020204030204" pitchFamily="34" charset="0"/>
                <a:cs typeface="Calibri" panose="020F0502020204030204" pitchFamily="34" charset="0"/>
              </a:rPr>
              <a:t>17%</a:t>
            </a:r>
            <a:r>
              <a:rPr lang="it-IT" sz="1600" dirty="0">
                <a:effectLst/>
                <a:latin typeface="Calibri" panose="020F0502020204030204" pitchFamily="34" charset="0"/>
                <a:ea typeface="Calibri" panose="020F0502020204030204" pitchFamily="34" charset="0"/>
                <a:cs typeface="Calibri" panose="020F0502020204030204" pitchFamily="34" charset="0"/>
              </a:rPr>
              <a:t> </a:t>
            </a:r>
            <a:r>
              <a:rPr lang="it-IT" sz="1600" dirty="0" err="1">
                <a:effectLst/>
                <a:latin typeface="Calibri" panose="020F0502020204030204" pitchFamily="34" charset="0"/>
                <a:ea typeface="Calibri" panose="020F0502020204030204" pitchFamily="34" charset="0"/>
                <a:cs typeface="Calibri" panose="020F0502020204030204" pitchFamily="34" charset="0"/>
              </a:rPr>
              <a:t>doe</a:t>
            </a:r>
            <a:r>
              <a:rPr lang="it-IT" sz="1600" dirty="0" err="1">
                <a:latin typeface="Calibri" panose="020F0502020204030204" pitchFamily="34" charset="0"/>
                <a:ea typeface="Calibri" panose="020F0502020204030204" pitchFamily="34" charset="0"/>
                <a:cs typeface="Calibri" panose="020F0502020204030204" pitchFamily="34" charset="0"/>
              </a:rPr>
              <a:t>s</a:t>
            </a:r>
            <a:r>
              <a:rPr lang="it-IT" sz="1600" dirty="0">
                <a:latin typeface="Calibri" panose="020F0502020204030204" pitchFamily="34" charset="0"/>
                <a:ea typeface="Calibri" panose="020F0502020204030204" pitchFamily="34" charset="0"/>
                <a:cs typeface="Calibri" panose="020F0502020204030204" pitchFamily="34" charset="0"/>
              </a:rPr>
              <a:t> </a:t>
            </a:r>
            <a:r>
              <a:rPr lang="it-IT" sz="1600" dirty="0" err="1">
                <a:effectLst/>
                <a:latin typeface="Calibri" panose="020F0502020204030204" pitchFamily="34" charset="0"/>
                <a:ea typeface="Calibri" panose="020F0502020204030204" pitchFamily="34" charset="0"/>
                <a:cs typeface="Calibri" panose="020F0502020204030204" pitchFamily="34" charset="0"/>
              </a:rPr>
              <a:t>not</a:t>
            </a:r>
            <a:r>
              <a:rPr lang="it-IT" sz="1600" dirty="0">
                <a:effectLst/>
                <a:latin typeface="Calibri" panose="020F0502020204030204" pitchFamily="34" charset="0"/>
                <a:ea typeface="Calibri" panose="020F0502020204030204" pitchFamily="34" charset="0"/>
                <a:cs typeface="Calibri" panose="020F0502020204030204" pitchFamily="34" charset="0"/>
              </a:rPr>
              <a:t> use </a:t>
            </a:r>
            <a:r>
              <a:rPr lang="it-IT" sz="1600" dirty="0" err="1">
                <a:effectLst/>
                <a:latin typeface="Calibri" panose="020F0502020204030204" pitchFamily="34" charset="0"/>
                <a:ea typeface="Calibri" panose="020F0502020204030204" pitchFamily="34" charset="0"/>
                <a:cs typeface="Calibri" panose="020F0502020204030204" pitchFamily="34" charset="0"/>
              </a:rPr>
              <a:t>cyclpaths</a:t>
            </a:r>
            <a:r>
              <a:rPr lang="it-IT" sz="1600" dirty="0">
                <a:effectLst/>
                <a:latin typeface="Calibri" panose="020F0502020204030204" pitchFamily="34" charset="0"/>
                <a:ea typeface="Calibri" panose="020F0502020204030204" pitchFamily="34" charset="0"/>
                <a:cs typeface="Calibri" panose="020F0502020204030204" pitchFamily="34" charset="0"/>
              </a:rPr>
              <a:t> due to the </a:t>
            </a:r>
            <a:r>
              <a:rPr lang="it-IT" sz="1600" dirty="0" err="1">
                <a:effectLst/>
                <a:latin typeface="Calibri" panose="020F0502020204030204" pitchFamily="34" charset="0"/>
                <a:ea typeface="Calibri" panose="020F0502020204030204" pitchFamily="34" charset="0"/>
                <a:cs typeface="Calibri" panose="020F0502020204030204" pitchFamily="34" charset="0"/>
              </a:rPr>
              <a:t>lacki</a:t>
            </a:r>
            <a:r>
              <a:rPr lang="it-IT" sz="1600" dirty="0">
                <a:latin typeface="Calibri" panose="020F0502020204030204" pitchFamily="34" charset="0"/>
                <a:ea typeface="Calibri" panose="020F0502020204030204" pitchFamily="34" charset="0"/>
                <a:cs typeface="Calibri" panose="020F0502020204030204" pitchFamily="34" charset="0"/>
              </a:rPr>
              <a:t> of </a:t>
            </a:r>
            <a:r>
              <a:rPr lang="it-IT" sz="1600" dirty="0" err="1">
                <a:latin typeface="Calibri" panose="020F0502020204030204" pitchFamily="34" charset="0"/>
                <a:ea typeface="Calibri" panose="020F0502020204030204" pitchFamily="34" charset="0"/>
                <a:cs typeface="Calibri" panose="020F0502020204030204" pitchFamily="34" charset="0"/>
              </a:rPr>
              <a:t>continuity</a:t>
            </a:r>
            <a:r>
              <a:rPr lang="it-IT" sz="1600" dirty="0">
                <a:latin typeface="Calibri" panose="020F0502020204030204" pitchFamily="34" charset="0"/>
                <a:ea typeface="Calibri" panose="020F0502020204030204" pitchFamily="34" charset="0"/>
                <a:cs typeface="Calibri" panose="020F0502020204030204" pitchFamily="34" charset="0"/>
              </a:rPr>
              <a:t> </a:t>
            </a:r>
            <a:r>
              <a:rPr lang="it-IT" sz="1600" dirty="0" err="1">
                <a:latin typeface="Calibri" panose="020F0502020204030204" pitchFamily="34" charset="0"/>
                <a:ea typeface="Calibri" panose="020F0502020204030204" pitchFamily="34" charset="0"/>
                <a:cs typeface="Calibri" panose="020F0502020204030204" pitchFamily="34" charset="0"/>
              </a:rPr>
              <a:t>during</a:t>
            </a:r>
            <a:r>
              <a:rPr lang="it-IT" sz="1600" dirty="0">
                <a:latin typeface="Calibri" panose="020F0502020204030204" pitchFamily="34" charset="0"/>
                <a:ea typeface="Calibri" panose="020F0502020204030204" pitchFamily="34" charset="0"/>
                <a:cs typeface="Calibri" panose="020F0502020204030204" pitchFamily="34" charset="0"/>
              </a:rPr>
              <a:t> home work </a:t>
            </a:r>
            <a:r>
              <a:rPr lang="it-IT" sz="1600" dirty="0" err="1">
                <a:latin typeface="Calibri" panose="020F0502020204030204" pitchFamily="34" charset="0"/>
                <a:ea typeface="Calibri" panose="020F0502020204030204" pitchFamily="34" charset="0"/>
                <a:cs typeface="Calibri" panose="020F0502020204030204" pitchFamily="34" charset="0"/>
              </a:rPr>
              <a:t>tripping</a:t>
            </a:r>
            <a:endParaRPr lang="it-IT" sz="1600" dirty="0">
              <a:latin typeface="Calibri" panose="020F0502020204030204" pitchFamily="34" charset="0"/>
              <a:cs typeface="Calibri" panose="020F0502020204030204" pitchFamily="34" charset="0"/>
            </a:endParaRPr>
          </a:p>
        </p:txBody>
      </p:sp>
      <p:grpSp>
        <p:nvGrpSpPr>
          <p:cNvPr id="3" name="Gruppo 2">
            <a:extLst>
              <a:ext uri="{FF2B5EF4-FFF2-40B4-BE49-F238E27FC236}">
                <a16:creationId xmlns:a16="http://schemas.microsoft.com/office/drawing/2014/main" id="{61EEFC80-4848-8568-6E01-36A85FB39116}"/>
              </a:ext>
            </a:extLst>
          </p:cNvPr>
          <p:cNvGrpSpPr/>
          <p:nvPr/>
        </p:nvGrpSpPr>
        <p:grpSpPr>
          <a:xfrm>
            <a:off x="1206227" y="418451"/>
            <a:ext cx="7143728" cy="722303"/>
            <a:chOff x="1206227" y="418451"/>
            <a:chExt cx="7143728" cy="722303"/>
          </a:xfrm>
        </p:grpSpPr>
        <p:sp>
          <p:nvSpPr>
            <p:cNvPr id="5" name="CasellaDiTesto 4">
              <a:extLst>
                <a:ext uri="{FF2B5EF4-FFF2-40B4-BE49-F238E27FC236}">
                  <a16:creationId xmlns:a16="http://schemas.microsoft.com/office/drawing/2014/main" id="{8A66A3C4-7FE7-C38E-0B3E-A634413D8304}"/>
                </a:ext>
              </a:extLst>
            </p:cNvPr>
            <p:cNvSpPr txBox="1"/>
            <p:nvPr/>
          </p:nvSpPr>
          <p:spPr>
            <a:xfrm>
              <a:off x="6322979" y="418451"/>
              <a:ext cx="2026976" cy="338554"/>
            </a:xfrm>
            <a:prstGeom prst="rect">
              <a:avLst/>
            </a:prstGeom>
            <a:noFill/>
          </p:spPr>
          <p:txBody>
            <a:bodyPr wrap="square">
              <a:spAutoFit/>
            </a:bodyPr>
            <a:lstStyle/>
            <a:p>
              <a:pPr algn="r"/>
              <a:r>
                <a:rPr lang="en-GB" sz="1600" b="1" dirty="0">
                  <a:solidFill>
                    <a:srgbClr val="FF0000"/>
                  </a:solidFill>
                  <a:latin typeface="Calibri" panose="020F0502020204030204" pitchFamily="34" charset="0"/>
                  <a:ea typeface="+mj-ea"/>
                  <a:cs typeface="Calibri" panose="020F0502020204030204" pitchFamily="34" charset="0"/>
                </a:rPr>
                <a:t>Cycling</a:t>
              </a:r>
              <a:endParaRPr lang="it-IT" sz="1600" b="1" dirty="0">
                <a:solidFill>
                  <a:srgbClr val="FF0000"/>
                </a:solidFill>
                <a:latin typeface="Calibri" panose="020F0502020204030204" pitchFamily="34" charset="0"/>
                <a:ea typeface="+mj-ea"/>
                <a:cs typeface="Calibri" panose="020F0502020204030204" pitchFamily="34" charset="0"/>
              </a:endParaRPr>
            </a:p>
          </p:txBody>
        </p:sp>
        <p:sp>
          <p:nvSpPr>
            <p:cNvPr id="6" name="CasellaDiTesto 5">
              <a:extLst>
                <a:ext uri="{FF2B5EF4-FFF2-40B4-BE49-F238E27FC236}">
                  <a16:creationId xmlns:a16="http://schemas.microsoft.com/office/drawing/2014/main" id="{F5251325-88B7-1F55-6BBD-2EC50F431D85}"/>
                </a:ext>
              </a:extLst>
            </p:cNvPr>
            <p:cNvSpPr txBox="1"/>
            <p:nvPr/>
          </p:nvSpPr>
          <p:spPr>
            <a:xfrm>
              <a:off x="1206227" y="740644"/>
              <a:ext cx="7140119" cy="400110"/>
            </a:xfrm>
            <a:prstGeom prst="rect">
              <a:avLst/>
            </a:prstGeom>
            <a:noFill/>
          </p:spPr>
          <p:txBody>
            <a:bodyPr wrap="square">
              <a:spAutoFit/>
            </a:bodyPr>
            <a:lstStyle/>
            <a:p>
              <a:pPr algn="r"/>
              <a:r>
                <a:rPr lang="en-GB" sz="2000" b="1" dirty="0">
                  <a:solidFill>
                    <a:srgbClr val="445469"/>
                  </a:solidFill>
                  <a:latin typeface="Calibri" panose="020F0502020204030204" pitchFamily="34" charset="0"/>
                  <a:ea typeface="+mj-ea"/>
                  <a:cs typeface="Calibri" panose="020F0502020204030204" pitchFamily="34" charset="0"/>
                </a:rPr>
                <a:t>Results</a:t>
              </a:r>
              <a:endParaRPr lang="it-IT" sz="2000" b="1" dirty="0">
                <a:solidFill>
                  <a:srgbClr val="445469"/>
                </a:solidFill>
                <a:latin typeface="Calibri" panose="020F0502020204030204" pitchFamily="34" charset="0"/>
                <a:ea typeface="+mj-ea"/>
                <a:cs typeface="Calibri" panose="020F0502020204030204" pitchFamily="34" charset="0"/>
              </a:endParaRPr>
            </a:p>
          </p:txBody>
        </p:sp>
      </p:grpSp>
      <p:sp>
        <p:nvSpPr>
          <p:cNvPr id="14" name="Rettangolo 13">
            <a:extLst>
              <a:ext uri="{FF2B5EF4-FFF2-40B4-BE49-F238E27FC236}">
                <a16:creationId xmlns:a16="http://schemas.microsoft.com/office/drawing/2014/main" id="{2E82D9D8-B321-0538-0989-5E4A08EADEF9}"/>
              </a:ext>
            </a:extLst>
          </p:cNvPr>
          <p:cNvSpPr/>
          <p:nvPr/>
        </p:nvSpPr>
        <p:spPr bwMode="auto">
          <a:xfrm>
            <a:off x="0" y="6454061"/>
            <a:ext cx="1736935" cy="4039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sng" strike="noStrike" cap="none" normalizeH="0" baseline="0">
              <a:ln>
                <a:noFill/>
              </a:ln>
              <a:solidFill>
                <a:schemeClr val="tx1"/>
              </a:solidFill>
              <a:effectLst/>
              <a:latin typeface="Arial" charset="0"/>
              <a:cs typeface="Arial" charset="0"/>
            </a:endParaRPr>
          </a:p>
        </p:txBody>
      </p:sp>
      <p:pic>
        <p:nvPicPr>
          <p:cNvPr id="8" name="Immagine 7">
            <a:extLst>
              <a:ext uri="{FF2B5EF4-FFF2-40B4-BE49-F238E27FC236}">
                <a16:creationId xmlns:a16="http://schemas.microsoft.com/office/drawing/2014/main" id="{05B3B2CB-8028-700E-048A-4E634E6A81CA}"/>
              </a:ext>
            </a:extLst>
          </p:cNvPr>
          <p:cNvPicPr>
            <a:picLocks noChangeAspect="1"/>
          </p:cNvPicPr>
          <p:nvPr/>
        </p:nvPicPr>
        <p:blipFill>
          <a:blip r:embed="rId3"/>
          <a:stretch>
            <a:fillRect/>
          </a:stretch>
        </p:blipFill>
        <p:spPr>
          <a:xfrm>
            <a:off x="4290754" y="1358515"/>
            <a:ext cx="4009467" cy="3042961"/>
          </a:xfrm>
          <a:prstGeom prst="rect">
            <a:avLst/>
          </a:prstGeom>
        </p:spPr>
      </p:pic>
      <p:pic>
        <p:nvPicPr>
          <p:cNvPr id="9" name="Immagine 8" descr="Immagine che contiene albero, esterni, erba, strada&#10;&#10;Descrizione generata automaticamente">
            <a:extLst>
              <a:ext uri="{FF2B5EF4-FFF2-40B4-BE49-F238E27FC236}">
                <a16:creationId xmlns:a16="http://schemas.microsoft.com/office/drawing/2014/main" id="{7D35C314-D0C8-EFC3-661B-A5771E61BE7F}"/>
              </a:ext>
            </a:extLst>
          </p:cNvPr>
          <p:cNvPicPr>
            <a:picLocks noChangeAspect="1"/>
          </p:cNvPicPr>
          <p:nvPr/>
        </p:nvPicPr>
        <p:blipFill rotWithShape="1">
          <a:blip r:embed="rId4"/>
          <a:srcRect l="11361" r="8957"/>
          <a:stretch/>
        </p:blipFill>
        <p:spPr>
          <a:xfrm>
            <a:off x="838757" y="214233"/>
            <a:ext cx="965156" cy="801985"/>
          </a:xfrm>
          <a:prstGeom prst="rect">
            <a:avLst/>
          </a:prstGeom>
        </p:spPr>
      </p:pic>
    </p:spTree>
    <p:extLst>
      <p:ext uri="{BB962C8B-B14F-4D97-AF65-F5344CB8AC3E}">
        <p14:creationId xmlns:p14="http://schemas.microsoft.com/office/powerpoint/2010/main" val="35195956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769073D8-CB17-1931-0210-A81EBD6A0CDD}"/>
              </a:ext>
            </a:extLst>
          </p:cNvPr>
          <p:cNvPicPr>
            <a:picLocks noChangeAspect="1"/>
          </p:cNvPicPr>
          <p:nvPr/>
        </p:nvPicPr>
        <p:blipFill>
          <a:blip r:embed="rId2"/>
          <a:stretch>
            <a:fillRect/>
          </a:stretch>
        </p:blipFill>
        <p:spPr>
          <a:xfrm>
            <a:off x="879023" y="1686946"/>
            <a:ext cx="3459401" cy="1806397"/>
          </a:xfrm>
          <a:prstGeom prst="rect">
            <a:avLst/>
          </a:prstGeom>
          <a:ln>
            <a:noFill/>
          </a:ln>
        </p:spPr>
      </p:pic>
      <p:sp>
        <p:nvSpPr>
          <p:cNvPr id="7" name="CasellaDiTesto 6">
            <a:extLst>
              <a:ext uri="{FF2B5EF4-FFF2-40B4-BE49-F238E27FC236}">
                <a16:creationId xmlns:a16="http://schemas.microsoft.com/office/drawing/2014/main" id="{B25DFCE6-F6E1-BBC1-6838-B11DE19D3ABF}"/>
              </a:ext>
            </a:extLst>
          </p:cNvPr>
          <p:cNvSpPr txBox="1"/>
          <p:nvPr/>
        </p:nvSpPr>
        <p:spPr>
          <a:xfrm>
            <a:off x="899592" y="1348392"/>
            <a:ext cx="4577080" cy="338554"/>
          </a:xfrm>
          <a:prstGeom prst="rect">
            <a:avLst/>
          </a:prstGeom>
          <a:noFill/>
        </p:spPr>
        <p:txBody>
          <a:bodyPr wrap="square">
            <a:spAutoFit/>
          </a:bodyPr>
          <a:lstStyle/>
          <a:p>
            <a:r>
              <a:rPr lang="en-GB" sz="16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3"/>
              </a:rPr>
              <a:t>http://isi-studio8bis.csr.unibo.it:25122</a:t>
            </a:r>
            <a:endParaRPr lang="it-IT" sz="1600" dirty="0"/>
          </a:p>
        </p:txBody>
      </p:sp>
      <p:pic>
        <p:nvPicPr>
          <p:cNvPr id="10" name="Immagine 9" descr="Immagine che contiene mappa&#10;&#10;Descrizione generata automaticamente">
            <a:extLst>
              <a:ext uri="{FF2B5EF4-FFF2-40B4-BE49-F238E27FC236}">
                <a16:creationId xmlns:a16="http://schemas.microsoft.com/office/drawing/2014/main" id="{0543F03D-DE52-E498-5A3D-9325722508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3108" y="1686946"/>
            <a:ext cx="3551869" cy="1806397"/>
          </a:xfrm>
          <a:prstGeom prst="rect">
            <a:avLst/>
          </a:prstGeom>
          <a:ln>
            <a:solidFill>
              <a:schemeClr val="tx1"/>
            </a:solidFill>
          </a:ln>
        </p:spPr>
      </p:pic>
      <p:pic>
        <p:nvPicPr>
          <p:cNvPr id="12" name="Immagine 11" descr="Immagine che contiene mappa&#10;&#10;Descrizione generata automaticamente">
            <a:extLst>
              <a:ext uri="{FF2B5EF4-FFF2-40B4-BE49-F238E27FC236}">
                <a16:creationId xmlns:a16="http://schemas.microsoft.com/office/drawing/2014/main" id="{FC0D01DA-D2A3-8B1B-60FE-E6F3545044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3108" y="3944573"/>
            <a:ext cx="3551869" cy="1721979"/>
          </a:xfrm>
          <a:prstGeom prst="rect">
            <a:avLst/>
          </a:prstGeom>
          <a:ln>
            <a:solidFill>
              <a:schemeClr val="tx1"/>
            </a:solidFill>
          </a:ln>
        </p:spPr>
      </p:pic>
      <p:pic>
        <p:nvPicPr>
          <p:cNvPr id="13" name="Immagine 12" descr="Immagine che contiene mappa&#10;&#10;Descrizione generata automaticamente">
            <a:extLst>
              <a:ext uri="{FF2B5EF4-FFF2-40B4-BE49-F238E27FC236}">
                <a16:creationId xmlns:a16="http://schemas.microsoft.com/office/drawing/2014/main" id="{C81A5344-C7CC-5092-00A1-99A8139439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9592" y="3944573"/>
            <a:ext cx="3531302" cy="1721979"/>
          </a:xfrm>
          <a:prstGeom prst="rect">
            <a:avLst/>
          </a:prstGeom>
          <a:ln>
            <a:solidFill>
              <a:schemeClr val="tx1"/>
            </a:solidFill>
          </a:ln>
        </p:spPr>
      </p:pic>
      <p:grpSp>
        <p:nvGrpSpPr>
          <p:cNvPr id="2" name="Gruppo 1">
            <a:extLst>
              <a:ext uri="{FF2B5EF4-FFF2-40B4-BE49-F238E27FC236}">
                <a16:creationId xmlns:a16="http://schemas.microsoft.com/office/drawing/2014/main" id="{9A916F49-EE91-E3E2-58F6-999439D7D105}"/>
              </a:ext>
            </a:extLst>
          </p:cNvPr>
          <p:cNvGrpSpPr/>
          <p:nvPr/>
        </p:nvGrpSpPr>
        <p:grpSpPr>
          <a:xfrm>
            <a:off x="1206227" y="418451"/>
            <a:ext cx="7143728" cy="722303"/>
            <a:chOff x="1206227" y="418451"/>
            <a:chExt cx="7143728" cy="722303"/>
          </a:xfrm>
        </p:grpSpPr>
        <p:sp>
          <p:nvSpPr>
            <p:cNvPr id="3" name="CasellaDiTesto 2">
              <a:extLst>
                <a:ext uri="{FF2B5EF4-FFF2-40B4-BE49-F238E27FC236}">
                  <a16:creationId xmlns:a16="http://schemas.microsoft.com/office/drawing/2014/main" id="{C15E9CBD-F5CE-5773-EC21-F1BE5CFAC677}"/>
                </a:ext>
              </a:extLst>
            </p:cNvPr>
            <p:cNvSpPr txBox="1"/>
            <p:nvPr/>
          </p:nvSpPr>
          <p:spPr>
            <a:xfrm>
              <a:off x="6322979" y="418451"/>
              <a:ext cx="2026976" cy="338554"/>
            </a:xfrm>
            <a:prstGeom prst="rect">
              <a:avLst/>
            </a:prstGeom>
            <a:noFill/>
          </p:spPr>
          <p:txBody>
            <a:bodyPr wrap="square">
              <a:spAutoFit/>
            </a:bodyPr>
            <a:lstStyle/>
            <a:p>
              <a:pPr algn="r"/>
              <a:r>
                <a:rPr lang="en-GB" sz="1600" b="1" dirty="0">
                  <a:solidFill>
                    <a:srgbClr val="FF0000"/>
                  </a:solidFill>
                  <a:latin typeface="Calibri" panose="020F0502020204030204" pitchFamily="34" charset="0"/>
                  <a:ea typeface="+mj-ea"/>
                  <a:cs typeface="Calibri" panose="020F0502020204030204" pitchFamily="34" charset="0"/>
                </a:rPr>
                <a:t>Impact of pollution</a:t>
              </a:r>
              <a:endParaRPr lang="it-IT" sz="1600" b="1" dirty="0">
                <a:solidFill>
                  <a:srgbClr val="FF0000"/>
                </a:solidFill>
                <a:latin typeface="Calibri" panose="020F0502020204030204" pitchFamily="34" charset="0"/>
                <a:ea typeface="+mj-ea"/>
                <a:cs typeface="Calibri" panose="020F0502020204030204" pitchFamily="34" charset="0"/>
              </a:endParaRPr>
            </a:p>
          </p:txBody>
        </p:sp>
        <p:sp>
          <p:nvSpPr>
            <p:cNvPr id="6" name="CasellaDiTesto 5">
              <a:extLst>
                <a:ext uri="{FF2B5EF4-FFF2-40B4-BE49-F238E27FC236}">
                  <a16:creationId xmlns:a16="http://schemas.microsoft.com/office/drawing/2014/main" id="{14939AD3-2B15-182A-F3DC-20937E3F5B89}"/>
                </a:ext>
              </a:extLst>
            </p:cNvPr>
            <p:cNvSpPr txBox="1"/>
            <p:nvPr/>
          </p:nvSpPr>
          <p:spPr>
            <a:xfrm>
              <a:off x="1206227" y="740644"/>
              <a:ext cx="7140119" cy="400110"/>
            </a:xfrm>
            <a:prstGeom prst="rect">
              <a:avLst/>
            </a:prstGeom>
            <a:noFill/>
          </p:spPr>
          <p:txBody>
            <a:bodyPr wrap="square">
              <a:spAutoFit/>
            </a:bodyPr>
            <a:lstStyle/>
            <a:p>
              <a:pPr algn="r"/>
              <a:r>
                <a:rPr lang="en-GB" sz="2000" b="1" dirty="0">
                  <a:solidFill>
                    <a:srgbClr val="445469"/>
                  </a:solidFill>
                  <a:latin typeface="Calibri" panose="020F0502020204030204" pitchFamily="34" charset="0"/>
                  <a:ea typeface="+mj-ea"/>
                  <a:cs typeface="Calibri" panose="020F0502020204030204" pitchFamily="34" charset="0"/>
                </a:rPr>
                <a:t>Environmental issues</a:t>
              </a:r>
              <a:endParaRPr lang="it-IT" sz="2000" b="1" dirty="0">
                <a:solidFill>
                  <a:srgbClr val="445469"/>
                </a:solidFill>
                <a:latin typeface="Calibri" panose="020F0502020204030204" pitchFamily="34" charset="0"/>
                <a:ea typeface="+mj-ea"/>
                <a:cs typeface="Calibri" panose="020F0502020204030204" pitchFamily="34" charset="0"/>
              </a:endParaRPr>
            </a:p>
          </p:txBody>
        </p:sp>
      </p:grpSp>
      <p:pic>
        <p:nvPicPr>
          <p:cNvPr id="8" name="Immagine 7" descr="Immagine che contiene cielo, esterni, fabbrica, edificio&#10;&#10;Descrizione generata automaticamente">
            <a:extLst>
              <a:ext uri="{FF2B5EF4-FFF2-40B4-BE49-F238E27FC236}">
                <a16:creationId xmlns:a16="http://schemas.microsoft.com/office/drawing/2014/main" id="{BAA19693-106C-C2AE-4D69-C0A1D1227D89}"/>
              </a:ext>
            </a:extLst>
          </p:cNvPr>
          <p:cNvPicPr>
            <a:picLocks noChangeAspect="1"/>
          </p:cNvPicPr>
          <p:nvPr/>
        </p:nvPicPr>
        <p:blipFill>
          <a:blip r:embed="rId7"/>
          <a:stretch>
            <a:fillRect/>
          </a:stretch>
        </p:blipFill>
        <p:spPr>
          <a:xfrm>
            <a:off x="814567" y="233775"/>
            <a:ext cx="965122" cy="728394"/>
          </a:xfrm>
          <a:prstGeom prst="rect">
            <a:avLst/>
          </a:prstGeom>
        </p:spPr>
      </p:pic>
    </p:spTree>
    <p:extLst>
      <p:ext uri="{BB962C8B-B14F-4D97-AF65-F5344CB8AC3E}">
        <p14:creationId xmlns:p14="http://schemas.microsoft.com/office/powerpoint/2010/main" val="4255513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27573D85-440F-31B4-CF3F-C7F31924BDDB}"/>
              </a:ext>
            </a:extLst>
          </p:cNvPr>
          <p:cNvSpPr txBox="1"/>
          <p:nvPr/>
        </p:nvSpPr>
        <p:spPr>
          <a:xfrm>
            <a:off x="3790842" y="1822677"/>
            <a:ext cx="4968552" cy="2862322"/>
          </a:xfrm>
          <a:prstGeom prst="rect">
            <a:avLst/>
          </a:prstGeom>
          <a:noFill/>
        </p:spPr>
        <p:txBody>
          <a:bodyPr wrap="square">
            <a:spAutoFit/>
          </a:bodyPr>
          <a:lstStyle/>
          <a:p>
            <a:r>
              <a:rPr lang="it-IT" sz="1800" b="1" dirty="0">
                <a:effectLst/>
                <a:ea typeface="Times New Roman" panose="02020603050405020304" pitchFamily="18" charset="0"/>
              </a:rPr>
              <a:t>Public </a:t>
            </a:r>
            <a:r>
              <a:rPr lang="it-IT" sz="1800" b="1" dirty="0" err="1">
                <a:effectLst/>
                <a:ea typeface="Times New Roman" panose="02020603050405020304" pitchFamily="18" charset="0"/>
              </a:rPr>
              <a:t>transport</a:t>
            </a:r>
            <a:r>
              <a:rPr lang="it-IT" sz="1800" b="1" dirty="0">
                <a:effectLst/>
                <a:ea typeface="Times New Roman" panose="02020603050405020304" pitchFamily="18" charset="0"/>
              </a:rPr>
              <a:t> in Metropolitan area of Bologna</a:t>
            </a:r>
          </a:p>
          <a:p>
            <a:r>
              <a:rPr lang="it-IT" sz="1800" b="1" dirty="0">
                <a:solidFill>
                  <a:srgbClr val="FF0000"/>
                </a:solidFill>
                <a:effectLst/>
                <a:ea typeface="Times New Roman" panose="02020603050405020304" pitchFamily="18" charset="0"/>
              </a:rPr>
              <a:t>15,711 overall </a:t>
            </a:r>
            <a:r>
              <a:rPr lang="it-IT" sz="1800" b="1" dirty="0" err="1">
                <a:solidFill>
                  <a:srgbClr val="FF0000"/>
                </a:solidFill>
                <a:effectLst/>
                <a:ea typeface="Times New Roman" panose="02020603050405020304" pitchFamily="18" charset="0"/>
              </a:rPr>
              <a:t>subsided</a:t>
            </a:r>
            <a:r>
              <a:rPr lang="it-IT" sz="1800" b="1" dirty="0">
                <a:solidFill>
                  <a:srgbClr val="FF0000"/>
                </a:solidFill>
                <a:effectLst/>
                <a:ea typeface="Times New Roman" panose="02020603050405020304" pitchFamily="18" charset="0"/>
              </a:rPr>
              <a:t> ticket for </a:t>
            </a:r>
            <a:r>
              <a:rPr lang="it-IT" sz="1800" b="1" dirty="0" err="1">
                <a:solidFill>
                  <a:srgbClr val="FF0000"/>
                </a:solidFill>
                <a:effectLst/>
                <a:ea typeface="Times New Roman" panose="02020603050405020304" pitchFamily="18" charset="0"/>
              </a:rPr>
              <a:t>students</a:t>
            </a:r>
            <a:r>
              <a:rPr lang="it-IT" sz="1800" dirty="0">
                <a:effectLst/>
                <a:ea typeface="Times New Roman" panose="02020603050405020304" pitchFamily="18" charset="0"/>
              </a:rPr>
              <a:t>, in </a:t>
            </a:r>
            <a:r>
              <a:rPr lang="it-IT" sz="1800" dirty="0" err="1">
                <a:effectLst/>
                <a:ea typeface="Times New Roman" panose="02020603050405020304" pitchFamily="18" charset="0"/>
              </a:rPr>
              <a:t>which</a:t>
            </a:r>
            <a:r>
              <a:rPr lang="it-IT" sz="1800" dirty="0">
                <a:effectLst/>
                <a:ea typeface="Times New Roman" panose="02020603050405020304" pitchFamily="18" charset="0"/>
              </a:rPr>
              <a:t>:</a:t>
            </a:r>
          </a:p>
          <a:p>
            <a:r>
              <a:rPr lang="it-IT" b="1" dirty="0">
                <a:ea typeface="Times New Roman" panose="02020603050405020304" pitchFamily="18" charset="0"/>
              </a:rPr>
              <a:t>3,330</a:t>
            </a:r>
            <a:r>
              <a:rPr lang="it-IT" dirty="0">
                <a:ea typeface="Times New Roman" panose="02020603050405020304" pitchFamily="18" charset="0"/>
              </a:rPr>
              <a:t> </a:t>
            </a:r>
            <a:r>
              <a:rPr lang="it-IT" sz="1800" dirty="0">
                <a:effectLst/>
                <a:ea typeface="Times New Roman" panose="02020603050405020304" pitchFamily="18" charset="0"/>
              </a:rPr>
              <a:t>tickets for 3,197 </a:t>
            </a:r>
            <a:r>
              <a:rPr lang="it-IT" sz="1800" dirty="0" err="1">
                <a:effectLst/>
                <a:ea typeface="Times New Roman" panose="02020603050405020304" pitchFamily="18" charset="0"/>
              </a:rPr>
              <a:t>students</a:t>
            </a:r>
            <a:r>
              <a:rPr lang="it-IT" dirty="0">
                <a:ea typeface="Times New Roman" panose="02020603050405020304" pitchFamily="18" charset="0"/>
              </a:rPr>
              <a:t> with extra </a:t>
            </a:r>
            <a:r>
              <a:rPr lang="it-IT" dirty="0" err="1">
                <a:ea typeface="Times New Roman" panose="02020603050405020304" pitchFamily="18" charset="0"/>
              </a:rPr>
              <a:t>effort</a:t>
            </a:r>
            <a:r>
              <a:rPr lang="it-IT" dirty="0">
                <a:ea typeface="Times New Roman" panose="02020603050405020304" pitchFamily="18" charset="0"/>
              </a:rPr>
              <a:t>,</a:t>
            </a:r>
            <a:r>
              <a:rPr lang="it-IT" sz="1800" dirty="0">
                <a:effectLst/>
                <a:ea typeface="Times New Roman" panose="02020603050405020304" pitchFamily="18" charset="0"/>
              </a:rPr>
              <a:t> </a:t>
            </a:r>
          </a:p>
          <a:p>
            <a:r>
              <a:rPr lang="it-IT" sz="1800" b="1" dirty="0">
                <a:effectLst/>
                <a:ea typeface="Times New Roman" panose="02020603050405020304" pitchFamily="18" charset="0"/>
              </a:rPr>
              <a:t>224</a:t>
            </a:r>
            <a:r>
              <a:rPr lang="it-IT" sz="1800" dirty="0">
                <a:effectLst/>
                <a:ea typeface="Times New Roman" panose="02020603050405020304" pitchFamily="18" charset="0"/>
              </a:rPr>
              <a:t> tickets for </a:t>
            </a:r>
            <a:r>
              <a:rPr lang="it-IT" sz="1800" dirty="0" err="1">
                <a:effectLst/>
                <a:ea typeface="Times New Roman" panose="02020603050405020304" pitchFamily="18" charset="0"/>
              </a:rPr>
              <a:t>exchange</a:t>
            </a:r>
            <a:r>
              <a:rPr lang="it-IT" sz="1800" dirty="0">
                <a:effectLst/>
                <a:ea typeface="Times New Roman" panose="02020603050405020304" pitchFamily="18" charset="0"/>
              </a:rPr>
              <a:t> </a:t>
            </a:r>
            <a:r>
              <a:rPr lang="it-IT" sz="1800" dirty="0" err="1">
                <a:effectLst/>
                <a:ea typeface="Times New Roman" panose="02020603050405020304" pitchFamily="18" charset="0"/>
              </a:rPr>
              <a:t>students</a:t>
            </a:r>
            <a:endParaRPr lang="it-IT" dirty="0">
              <a:ea typeface="Times New Roman" panose="02020603050405020304" pitchFamily="18" charset="0"/>
            </a:endParaRPr>
          </a:p>
          <a:p>
            <a:r>
              <a:rPr lang="it-IT" sz="1800" b="1" dirty="0">
                <a:solidFill>
                  <a:srgbClr val="FF0000"/>
                </a:solidFill>
                <a:effectLst/>
                <a:ea typeface="Times New Roman" panose="02020603050405020304" pitchFamily="18" charset="0"/>
              </a:rPr>
              <a:t>248 </a:t>
            </a:r>
            <a:r>
              <a:rPr lang="it-IT" sz="1800" b="1" dirty="0" err="1">
                <a:solidFill>
                  <a:srgbClr val="FF0000"/>
                </a:solidFill>
                <a:effectLst/>
                <a:ea typeface="Times New Roman" panose="02020603050405020304" pitchFamily="18" charset="0"/>
              </a:rPr>
              <a:t>subsided</a:t>
            </a:r>
            <a:r>
              <a:rPr lang="it-IT" sz="1800" b="1" dirty="0">
                <a:solidFill>
                  <a:srgbClr val="FF0000"/>
                </a:solidFill>
                <a:effectLst/>
                <a:ea typeface="Times New Roman" panose="02020603050405020304" pitchFamily="18" charset="0"/>
              </a:rPr>
              <a:t> ticket for </a:t>
            </a:r>
            <a:r>
              <a:rPr lang="it-IT" sz="1800" b="1" dirty="0" err="1">
                <a:solidFill>
                  <a:srgbClr val="FF0000"/>
                </a:solidFill>
                <a:effectLst/>
                <a:ea typeface="Times New Roman" panose="02020603050405020304" pitchFamily="18" charset="0"/>
              </a:rPr>
              <a:t>academic</a:t>
            </a:r>
            <a:r>
              <a:rPr lang="it-IT" sz="1800" b="1" dirty="0">
                <a:solidFill>
                  <a:srgbClr val="FF0000"/>
                </a:solidFill>
                <a:effectLst/>
                <a:ea typeface="Times New Roman" panose="02020603050405020304" pitchFamily="18" charset="0"/>
              </a:rPr>
              <a:t> staff</a:t>
            </a:r>
            <a:r>
              <a:rPr lang="it-IT" sz="1800" dirty="0">
                <a:effectLst/>
                <a:ea typeface="Times New Roman" panose="02020603050405020304" pitchFamily="18" charset="0"/>
              </a:rPr>
              <a:t> </a:t>
            </a:r>
          </a:p>
          <a:p>
            <a:r>
              <a:rPr lang="it-IT" sz="1800" b="1" dirty="0">
                <a:solidFill>
                  <a:srgbClr val="FF0000"/>
                </a:solidFill>
                <a:effectLst/>
                <a:ea typeface="Times New Roman" panose="02020603050405020304" pitchFamily="18" charset="0"/>
              </a:rPr>
              <a:t>1.384 ticket for </a:t>
            </a:r>
            <a:r>
              <a:rPr lang="it-IT" sz="1800" b="1" dirty="0" err="1">
                <a:solidFill>
                  <a:srgbClr val="FF0000"/>
                </a:solidFill>
                <a:effectLst/>
                <a:ea typeface="Times New Roman" panose="02020603050405020304" pitchFamily="18" charset="0"/>
              </a:rPr>
              <a:t>administrative</a:t>
            </a:r>
            <a:r>
              <a:rPr lang="it-IT" sz="1800" b="1" dirty="0">
                <a:solidFill>
                  <a:srgbClr val="FF0000"/>
                </a:solidFill>
                <a:effectLst/>
                <a:ea typeface="Times New Roman" panose="02020603050405020304" pitchFamily="18" charset="0"/>
              </a:rPr>
              <a:t> staff</a:t>
            </a:r>
            <a:r>
              <a:rPr lang="it-IT" sz="1800" dirty="0">
                <a:effectLst/>
                <a:ea typeface="Times New Roman" panose="02020603050405020304" pitchFamily="18" charset="0"/>
              </a:rPr>
              <a:t> and </a:t>
            </a:r>
          </a:p>
          <a:p>
            <a:r>
              <a:rPr lang="it-IT" sz="1800" b="1" dirty="0">
                <a:effectLst/>
                <a:ea typeface="Times New Roman" panose="02020603050405020304" pitchFamily="18" charset="0"/>
              </a:rPr>
              <a:t>731</a:t>
            </a:r>
            <a:r>
              <a:rPr lang="it-IT" sz="1800" dirty="0">
                <a:effectLst/>
                <a:ea typeface="Times New Roman" panose="02020603050405020304" pitchFamily="18" charset="0"/>
              </a:rPr>
              <a:t> tickets for PhD </a:t>
            </a:r>
            <a:r>
              <a:rPr lang="it-IT" sz="1800" dirty="0" err="1">
                <a:effectLst/>
                <a:ea typeface="Times New Roman" panose="02020603050405020304" pitchFamily="18" charset="0"/>
              </a:rPr>
              <a:t>students</a:t>
            </a:r>
            <a:r>
              <a:rPr lang="it-IT" sz="1800" dirty="0">
                <a:effectLst/>
                <a:ea typeface="Times New Roman" panose="02020603050405020304" pitchFamily="18" charset="0"/>
              </a:rPr>
              <a:t>.</a:t>
            </a:r>
          </a:p>
          <a:p>
            <a:endParaRPr lang="it-IT" sz="1800" dirty="0">
              <a:effectLst/>
              <a:ea typeface="Times New Roman" panose="02020603050405020304" pitchFamily="18" charset="0"/>
            </a:endParaRPr>
          </a:p>
          <a:p>
            <a:r>
              <a:rPr lang="it-IT" b="1" dirty="0">
                <a:ea typeface="Times New Roman" panose="02020603050405020304" pitchFamily="18" charset="0"/>
              </a:rPr>
              <a:t>Overall </a:t>
            </a:r>
            <a:r>
              <a:rPr lang="it-IT" b="1" dirty="0" err="1">
                <a:ea typeface="Times New Roman" panose="02020603050405020304" pitchFamily="18" charset="0"/>
              </a:rPr>
              <a:t>expanse</a:t>
            </a:r>
            <a:r>
              <a:rPr lang="it-IT" b="1" dirty="0">
                <a:ea typeface="Times New Roman" panose="02020603050405020304" pitchFamily="18" charset="0"/>
              </a:rPr>
              <a:t>: </a:t>
            </a:r>
            <a:r>
              <a:rPr lang="it-IT" sz="1800" b="1" dirty="0">
                <a:effectLst/>
                <a:ea typeface="Times New Roman" panose="02020603050405020304" pitchFamily="18" charset="0"/>
              </a:rPr>
              <a:t>1,606,826€</a:t>
            </a:r>
            <a:r>
              <a:rPr lang="it-IT" sz="1800" dirty="0">
                <a:effectLst/>
                <a:ea typeface="Times New Roman" panose="02020603050405020304" pitchFamily="18" charset="0"/>
              </a:rPr>
              <a:t>.</a:t>
            </a:r>
            <a:endParaRPr lang="it-IT" dirty="0"/>
          </a:p>
        </p:txBody>
      </p:sp>
      <p:sp>
        <p:nvSpPr>
          <p:cNvPr id="6" name="CasellaDiTesto 5">
            <a:extLst>
              <a:ext uri="{FF2B5EF4-FFF2-40B4-BE49-F238E27FC236}">
                <a16:creationId xmlns:a16="http://schemas.microsoft.com/office/drawing/2014/main" id="{B0B23272-C5AF-937E-CE0E-CDF182010092}"/>
              </a:ext>
            </a:extLst>
          </p:cNvPr>
          <p:cNvSpPr txBox="1"/>
          <p:nvPr/>
        </p:nvSpPr>
        <p:spPr>
          <a:xfrm>
            <a:off x="3779911" y="5249969"/>
            <a:ext cx="4320480" cy="1200329"/>
          </a:xfrm>
          <a:prstGeom prst="rect">
            <a:avLst/>
          </a:prstGeom>
          <a:noFill/>
        </p:spPr>
        <p:txBody>
          <a:bodyPr wrap="square">
            <a:spAutoFit/>
          </a:bodyPr>
          <a:lstStyle/>
          <a:p>
            <a:r>
              <a:rPr lang="it-IT" b="1" dirty="0">
                <a:ea typeface="Times New Roman" panose="02020603050405020304" pitchFamily="18" charset="0"/>
              </a:rPr>
              <a:t>Railway </a:t>
            </a:r>
            <a:r>
              <a:rPr lang="it-IT" b="1" dirty="0" err="1">
                <a:ea typeface="Times New Roman" panose="02020603050405020304" pitchFamily="18" charset="0"/>
              </a:rPr>
              <a:t>transport</a:t>
            </a:r>
            <a:r>
              <a:rPr lang="it-IT" b="1" dirty="0">
                <a:ea typeface="Times New Roman" panose="02020603050405020304" pitchFamily="18" charset="0"/>
              </a:rPr>
              <a:t> in </a:t>
            </a:r>
            <a:r>
              <a:rPr lang="it-IT" b="1" dirty="0" err="1">
                <a:ea typeface="Times New Roman" panose="02020603050405020304" pitchFamily="18" charset="0"/>
              </a:rPr>
              <a:t>regional</a:t>
            </a:r>
            <a:r>
              <a:rPr lang="it-IT" b="1" dirty="0">
                <a:ea typeface="Times New Roman" panose="02020603050405020304" pitchFamily="18" charset="0"/>
              </a:rPr>
              <a:t> area</a:t>
            </a:r>
            <a:endParaRPr lang="it-IT" sz="1800" b="1" dirty="0">
              <a:effectLst/>
              <a:ea typeface="Times New Roman" panose="02020603050405020304" pitchFamily="18" charset="0"/>
            </a:endParaRPr>
          </a:p>
          <a:p>
            <a:r>
              <a:rPr lang="it-IT" sz="1800" b="1" dirty="0">
                <a:solidFill>
                  <a:srgbClr val="FF0000"/>
                </a:solidFill>
                <a:effectLst/>
                <a:ea typeface="Times New Roman" panose="02020603050405020304" pitchFamily="18" charset="0"/>
              </a:rPr>
              <a:t>600 </a:t>
            </a:r>
            <a:r>
              <a:rPr lang="it-IT" sz="1800" b="1" dirty="0" err="1">
                <a:solidFill>
                  <a:srgbClr val="FF0000"/>
                </a:solidFill>
                <a:effectLst/>
                <a:ea typeface="Times New Roman" panose="02020603050405020304" pitchFamily="18" charset="0"/>
              </a:rPr>
              <a:t>subsided</a:t>
            </a:r>
            <a:r>
              <a:rPr lang="it-IT" sz="1800" b="1" dirty="0">
                <a:solidFill>
                  <a:srgbClr val="FF0000"/>
                </a:solidFill>
                <a:effectLst/>
                <a:ea typeface="Times New Roman" panose="02020603050405020304" pitchFamily="18" charset="0"/>
              </a:rPr>
              <a:t> tickets for</a:t>
            </a:r>
          </a:p>
          <a:p>
            <a:endParaRPr lang="it-IT" b="1" dirty="0"/>
          </a:p>
          <a:p>
            <a:r>
              <a:rPr lang="it-IT" b="1" dirty="0"/>
              <a:t>Overall </a:t>
            </a:r>
            <a:r>
              <a:rPr lang="it-IT" b="1" dirty="0" err="1"/>
              <a:t>expanse</a:t>
            </a:r>
            <a:r>
              <a:rPr lang="it-IT" b="1" dirty="0"/>
              <a:t>: 500,000€</a:t>
            </a:r>
          </a:p>
        </p:txBody>
      </p:sp>
      <p:pic>
        <p:nvPicPr>
          <p:cNvPr id="7" name="Immagine 6">
            <a:extLst>
              <a:ext uri="{FF2B5EF4-FFF2-40B4-BE49-F238E27FC236}">
                <a16:creationId xmlns:a16="http://schemas.microsoft.com/office/drawing/2014/main" id="{AC639848-257F-708A-0011-2D61263A8985}"/>
              </a:ext>
            </a:extLst>
          </p:cNvPr>
          <p:cNvPicPr>
            <a:picLocks noChangeAspect="1"/>
          </p:cNvPicPr>
          <p:nvPr/>
        </p:nvPicPr>
        <p:blipFill>
          <a:blip r:embed="rId2"/>
          <a:stretch>
            <a:fillRect/>
          </a:stretch>
        </p:blipFill>
        <p:spPr>
          <a:xfrm>
            <a:off x="400309" y="960310"/>
            <a:ext cx="3129893" cy="5828347"/>
          </a:xfrm>
          <a:prstGeom prst="rect">
            <a:avLst/>
          </a:prstGeom>
        </p:spPr>
      </p:pic>
      <p:cxnSp>
        <p:nvCxnSpPr>
          <p:cNvPr id="9" name="Connettore diritto 8">
            <a:extLst>
              <a:ext uri="{FF2B5EF4-FFF2-40B4-BE49-F238E27FC236}">
                <a16:creationId xmlns:a16="http://schemas.microsoft.com/office/drawing/2014/main" id="{A4B4C8DE-E9DB-DAB6-176B-936820C2B1D8}"/>
              </a:ext>
            </a:extLst>
          </p:cNvPr>
          <p:cNvCxnSpPr/>
          <p:nvPr/>
        </p:nvCxnSpPr>
        <p:spPr>
          <a:xfrm>
            <a:off x="3563888" y="692696"/>
            <a:ext cx="0" cy="5688632"/>
          </a:xfrm>
          <a:prstGeom prst="line">
            <a:avLst/>
          </a:prstGeom>
          <a:ln w="41275">
            <a:solidFill>
              <a:schemeClr val="accent3">
                <a:lumMod val="50000"/>
                <a:alpha val="95000"/>
              </a:schemeClr>
            </a:solidFill>
          </a:ln>
        </p:spPr>
        <p:style>
          <a:lnRef idx="1">
            <a:schemeClr val="accent1"/>
          </a:lnRef>
          <a:fillRef idx="0">
            <a:schemeClr val="accent1"/>
          </a:fillRef>
          <a:effectRef idx="0">
            <a:schemeClr val="accent1"/>
          </a:effectRef>
          <a:fontRef idx="minor">
            <a:schemeClr val="tx1"/>
          </a:fontRef>
        </p:style>
      </p:cxnSp>
      <p:sp>
        <p:nvSpPr>
          <p:cNvPr id="11" name="CasellaDiTesto 10">
            <a:extLst>
              <a:ext uri="{FF2B5EF4-FFF2-40B4-BE49-F238E27FC236}">
                <a16:creationId xmlns:a16="http://schemas.microsoft.com/office/drawing/2014/main" id="{8FF61673-0ED6-D328-C9F4-D675B1856BFB}"/>
              </a:ext>
            </a:extLst>
          </p:cNvPr>
          <p:cNvSpPr txBox="1"/>
          <p:nvPr/>
        </p:nvSpPr>
        <p:spPr>
          <a:xfrm>
            <a:off x="2308087" y="543030"/>
            <a:ext cx="1482756" cy="369332"/>
          </a:xfrm>
          <a:prstGeom prst="rect">
            <a:avLst/>
          </a:prstGeom>
          <a:noFill/>
        </p:spPr>
        <p:txBody>
          <a:bodyPr wrap="square">
            <a:spAutoFit/>
          </a:bodyPr>
          <a:lstStyle/>
          <a:p>
            <a:r>
              <a:rPr lang="it-IT" sz="1800" b="1" dirty="0">
                <a:solidFill>
                  <a:schemeClr val="accent3">
                    <a:lumMod val="50000"/>
                  </a:schemeClr>
                </a:solidFill>
                <a:effectLst/>
                <a:ea typeface="Times New Roman" panose="02020603050405020304" pitchFamily="18" charset="0"/>
              </a:rPr>
              <a:t>2021 - 2022</a:t>
            </a:r>
            <a:endParaRPr lang="it-IT" dirty="0">
              <a:solidFill>
                <a:schemeClr val="accent3">
                  <a:lumMod val="50000"/>
                </a:schemeClr>
              </a:solidFill>
            </a:endParaRPr>
          </a:p>
        </p:txBody>
      </p:sp>
      <p:sp>
        <p:nvSpPr>
          <p:cNvPr id="12" name="CasellaDiTesto 11">
            <a:extLst>
              <a:ext uri="{FF2B5EF4-FFF2-40B4-BE49-F238E27FC236}">
                <a16:creationId xmlns:a16="http://schemas.microsoft.com/office/drawing/2014/main" id="{9A419036-76D7-4C22-0AFE-60E7C325EF02}"/>
              </a:ext>
            </a:extLst>
          </p:cNvPr>
          <p:cNvSpPr txBox="1"/>
          <p:nvPr/>
        </p:nvSpPr>
        <p:spPr>
          <a:xfrm>
            <a:off x="3779911" y="543030"/>
            <a:ext cx="1080113" cy="369332"/>
          </a:xfrm>
          <a:prstGeom prst="rect">
            <a:avLst/>
          </a:prstGeom>
          <a:noFill/>
        </p:spPr>
        <p:txBody>
          <a:bodyPr wrap="square">
            <a:spAutoFit/>
          </a:bodyPr>
          <a:lstStyle/>
          <a:p>
            <a:r>
              <a:rPr lang="it-IT" sz="1800" b="1" dirty="0">
                <a:solidFill>
                  <a:schemeClr val="accent3">
                    <a:lumMod val="50000"/>
                  </a:schemeClr>
                </a:solidFill>
                <a:effectLst/>
                <a:ea typeface="Times New Roman" panose="02020603050405020304" pitchFamily="18" charset="0"/>
              </a:rPr>
              <a:t>2022 -23</a:t>
            </a:r>
            <a:endParaRPr lang="it-IT" dirty="0">
              <a:solidFill>
                <a:schemeClr val="accent3">
                  <a:lumMod val="50000"/>
                </a:schemeClr>
              </a:solidFill>
            </a:endParaRPr>
          </a:p>
        </p:txBody>
      </p:sp>
      <p:grpSp>
        <p:nvGrpSpPr>
          <p:cNvPr id="13" name="Gruppo 12">
            <a:extLst>
              <a:ext uri="{FF2B5EF4-FFF2-40B4-BE49-F238E27FC236}">
                <a16:creationId xmlns:a16="http://schemas.microsoft.com/office/drawing/2014/main" id="{21E536EB-7309-BA71-C5E6-2CAD86702907}"/>
              </a:ext>
            </a:extLst>
          </p:cNvPr>
          <p:cNvGrpSpPr/>
          <p:nvPr/>
        </p:nvGrpSpPr>
        <p:grpSpPr>
          <a:xfrm>
            <a:off x="1206227" y="418451"/>
            <a:ext cx="7143728" cy="722303"/>
            <a:chOff x="1206227" y="418451"/>
            <a:chExt cx="7143728" cy="722303"/>
          </a:xfrm>
        </p:grpSpPr>
        <p:sp>
          <p:nvSpPr>
            <p:cNvPr id="14" name="CasellaDiTesto 13">
              <a:extLst>
                <a:ext uri="{FF2B5EF4-FFF2-40B4-BE49-F238E27FC236}">
                  <a16:creationId xmlns:a16="http://schemas.microsoft.com/office/drawing/2014/main" id="{E2920CBB-E4E0-FD3D-22E2-218E16227867}"/>
                </a:ext>
              </a:extLst>
            </p:cNvPr>
            <p:cNvSpPr txBox="1"/>
            <p:nvPr/>
          </p:nvSpPr>
          <p:spPr>
            <a:xfrm>
              <a:off x="6322979" y="418451"/>
              <a:ext cx="2026976" cy="338554"/>
            </a:xfrm>
            <a:prstGeom prst="rect">
              <a:avLst/>
            </a:prstGeom>
            <a:noFill/>
          </p:spPr>
          <p:txBody>
            <a:bodyPr wrap="square">
              <a:spAutoFit/>
            </a:bodyPr>
            <a:lstStyle/>
            <a:p>
              <a:pPr algn="r"/>
              <a:r>
                <a:rPr lang="en-GB" sz="1600" b="1" dirty="0">
                  <a:solidFill>
                    <a:srgbClr val="FF0000"/>
                  </a:solidFill>
                  <a:latin typeface="Calibri" panose="020F0502020204030204" pitchFamily="34" charset="0"/>
                  <a:ea typeface="+mj-ea"/>
                  <a:cs typeface="Calibri" panose="020F0502020204030204" pitchFamily="34" charset="0"/>
                </a:rPr>
                <a:t>Public Transport</a:t>
              </a:r>
              <a:endParaRPr lang="it-IT" sz="1600" b="1" dirty="0">
                <a:solidFill>
                  <a:srgbClr val="FF0000"/>
                </a:solidFill>
                <a:latin typeface="Calibri" panose="020F0502020204030204" pitchFamily="34" charset="0"/>
                <a:ea typeface="+mj-ea"/>
                <a:cs typeface="Calibri" panose="020F0502020204030204" pitchFamily="34" charset="0"/>
              </a:endParaRPr>
            </a:p>
          </p:txBody>
        </p:sp>
        <p:sp>
          <p:nvSpPr>
            <p:cNvPr id="15" name="CasellaDiTesto 14">
              <a:extLst>
                <a:ext uri="{FF2B5EF4-FFF2-40B4-BE49-F238E27FC236}">
                  <a16:creationId xmlns:a16="http://schemas.microsoft.com/office/drawing/2014/main" id="{D11F5373-7D2D-E147-F225-E7E2854C60C9}"/>
                </a:ext>
              </a:extLst>
            </p:cNvPr>
            <p:cNvSpPr txBox="1"/>
            <p:nvPr/>
          </p:nvSpPr>
          <p:spPr>
            <a:xfrm>
              <a:off x="1206227" y="740644"/>
              <a:ext cx="7140119" cy="400110"/>
            </a:xfrm>
            <a:prstGeom prst="rect">
              <a:avLst/>
            </a:prstGeom>
            <a:noFill/>
          </p:spPr>
          <p:txBody>
            <a:bodyPr wrap="square">
              <a:spAutoFit/>
            </a:bodyPr>
            <a:lstStyle/>
            <a:p>
              <a:pPr algn="r"/>
              <a:r>
                <a:rPr lang="en-GB" sz="2000" b="1" dirty="0">
                  <a:solidFill>
                    <a:srgbClr val="445469"/>
                  </a:solidFill>
                  <a:latin typeface="Calibri" panose="020F0502020204030204" pitchFamily="34" charset="0"/>
                  <a:ea typeface="+mj-ea"/>
                  <a:cs typeface="Calibri" panose="020F0502020204030204" pitchFamily="34" charset="0"/>
                </a:rPr>
                <a:t>Policy  Results</a:t>
              </a:r>
              <a:endParaRPr lang="it-IT" sz="2000" b="1" dirty="0">
                <a:solidFill>
                  <a:srgbClr val="445469"/>
                </a:solidFill>
                <a:latin typeface="Calibri" panose="020F0502020204030204" pitchFamily="34" charset="0"/>
                <a:ea typeface="+mj-ea"/>
                <a:cs typeface="Calibri" panose="020F0502020204030204" pitchFamily="34" charset="0"/>
              </a:endParaRPr>
            </a:p>
          </p:txBody>
        </p:sp>
      </p:grpSp>
      <p:pic>
        <p:nvPicPr>
          <p:cNvPr id="16" name="Immagine 15" descr="Immagine che contiene testo&#10;&#10;Descrizione generata automaticamente">
            <a:extLst>
              <a:ext uri="{FF2B5EF4-FFF2-40B4-BE49-F238E27FC236}">
                <a16:creationId xmlns:a16="http://schemas.microsoft.com/office/drawing/2014/main" id="{4FCAA7B1-BC99-6FCA-05A7-55AD2760D5E7}"/>
              </a:ext>
            </a:extLst>
          </p:cNvPr>
          <p:cNvPicPr>
            <a:picLocks noChangeAspect="1"/>
          </p:cNvPicPr>
          <p:nvPr/>
        </p:nvPicPr>
        <p:blipFill rotWithShape="1">
          <a:blip r:embed="rId3"/>
          <a:srcRect l="36024" t="-22175" r="14245" b="22432"/>
          <a:stretch/>
        </p:blipFill>
        <p:spPr>
          <a:xfrm>
            <a:off x="357020" y="-137002"/>
            <a:ext cx="895831" cy="1049364"/>
          </a:xfrm>
          <a:prstGeom prst="rect">
            <a:avLst/>
          </a:prstGeom>
        </p:spPr>
      </p:pic>
    </p:spTree>
    <p:extLst>
      <p:ext uri="{BB962C8B-B14F-4D97-AF65-F5344CB8AC3E}">
        <p14:creationId xmlns:p14="http://schemas.microsoft.com/office/powerpoint/2010/main" val="23679184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6D9B6EB-9391-2D7E-0456-B985B942F77C}"/>
              </a:ext>
            </a:extLst>
          </p:cNvPr>
          <p:cNvPicPr>
            <a:picLocks noChangeAspect="1"/>
          </p:cNvPicPr>
          <p:nvPr/>
        </p:nvPicPr>
        <p:blipFill>
          <a:blip r:embed="rId2"/>
          <a:stretch>
            <a:fillRect/>
          </a:stretch>
        </p:blipFill>
        <p:spPr>
          <a:xfrm>
            <a:off x="4211960" y="1216872"/>
            <a:ext cx="4079907" cy="2039954"/>
          </a:xfrm>
          <a:prstGeom prst="rect">
            <a:avLst/>
          </a:prstGeom>
        </p:spPr>
      </p:pic>
      <p:pic>
        <p:nvPicPr>
          <p:cNvPr id="5" name="Immagine 4">
            <a:extLst>
              <a:ext uri="{FF2B5EF4-FFF2-40B4-BE49-F238E27FC236}">
                <a16:creationId xmlns:a16="http://schemas.microsoft.com/office/drawing/2014/main" id="{EDD66FC0-8964-6BB1-A418-B6738F4F1FA0}"/>
              </a:ext>
            </a:extLst>
          </p:cNvPr>
          <p:cNvPicPr>
            <a:picLocks noChangeAspect="1"/>
          </p:cNvPicPr>
          <p:nvPr/>
        </p:nvPicPr>
        <p:blipFill rotWithShape="1">
          <a:blip r:embed="rId3"/>
          <a:srcRect l="15502" r="7421"/>
          <a:stretch/>
        </p:blipFill>
        <p:spPr>
          <a:xfrm>
            <a:off x="5652120" y="3645024"/>
            <a:ext cx="2927779" cy="2200617"/>
          </a:xfrm>
          <a:prstGeom prst="rect">
            <a:avLst/>
          </a:prstGeom>
        </p:spPr>
      </p:pic>
      <p:sp>
        <p:nvSpPr>
          <p:cNvPr id="6" name="CasellaDiTesto 5">
            <a:extLst>
              <a:ext uri="{FF2B5EF4-FFF2-40B4-BE49-F238E27FC236}">
                <a16:creationId xmlns:a16="http://schemas.microsoft.com/office/drawing/2014/main" id="{F2994458-A75E-1FD2-31A0-0AEDC697B07B}"/>
              </a:ext>
            </a:extLst>
          </p:cNvPr>
          <p:cNvSpPr txBox="1"/>
          <p:nvPr/>
        </p:nvSpPr>
        <p:spPr>
          <a:xfrm>
            <a:off x="395536" y="2336687"/>
            <a:ext cx="6972944" cy="3768211"/>
          </a:xfrm>
          <a:prstGeom prst="rect">
            <a:avLst/>
          </a:prstGeom>
          <a:noFill/>
        </p:spPr>
        <p:txBody>
          <a:bodyPr wrap="square" rtlCol="0">
            <a:spAutoFit/>
          </a:bodyPr>
          <a:lstStyle/>
          <a:p>
            <a:pPr lvl="0">
              <a:lnSpc>
                <a:spcPts val="2200"/>
              </a:lnSpc>
              <a:spcBef>
                <a:spcPct val="20000"/>
              </a:spcBef>
            </a:pPr>
            <a:r>
              <a:rPr lang="it-IT" b="1" dirty="0">
                <a:latin typeface="Calibri" panose="020F0502020204030204" pitchFamily="34" charset="0"/>
                <a:cs typeface="Times New Roman" panose="02020603050405020304" pitchFamily="18" charset="0"/>
              </a:rPr>
              <a:t>Corporate Fleet management</a:t>
            </a:r>
          </a:p>
          <a:p>
            <a:pPr lvl="0">
              <a:lnSpc>
                <a:spcPts val="2200"/>
              </a:lnSpc>
              <a:spcBef>
                <a:spcPct val="20000"/>
              </a:spcBef>
            </a:pPr>
            <a:endParaRPr lang="it-IT" dirty="0">
              <a:latin typeface="Calibri" panose="020F0502020204030204" pitchFamily="34" charset="0"/>
              <a:cs typeface="Times New Roman" panose="02020603050405020304" pitchFamily="18" charset="0"/>
            </a:endParaRPr>
          </a:p>
          <a:p>
            <a:pPr lvl="0">
              <a:lnSpc>
                <a:spcPts val="2200"/>
              </a:lnSpc>
              <a:spcBef>
                <a:spcPct val="20000"/>
              </a:spcBef>
            </a:pPr>
            <a:r>
              <a:rPr lang="it-IT" dirty="0" err="1">
                <a:latin typeface="Calibri" panose="020F0502020204030204" pitchFamily="34" charset="0"/>
                <a:cs typeface="Times New Roman" panose="02020603050405020304" pitchFamily="18" charset="0"/>
              </a:rPr>
              <a:t>Based</a:t>
            </a:r>
            <a:r>
              <a:rPr lang="it-IT" dirty="0">
                <a:latin typeface="Calibri" panose="020F0502020204030204" pitchFamily="34" charset="0"/>
                <a:cs typeface="Times New Roman" panose="02020603050405020304" pitchFamily="18" charset="0"/>
              </a:rPr>
              <a:t> </a:t>
            </a:r>
            <a:r>
              <a:rPr lang="it-IT" dirty="0" err="1">
                <a:latin typeface="Calibri" panose="020F0502020204030204" pitchFamily="34" charset="0"/>
                <a:cs typeface="Times New Roman" panose="02020603050405020304" pitchFamily="18" charset="0"/>
              </a:rPr>
              <a:t>upon</a:t>
            </a:r>
            <a:r>
              <a:rPr lang="it-IT" dirty="0">
                <a:latin typeface="Calibri" panose="020F0502020204030204" pitchFamily="34" charset="0"/>
                <a:cs typeface="Times New Roman" panose="02020603050405020304" pitchFamily="18" charset="0"/>
              </a:rPr>
              <a:t> the shift of </a:t>
            </a:r>
            <a:r>
              <a:rPr lang="it-IT" dirty="0" err="1">
                <a:latin typeface="Calibri" panose="020F0502020204030204" pitchFamily="34" charset="0"/>
                <a:cs typeface="Times New Roman" panose="02020603050405020304" pitchFamily="18" charset="0"/>
              </a:rPr>
              <a:t>paradigm</a:t>
            </a:r>
            <a:r>
              <a:rPr lang="it-IT" dirty="0">
                <a:latin typeface="Calibri" panose="020F0502020204030204" pitchFamily="34" charset="0"/>
                <a:cs typeface="Times New Roman" panose="02020603050405020304" pitchFamily="18" charset="0"/>
              </a:rPr>
              <a:t> from </a:t>
            </a:r>
            <a:r>
              <a:rPr lang="it-IT" dirty="0" err="1">
                <a:latin typeface="Calibri" panose="020F0502020204030204" pitchFamily="34" charset="0"/>
                <a:cs typeface="Times New Roman" panose="02020603050405020304" pitchFamily="18" charset="0"/>
              </a:rPr>
              <a:t>property</a:t>
            </a:r>
            <a:r>
              <a:rPr lang="it-IT" dirty="0">
                <a:latin typeface="Calibri" panose="020F0502020204030204" pitchFamily="34" charset="0"/>
                <a:cs typeface="Times New Roman" panose="02020603050405020304" pitchFamily="18" charset="0"/>
              </a:rPr>
              <a:t> </a:t>
            </a:r>
            <a:r>
              <a:rPr lang="it-IT" dirty="0" err="1">
                <a:latin typeface="Calibri" panose="020F0502020204030204" pitchFamily="34" charset="0"/>
                <a:cs typeface="Times New Roman" panose="02020603050405020304" pitchFamily="18" charset="0"/>
              </a:rPr>
              <a:t>usage</a:t>
            </a:r>
            <a:r>
              <a:rPr lang="it-IT" dirty="0">
                <a:latin typeface="Calibri" panose="020F0502020204030204" pitchFamily="34" charset="0"/>
                <a:cs typeface="Times New Roman" panose="02020603050405020304" pitchFamily="18" charset="0"/>
              </a:rPr>
              <a:t> to sharing use.</a:t>
            </a:r>
          </a:p>
          <a:p>
            <a:pPr lvl="0">
              <a:lnSpc>
                <a:spcPts val="2200"/>
              </a:lnSpc>
              <a:spcBef>
                <a:spcPct val="20000"/>
              </a:spcBef>
            </a:pPr>
            <a:endParaRPr lang="it-IT" dirty="0">
              <a:latin typeface="Calibri" panose="020F0502020204030204" pitchFamily="34" charset="0"/>
              <a:cs typeface="Times New Roman" panose="02020603050405020304" pitchFamily="18" charset="0"/>
            </a:endParaRPr>
          </a:p>
          <a:p>
            <a:pPr lvl="0">
              <a:lnSpc>
                <a:spcPts val="2200"/>
              </a:lnSpc>
              <a:spcBef>
                <a:spcPct val="20000"/>
              </a:spcBef>
            </a:pPr>
            <a:r>
              <a:rPr lang="it-IT" dirty="0">
                <a:latin typeface="Calibri" panose="020F0502020204030204" pitchFamily="34" charset="0"/>
                <a:cs typeface="Times New Roman" panose="02020603050405020304" pitchFamily="18" charset="0"/>
              </a:rPr>
              <a:t>Digital booking, </a:t>
            </a:r>
            <a:r>
              <a:rPr lang="it-IT" dirty="0" err="1">
                <a:latin typeface="Calibri" panose="020F0502020204030204" pitchFamily="34" charset="0"/>
                <a:cs typeface="Times New Roman" panose="02020603050405020304" pitchFamily="18" charset="0"/>
              </a:rPr>
              <a:t>recharge</a:t>
            </a:r>
            <a:r>
              <a:rPr lang="it-IT" dirty="0">
                <a:latin typeface="Calibri" panose="020F0502020204030204" pitchFamily="34" charset="0"/>
                <a:cs typeface="Times New Roman" panose="02020603050405020304" pitchFamily="18" charset="0"/>
              </a:rPr>
              <a:t> hubs</a:t>
            </a:r>
          </a:p>
          <a:p>
            <a:pPr lvl="0">
              <a:lnSpc>
                <a:spcPts val="2200"/>
              </a:lnSpc>
              <a:spcBef>
                <a:spcPct val="20000"/>
              </a:spcBef>
            </a:pPr>
            <a:endParaRPr lang="it-IT" dirty="0">
              <a:latin typeface="Calibri" panose="020F0502020204030204" pitchFamily="34" charset="0"/>
              <a:cs typeface="Times New Roman" panose="02020603050405020304" pitchFamily="18" charset="0"/>
            </a:endParaRPr>
          </a:p>
          <a:p>
            <a:pPr lvl="0">
              <a:lnSpc>
                <a:spcPts val="2200"/>
              </a:lnSpc>
              <a:spcBef>
                <a:spcPct val="20000"/>
              </a:spcBef>
            </a:pPr>
            <a:r>
              <a:rPr lang="it-IT" dirty="0">
                <a:latin typeface="Calibri" panose="020F0502020204030204" pitchFamily="34" charset="0"/>
                <a:cs typeface="Times New Roman" panose="02020603050405020304" pitchFamily="18" charset="0"/>
              </a:rPr>
              <a:t>Overall fleet:</a:t>
            </a:r>
          </a:p>
          <a:p>
            <a:pPr lvl="0">
              <a:lnSpc>
                <a:spcPts val="2200"/>
              </a:lnSpc>
              <a:spcBef>
                <a:spcPct val="20000"/>
              </a:spcBef>
            </a:pPr>
            <a:endParaRPr lang="it-IT" dirty="0">
              <a:latin typeface="Calibri" panose="020F0502020204030204" pitchFamily="34" charset="0"/>
              <a:cs typeface="Times New Roman" panose="02020603050405020304" pitchFamily="18" charset="0"/>
            </a:endParaRPr>
          </a:p>
          <a:p>
            <a:pPr lvl="0">
              <a:lnSpc>
                <a:spcPts val="2200"/>
              </a:lnSpc>
              <a:spcBef>
                <a:spcPct val="20000"/>
              </a:spcBef>
            </a:pPr>
            <a:r>
              <a:rPr lang="it-IT" dirty="0">
                <a:latin typeface="Calibri" panose="020F0502020204030204" pitchFamily="34" charset="0"/>
                <a:cs typeface="Times New Roman" panose="02020603050405020304" pitchFamily="18" charset="0"/>
              </a:rPr>
              <a:t>57  full </a:t>
            </a:r>
            <a:r>
              <a:rPr lang="it-IT" dirty="0" err="1">
                <a:latin typeface="Calibri" panose="020F0502020204030204" pitchFamily="34" charset="0"/>
                <a:cs typeface="Times New Roman" panose="02020603050405020304" pitchFamily="18" charset="0"/>
              </a:rPr>
              <a:t>electric</a:t>
            </a:r>
            <a:r>
              <a:rPr lang="it-IT" dirty="0">
                <a:latin typeface="Calibri" panose="020F0502020204030204" pitchFamily="34" charset="0"/>
                <a:cs typeface="Times New Roman" panose="02020603050405020304" pitchFamily="18" charset="0"/>
              </a:rPr>
              <a:t> </a:t>
            </a:r>
            <a:r>
              <a:rPr lang="it-IT" dirty="0" err="1">
                <a:latin typeface="Calibri" panose="020F0502020204030204" pitchFamily="34" charset="0"/>
                <a:cs typeface="Times New Roman" panose="02020603050405020304" pitchFamily="18" charset="0"/>
              </a:rPr>
              <a:t>vehicles</a:t>
            </a:r>
            <a:r>
              <a:rPr lang="it-IT" dirty="0">
                <a:latin typeface="Calibri" panose="020F0502020204030204" pitchFamily="34" charset="0"/>
                <a:cs typeface="Times New Roman" panose="02020603050405020304" pitchFamily="18" charset="0"/>
              </a:rPr>
              <a:t>, </a:t>
            </a:r>
            <a:r>
              <a:rPr lang="it-IT" dirty="0" err="1">
                <a:latin typeface="Calibri" panose="020F0502020204030204" pitchFamily="34" charset="0"/>
                <a:cs typeface="Times New Roman" panose="02020603050405020304" pitchFamily="18" charset="0"/>
              </a:rPr>
              <a:t>hybrid</a:t>
            </a:r>
            <a:r>
              <a:rPr lang="it-IT" dirty="0">
                <a:latin typeface="Calibri" panose="020F0502020204030204" pitchFamily="34" charset="0"/>
                <a:cs typeface="Times New Roman" panose="02020603050405020304" pitchFamily="18" charset="0"/>
              </a:rPr>
              <a:t> or bifuel </a:t>
            </a:r>
          </a:p>
          <a:p>
            <a:pPr lvl="0">
              <a:lnSpc>
                <a:spcPts val="2200"/>
              </a:lnSpc>
              <a:spcBef>
                <a:spcPct val="20000"/>
              </a:spcBef>
            </a:pPr>
            <a:r>
              <a:rPr lang="it-IT" dirty="0">
                <a:latin typeface="Calibri" panose="020F0502020204030204" pitchFamily="34" charset="0"/>
                <a:cs typeface="Times New Roman" panose="02020603050405020304" pitchFamily="18" charset="0"/>
              </a:rPr>
              <a:t>4 </a:t>
            </a:r>
            <a:r>
              <a:rPr lang="it-IT" dirty="0" err="1">
                <a:latin typeface="Calibri" panose="020F0502020204030204" pitchFamily="34" charset="0"/>
                <a:cs typeface="Times New Roman" panose="02020603050405020304" pitchFamily="18" charset="0"/>
              </a:rPr>
              <a:t>rapid</a:t>
            </a:r>
            <a:r>
              <a:rPr lang="it-IT" dirty="0">
                <a:latin typeface="Calibri" panose="020F0502020204030204" pitchFamily="34" charset="0"/>
                <a:cs typeface="Times New Roman" panose="02020603050405020304" pitchFamily="18" charset="0"/>
              </a:rPr>
              <a:t> </a:t>
            </a:r>
            <a:r>
              <a:rPr lang="it-IT" dirty="0" err="1">
                <a:latin typeface="Calibri" panose="020F0502020204030204" pitchFamily="34" charset="0"/>
                <a:cs typeface="Times New Roman" panose="02020603050405020304" pitchFamily="18" charset="0"/>
              </a:rPr>
              <a:t>charge</a:t>
            </a:r>
            <a:r>
              <a:rPr lang="it-IT" dirty="0">
                <a:latin typeface="Calibri" panose="020F0502020204030204" pitchFamily="34" charset="0"/>
                <a:cs typeface="Times New Roman" panose="02020603050405020304" pitchFamily="18" charset="0"/>
              </a:rPr>
              <a:t> station </a:t>
            </a:r>
          </a:p>
          <a:p>
            <a:pPr marL="342900" lvl="0" indent="-342900">
              <a:lnSpc>
                <a:spcPts val="2200"/>
              </a:lnSpc>
              <a:spcBef>
                <a:spcPct val="20000"/>
              </a:spcBef>
              <a:buFontTx/>
              <a:buChar char="-"/>
            </a:pPr>
            <a:endParaRPr lang="it-IT" sz="2400" dirty="0">
              <a:solidFill>
                <a:prstClr val="black"/>
              </a:solidFill>
              <a:latin typeface="Century Gothic" panose="020B0502020202020204" pitchFamily="34" charset="0"/>
            </a:endParaRPr>
          </a:p>
        </p:txBody>
      </p:sp>
      <p:grpSp>
        <p:nvGrpSpPr>
          <p:cNvPr id="7" name="Gruppo 6">
            <a:extLst>
              <a:ext uri="{FF2B5EF4-FFF2-40B4-BE49-F238E27FC236}">
                <a16:creationId xmlns:a16="http://schemas.microsoft.com/office/drawing/2014/main" id="{3C140172-3163-D101-FBCE-F2DAA09D59C0}"/>
              </a:ext>
            </a:extLst>
          </p:cNvPr>
          <p:cNvGrpSpPr/>
          <p:nvPr/>
        </p:nvGrpSpPr>
        <p:grpSpPr>
          <a:xfrm>
            <a:off x="1206227" y="418451"/>
            <a:ext cx="7143728" cy="722303"/>
            <a:chOff x="1206227" y="418451"/>
            <a:chExt cx="7143728" cy="722303"/>
          </a:xfrm>
        </p:grpSpPr>
        <p:sp>
          <p:nvSpPr>
            <p:cNvPr id="8" name="CasellaDiTesto 7">
              <a:extLst>
                <a:ext uri="{FF2B5EF4-FFF2-40B4-BE49-F238E27FC236}">
                  <a16:creationId xmlns:a16="http://schemas.microsoft.com/office/drawing/2014/main" id="{A13E8938-0F0C-0191-D1BC-A28D8BC51F02}"/>
                </a:ext>
              </a:extLst>
            </p:cNvPr>
            <p:cNvSpPr txBox="1"/>
            <p:nvPr/>
          </p:nvSpPr>
          <p:spPr>
            <a:xfrm>
              <a:off x="6322979" y="418451"/>
              <a:ext cx="2026976" cy="338554"/>
            </a:xfrm>
            <a:prstGeom prst="rect">
              <a:avLst/>
            </a:prstGeom>
            <a:noFill/>
          </p:spPr>
          <p:txBody>
            <a:bodyPr wrap="square">
              <a:spAutoFit/>
            </a:bodyPr>
            <a:lstStyle/>
            <a:p>
              <a:pPr algn="r"/>
              <a:r>
                <a:rPr lang="en-GB" sz="1600" b="1" dirty="0">
                  <a:solidFill>
                    <a:srgbClr val="FF0000"/>
                  </a:solidFill>
                  <a:latin typeface="Calibri" panose="020F0502020204030204" pitchFamily="34" charset="0"/>
                  <a:ea typeface="+mj-ea"/>
                  <a:cs typeface="Calibri" panose="020F0502020204030204" pitchFamily="34" charset="0"/>
                </a:rPr>
                <a:t>Alternative fuels</a:t>
              </a:r>
              <a:endParaRPr lang="it-IT" sz="1600" b="1" dirty="0">
                <a:solidFill>
                  <a:srgbClr val="FF0000"/>
                </a:solidFill>
                <a:latin typeface="Calibri" panose="020F0502020204030204" pitchFamily="34" charset="0"/>
                <a:ea typeface="+mj-ea"/>
                <a:cs typeface="Calibri" panose="020F0502020204030204" pitchFamily="34" charset="0"/>
              </a:endParaRPr>
            </a:p>
          </p:txBody>
        </p:sp>
        <p:sp>
          <p:nvSpPr>
            <p:cNvPr id="9" name="CasellaDiTesto 8">
              <a:extLst>
                <a:ext uri="{FF2B5EF4-FFF2-40B4-BE49-F238E27FC236}">
                  <a16:creationId xmlns:a16="http://schemas.microsoft.com/office/drawing/2014/main" id="{FAE69EB2-49EF-4073-0BE9-AEE5A7D4AF8E}"/>
                </a:ext>
              </a:extLst>
            </p:cNvPr>
            <p:cNvSpPr txBox="1"/>
            <p:nvPr/>
          </p:nvSpPr>
          <p:spPr>
            <a:xfrm>
              <a:off x="1206227" y="740644"/>
              <a:ext cx="7140119" cy="400110"/>
            </a:xfrm>
            <a:prstGeom prst="rect">
              <a:avLst/>
            </a:prstGeom>
            <a:noFill/>
          </p:spPr>
          <p:txBody>
            <a:bodyPr wrap="square">
              <a:spAutoFit/>
            </a:bodyPr>
            <a:lstStyle/>
            <a:p>
              <a:pPr algn="r"/>
              <a:r>
                <a:rPr lang="en-GB" sz="2000" b="1" dirty="0">
                  <a:solidFill>
                    <a:srgbClr val="445469"/>
                  </a:solidFill>
                  <a:latin typeface="Calibri" panose="020F0502020204030204" pitchFamily="34" charset="0"/>
                  <a:ea typeface="+mj-ea"/>
                  <a:cs typeface="Calibri" panose="020F0502020204030204" pitchFamily="34" charset="0"/>
                </a:rPr>
                <a:t>Results</a:t>
              </a:r>
              <a:endParaRPr lang="it-IT" sz="2000" b="1" dirty="0">
                <a:solidFill>
                  <a:srgbClr val="445469"/>
                </a:solidFill>
                <a:latin typeface="Calibri" panose="020F0502020204030204" pitchFamily="34" charset="0"/>
                <a:ea typeface="+mj-ea"/>
                <a:cs typeface="Calibri" panose="020F0502020204030204" pitchFamily="34" charset="0"/>
              </a:endParaRPr>
            </a:p>
          </p:txBody>
        </p:sp>
      </p:grpSp>
      <p:pic>
        <p:nvPicPr>
          <p:cNvPr id="10" name="Immagine 9">
            <a:extLst>
              <a:ext uri="{FF2B5EF4-FFF2-40B4-BE49-F238E27FC236}">
                <a16:creationId xmlns:a16="http://schemas.microsoft.com/office/drawing/2014/main" id="{BD607D69-6C8B-EFDD-C857-28A07512A773}"/>
              </a:ext>
            </a:extLst>
          </p:cNvPr>
          <p:cNvPicPr>
            <a:picLocks noChangeAspect="1"/>
          </p:cNvPicPr>
          <p:nvPr/>
        </p:nvPicPr>
        <p:blipFill rotWithShape="1">
          <a:blip r:embed="rId4"/>
          <a:srcRect r="6200" b="8400"/>
          <a:stretch/>
        </p:blipFill>
        <p:spPr>
          <a:xfrm>
            <a:off x="539551" y="356894"/>
            <a:ext cx="1204029" cy="783859"/>
          </a:xfrm>
          <a:prstGeom prst="rect">
            <a:avLst/>
          </a:prstGeom>
        </p:spPr>
      </p:pic>
    </p:spTree>
    <p:extLst>
      <p:ext uri="{BB962C8B-B14F-4D97-AF65-F5344CB8AC3E}">
        <p14:creationId xmlns:p14="http://schemas.microsoft.com/office/powerpoint/2010/main" val="2015491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pneumatico, ruota, aria aperta, Ricambio auto&#10;&#10;Descrizione generata automaticamente">
            <a:extLst>
              <a:ext uri="{FF2B5EF4-FFF2-40B4-BE49-F238E27FC236}">
                <a16:creationId xmlns:a16="http://schemas.microsoft.com/office/drawing/2014/main" id="{880FBCC3-60DE-3355-AD14-5F73EB3A7E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460400" y="1530143"/>
            <a:ext cx="3270860" cy="4250262"/>
          </a:xfrm>
          <a:prstGeom prst="rect">
            <a:avLst/>
          </a:prstGeom>
          <a:ln>
            <a:solidFill>
              <a:schemeClr val="tx1"/>
            </a:solidFill>
          </a:ln>
          <a:extLst>
            <a:ext uri="{53640926-AAD7-44D8-BBD7-CCE9431645EC}">
              <a14:shadowObscured xmlns:a14="http://schemas.microsoft.com/office/drawing/2010/main"/>
            </a:ext>
          </a:extLst>
        </p:spPr>
      </p:pic>
      <p:sp>
        <p:nvSpPr>
          <p:cNvPr id="6" name="CasellaDiTesto 5">
            <a:extLst>
              <a:ext uri="{FF2B5EF4-FFF2-40B4-BE49-F238E27FC236}">
                <a16:creationId xmlns:a16="http://schemas.microsoft.com/office/drawing/2014/main" id="{816BF9F4-8874-F769-190E-5F3E700A9A53}"/>
              </a:ext>
            </a:extLst>
          </p:cNvPr>
          <p:cNvSpPr txBox="1"/>
          <p:nvPr/>
        </p:nvSpPr>
        <p:spPr>
          <a:xfrm>
            <a:off x="4039789" y="1387903"/>
            <a:ext cx="4078051" cy="2542363"/>
          </a:xfrm>
          <a:prstGeom prst="rect">
            <a:avLst/>
          </a:prstGeom>
          <a:noFill/>
        </p:spPr>
        <p:txBody>
          <a:bodyPr wrap="square">
            <a:spAutoFit/>
          </a:bodyPr>
          <a:lstStyle/>
          <a:p>
            <a:pPr lvl="0" algn="just">
              <a:lnSpc>
                <a:spcPct val="150000"/>
              </a:lnSpc>
            </a:pPr>
            <a:r>
              <a:rPr lang="it-IT" dirty="0">
                <a:solidFill>
                  <a:srgbClr val="000000"/>
                </a:solidFill>
                <a:latin typeface="Calibri" panose="020F0502020204030204" pitchFamily="34" charset="0"/>
                <a:ea typeface="Calibri" panose="020F0502020204030204" pitchFamily="34" charset="0"/>
                <a:cs typeface="Times New Roman" panose="02020603050405020304" pitchFamily="18" charset="0"/>
              </a:rPr>
              <a:t>Electric scooter with double break system and speed </a:t>
            </a:r>
            <a:r>
              <a:rPr lang="it-IT"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limitation</a:t>
            </a:r>
            <a:r>
              <a:rPr lang="it-IT"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DL 121/2021)</a:t>
            </a:r>
          </a:p>
          <a:p>
            <a:pPr lvl="0" algn="just">
              <a:lnSpc>
                <a:spcPct val="150000"/>
              </a:lnSpc>
            </a:pPr>
            <a:endParaRPr lang="en-GB"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pPr>
            <a:r>
              <a:rPr lang="en-GB" dirty="0">
                <a:solidFill>
                  <a:srgbClr val="000000"/>
                </a:solidFill>
                <a:latin typeface="Calibri" panose="020F0502020204030204" pitchFamily="34" charset="0"/>
                <a:ea typeface="Calibri" panose="020F0502020204030204" pitchFamily="34" charset="0"/>
                <a:cs typeface="Times New Roman" panose="02020603050405020304" pitchFamily="18" charset="0"/>
              </a:rPr>
              <a:t>Integrated GPS (precision about 3 meters</a:t>
            </a:r>
          </a:p>
          <a:p>
            <a:pPr lvl="0" algn="just">
              <a:lnSpc>
                <a:spcPct val="150000"/>
              </a:lnSpc>
            </a:pPr>
            <a:endParaRPr lang="en-GB"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pPr>
            <a:r>
              <a:rPr lang="en-GB" dirty="0">
                <a:solidFill>
                  <a:srgbClr val="000000"/>
                </a:solidFill>
                <a:latin typeface="Calibri" panose="020F0502020204030204" pitchFamily="34" charset="0"/>
                <a:ea typeface="Calibri" panose="020F0502020204030204" pitchFamily="34" charset="0"/>
                <a:cs typeface="Times New Roman" panose="02020603050405020304" pitchFamily="18" charset="0"/>
              </a:rPr>
              <a:t>Scooter fleet: 100</a:t>
            </a:r>
            <a:endParaRPr lang="it-IT"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uppo 1">
            <a:extLst>
              <a:ext uri="{FF2B5EF4-FFF2-40B4-BE49-F238E27FC236}">
                <a16:creationId xmlns:a16="http://schemas.microsoft.com/office/drawing/2014/main" id="{37D02F5C-6172-43FA-8CC8-DF1EBD8A5DF4}"/>
              </a:ext>
            </a:extLst>
          </p:cNvPr>
          <p:cNvGrpSpPr/>
          <p:nvPr/>
        </p:nvGrpSpPr>
        <p:grpSpPr>
          <a:xfrm>
            <a:off x="1206227" y="418451"/>
            <a:ext cx="7143728" cy="722303"/>
            <a:chOff x="1206227" y="418451"/>
            <a:chExt cx="7143728" cy="722303"/>
          </a:xfrm>
        </p:grpSpPr>
        <p:sp>
          <p:nvSpPr>
            <p:cNvPr id="3" name="CasellaDiTesto 2">
              <a:extLst>
                <a:ext uri="{FF2B5EF4-FFF2-40B4-BE49-F238E27FC236}">
                  <a16:creationId xmlns:a16="http://schemas.microsoft.com/office/drawing/2014/main" id="{0EDE940F-EBFB-0897-9051-48D280C85A81}"/>
                </a:ext>
              </a:extLst>
            </p:cNvPr>
            <p:cNvSpPr txBox="1"/>
            <p:nvPr/>
          </p:nvSpPr>
          <p:spPr>
            <a:xfrm>
              <a:off x="6322979" y="418451"/>
              <a:ext cx="2026976" cy="338554"/>
            </a:xfrm>
            <a:prstGeom prst="rect">
              <a:avLst/>
            </a:prstGeom>
            <a:noFill/>
          </p:spPr>
          <p:txBody>
            <a:bodyPr wrap="square">
              <a:spAutoFit/>
            </a:bodyPr>
            <a:lstStyle/>
            <a:p>
              <a:pPr algn="r"/>
              <a:r>
                <a:rPr lang="en-GB" sz="1600" b="1" dirty="0">
                  <a:solidFill>
                    <a:srgbClr val="FF0000"/>
                  </a:solidFill>
                  <a:latin typeface="Calibri" panose="020F0502020204030204" pitchFamily="34" charset="0"/>
                  <a:ea typeface="+mj-ea"/>
                  <a:cs typeface="Calibri" panose="020F0502020204030204" pitchFamily="34" charset="0"/>
                </a:rPr>
                <a:t>Alternative fuels</a:t>
              </a:r>
              <a:endParaRPr lang="it-IT" sz="1600" b="1" dirty="0">
                <a:solidFill>
                  <a:srgbClr val="FF0000"/>
                </a:solidFill>
                <a:latin typeface="Calibri" panose="020F0502020204030204" pitchFamily="34" charset="0"/>
                <a:ea typeface="+mj-ea"/>
                <a:cs typeface="Calibri" panose="020F0502020204030204" pitchFamily="34" charset="0"/>
              </a:endParaRPr>
            </a:p>
          </p:txBody>
        </p:sp>
        <p:sp>
          <p:nvSpPr>
            <p:cNvPr id="7" name="CasellaDiTesto 6">
              <a:extLst>
                <a:ext uri="{FF2B5EF4-FFF2-40B4-BE49-F238E27FC236}">
                  <a16:creationId xmlns:a16="http://schemas.microsoft.com/office/drawing/2014/main" id="{9F3136F3-5D23-507F-5805-DA824CA88060}"/>
                </a:ext>
              </a:extLst>
            </p:cNvPr>
            <p:cNvSpPr txBox="1"/>
            <p:nvPr/>
          </p:nvSpPr>
          <p:spPr>
            <a:xfrm>
              <a:off x="1206227" y="740644"/>
              <a:ext cx="7140119" cy="400110"/>
            </a:xfrm>
            <a:prstGeom prst="rect">
              <a:avLst/>
            </a:prstGeom>
            <a:noFill/>
          </p:spPr>
          <p:txBody>
            <a:bodyPr wrap="square">
              <a:spAutoFit/>
            </a:bodyPr>
            <a:lstStyle/>
            <a:p>
              <a:pPr algn="r"/>
              <a:r>
                <a:rPr lang="en-GB" sz="2000" b="1" dirty="0">
                  <a:solidFill>
                    <a:srgbClr val="445469"/>
                  </a:solidFill>
                  <a:latin typeface="Calibri" panose="020F0502020204030204" pitchFamily="34" charset="0"/>
                  <a:ea typeface="+mj-ea"/>
                  <a:cs typeface="Calibri" panose="020F0502020204030204" pitchFamily="34" charset="0"/>
                </a:rPr>
                <a:t>Results</a:t>
              </a:r>
              <a:endParaRPr lang="it-IT" sz="2000" b="1" dirty="0">
                <a:solidFill>
                  <a:srgbClr val="445469"/>
                </a:solidFill>
                <a:latin typeface="Calibri" panose="020F0502020204030204" pitchFamily="34" charset="0"/>
                <a:ea typeface="+mj-ea"/>
                <a:cs typeface="Calibri" panose="020F0502020204030204" pitchFamily="34" charset="0"/>
              </a:endParaRPr>
            </a:p>
          </p:txBody>
        </p:sp>
      </p:grpSp>
    </p:spTree>
    <p:extLst>
      <p:ext uri="{BB962C8B-B14F-4D97-AF65-F5344CB8AC3E}">
        <p14:creationId xmlns:p14="http://schemas.microsoft.com/office/powerpoint/2010/main" val="2716516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71C91A5-D1C6-F890-E741-2F528DAAC065}"/>
              </a:ext>
            </a:extLst>
          </p:cNvPr>
          <p:cNvPicPr>
            <a:picLocks noChangeAspect="1"/>
          </p:cNvPicPr>
          <p:nvPr/>
        </p:nvPicPr>
        <p:blipFill>
          <a:blip r:embed="rId2">
            <a:alphaModFix amt="35000"/>
          </a:blip>
          <a:stretch>
            <a:fillRect/>
          </a:stretch>
        </p:blipFill>
        <p:spPr>
          <a:xfrm>
            <a:off x="3323" y="764382"/>
            <a:ext cx="9144000" cy="6093618"/>
          </a:xfrm>
          <a:prstGeom prst="rect">
            <a:avLst/>
          </a:prstGeom>
        </p:spPr>
      </p:pic>
      <p:sp>
        <p:nvSpPr>
          <p:cNvPr id="4" name="CasellaDiTesto 3">
            <a:extLst>
              <a:ext uri="{FF2B5EF4-FFF2-40B4-BE49-F238E27FC236}">
                <a16:creationId xmlns:a16="http://schemas.microsoft.com/office/drawing/2014/main" id="{163FB5DC-4C72-79CB-3BED-9B6DF7D29C6D}"/>
              </a:ext>
            </a:extLst>
          </p:cNvPr>
          <p:cNvSpPr txBox="1"/>
          <p:nvPr/>
        </p:nvSpPr>
        <p:spPr>
          <a:xfrm>
            <a:off x="683568" y="404664"/>
            <a:ext cx="7776864" cy="4952125"/>
          </a:xfrm>
          <a:prstGeom prst="rect">
            <a:avLst/>
          </a:prstGeom>
          <a:noFill/>
        </p:spPr>
        <p:txBody>
          <a:bodyPr wrap="square" rtlCol="0">
            <a:spAutoFit/>
          </a:bodyPr>
          <a:lstStyle/>
          <a:p>
            <a:pPr lvl="0">
              <a:lnSpc>
                <a:spcPts val="2200"/>
              </a:lnSpc>
              <a:spcBef>
                <a:spcPct val="20000"/>
              </a:spcBef>
            </a:pPr>
            <a:r>
              <a:rPr lang="it-IT" sz="2400" b="1" dirty="0">
                <a:solidFill>
                  <a:srgbClr val="FF0000"/>
                </a:solidFill>
                <a:latin typeface="Calibri" panose="020F0502020204030204" pitchFamily="34" charset="0"/>
                <a:cs typeface="Times New Roman" panose="02020603050405020304" pitchFamily="18" charset="0"/>
              </a:rPr>
              <a:t>Next </a:t>
            </a:r>
            <a:r>
              <a:rPr lang="it-IT" sz="2400" b="1" dirty="0" err="1">
                <a:solidFill>
                  <a:srgbClr val="FF0000"/>
                </a:solidFill>
                <a:latin typeface="Calibri" panose="020F0502020204030204" pitchFamily="34" charset="0"/>
                <a:cs typeface="Times New Roman" panose="02020603050405020304" pitchFamily="18" charset="0"/>
              </a:rPr>
              <a:t>phases</a:t>
            </a:r>
            <a:endParaRPr lang="it-IT" sz="2400" b="1" dirty="0">
              <a:solidFill>
                <a:srgbClr val="FF0000"/>
              </a:solidFill>
              <a:latin typeface="Calibri" panose="020F0502020204030204" pitchFamily="34" charset="0"/>
              <a:cs typeface="Times New Roman" panose="02020603050405020304" pitchFamily="18" charset="0"/>
            </a:endParaRPr>
          </a:p>
          <a:p>
            <a:pPr lvl="0">
              <a:lnSpc>
                <a:spcPts val="2200"/>
              </a:lnSpc>
              <a:spcBef>
                <a:spcPct val="20000"/>
              </a:spcBef>
            </a:pPr>
            <a:endParaRPr lang="it-IT" dirty="0">
              <a:latin typeface="Calibri" panose="020F0502020204030204" pitchFamily="34" charset="0"/>
              <a:cs typeface="Times New Roman" panose="02020603050405020304" pitchFamily="18" charset="0"/>
            </a:endParaRPr>
          </a:p>
          <a:p>
            <a:pPr marL="285750" lvl="0" indent="-285750">
              <a:lnSpc>
                <a:spcPts val="2200"/>
              </a:lnSpc>
              <a:spcBef>
                <a:spcPct val="20000"/>
              </a:spcBef>
              <a:buFont typeface="Wingdings" panose="05000000000000000000" pitchFamily="2" charset="2"/>
              <a:buChar char="ü"/>
            </a:pPr>
            <a:r>
              <a:rPr lang="it-IT" dirty="0">
                <a:latin typeface="Calibri" panose="020F0502020204030204" pitchFamily="34" charset="0"/>
                <a:cs typeface="Times New Roman" panose="02020603050405020304" pitchFamily="18" charset="0"/>
              </a:rPr>
              <a:t>To </a:t>
            </a:r>
            <a:r>
              <a:rPr lang="it-IT" b="1" dirty="0" err="1">
                <a:latin typeface="Calibri" panose="020F0502020204030204" pitchFamily="34" charset="0"/>
                <a:cs typeface="Times New Roman" panose="02020603050405020304" pitchFamily="18" charset="0"/>
              </a:rPr>
              <a:t>establish</a:t>
            </a:r>
            <a:r>
              <a:rPr lang="it-IT" b="1" dirty="0">
                <a:latin typeface="Calibri" panose="020F0502020204030204" pitchFamily="34" charset="0"/>
                <a:cs typeface="Times New Roman" panose="02020603050405020304" pitchFamily="18" charset="0"/>
              </a:rPr>
              <a:t> a </a:t>
            </a:r>
            <a:r>
              <a:rPr lang="it-IT" b="1" dirty="0" err="1">
                <a:latin typeface="Calibri" panose="020F0502020204030204" pitchFamily="34" charset="0"/>
                <a:cs typeface="Times New Roman" panose="02020603050405020304" pitchFamily="18" charset="0"/>
              </a:rPr>
              <a:t>correlations</a:t>
            </a:r>
            <a:r>
              <a:rPr lang="it-IT" b="1" dirty="0">
                <a:latin typeface="Calibri" panose="020F0502020204030204" pitchFamily="34" charset="0"/>
                <a:cs typeface="Times New Roman" panose="02020603050405020304" pitchFamily="18" charset="0"/>
              </a:rPr>
              <a:t> </a:t>
            </a:r>
            <a:r>
              <a:rPr lang="it-IT" b="1" dirty="0" err="1">
                <a:latin typeface="Calibri" panose="020F0502020204030204" pitchFamily="34" charset="0"/>
                <a:cs typeface="Times New Roman" panose="02020603050405020304" pitchFamily="18" charset="0"/>
              </a:rPr>
              <a:t>between</a:t>
            </a:r>
            <a:r>
              <a:rPr lang="it-IT" b="1" dirty="0">
                <a:latin typeface="Calibri" panose="020F0502020204030204" pitchFamily="34" charset="0"/>
                <a:cs typeface="Times New Roman" panose="02020603050405020304" pitchFamily="18" charset="0"/>
              </a:rPr>
              <a:t> policy and </a:t>
            </a:r>
            <a:r>
              <a:rPr lang="it-IT" b="1" dirty="0" err="1">
                <a:latin typeface="Calibri" panose="020F0502020204030204" pitchFamily="34" charset="0"/>
                <a:cs typeface="Times New Roman" panose="02020603050405020304" pitchFamily="18" charset="0"/>
              </a:rPr>
              <a:t>results</a:t>
            </a:r>
            <a:r>
              <a:rPr lang="it-IT" b="1" dirty="0">
                <a:latin typeface="Calibri" panose="020F0502020204030204" pitchFamily="34" charset="0"/>
                <a:cs typeface="Times New Roman" panose="02020603050405020304" pitchFamily="18" charset="0"/>
              </a:rPr>
              <a:t> on </a:t>
            </a:r>
            <a:r>
              <a:rPr lang="it-IT" b="1" dirty="0" err="1">
                <a:latin typeface="Calibri" panose="020F0502020204030204" pitchFamily="34" charset="0"/>
                <a:cs typeface="Times New Roman" panose="02020603050405020304" pitchFamily="18" charset="0"/>
              </a:rPr>
              <a:t>modalshare</a:t>
            </a:r>
            <a:endParaRPr lang="it-IT" b="1" dirty="0">
              <a:latin typeface="Calibri" panose="020F0502020204030204" pitchFamily="34" charset="0"/>
              <a:cs typeface="Times New Roman" panose="02020603050405020304" pitchFamily="18" charset="0"/>
            </a:endParaRPr>
          </a:p>
          <a:p>
            <a:pPr marL="285750" lvl="0" indent="-285750">
              <a:lnSpc>
                <a:spcPts val="2200"/>
              </a:lnSpc>
              <a:spcBef>
                <a:spcPct val="20000"/>
              </a:spcBef>
              <a:buFont typeface="Wingdings" panose="05000000000000000000" pitchFamily="2" charset="2"/>
              <a:buChar char="ü"/>
            </a:pPr>
            <a:endParaRPr lang="it-IT" b="1" dirty="0">
              <a:latin typeface="Calibri" panose="020F0502020204030204" pitchFamily="34" charset="0"/>
              <a:cs typeface="Times New Roman" panose="02020603050405020304" pitchFamily="18" charset="0"/>
            </a:endParaRPr>
          </a:p>
          <a:p>
            <a:pPr marL="285750" lvl="0" indent="-285750">
              <a:lnSpc>
                <a:spcPts val="2200"/>
              </a:lnSpc>
              <a:spcBef>
                <a:spcPct val="20000"/>
              </a:spcBef>
              <a:buFont typeface="Wingdings" panose="05000000000000000000" pitchFamily="2" charset="2"/>
              <a:buChar char="ü"/>
            </a:pPr>
            <a:r>
              <a:rPr lang="it-IT" b="1" dirty="0">
                <a:latin typeface="Calibri" panose="020F0502020204030204" pitchFamily="34" charset="0"/>
                <a:cs typeface="Times New Roman" panose="02020603050405020304" pitchFamily="18" charset="0"/>
              </a:rPr>
              <a:t>To </a:t>
            </a:r>
            <a:r>
              <a:rPr lang="it-IT" b="1" dirty="0" err="1">
                <a:latin typeface="Calibri" panose="020F0502020204030204" pitchFamily="34" charset="0"/>
                <a:cs typeface="Times New Roman" panose="02020603050405020304" pitchFamily="18" charset="0"/>
              </a:rPr>
              <a:t>construct</a:t>
            </a:r>
            <a:r>
              <a:rPr lang="it-IT" b="1" dirty="0">
                <a:latin typeface="Calibri" panose="020F0502020204030204" pitchFamily="34" charset="0"/>
                <a:cs typeface="Times New Roman" panose="02020603050405020304" pitchFamily="18" charset="0"/>
              </a:rPr>
              <a:t> a </a:t>
            </a:r>
            <a:r>
              <a:rPr lang="it-IT" b="1" dirty="0" err="1">
                <a:latin typeface="Calibri" panose="020F0502020204030204" pitchFamily="34" charset="0"/>
                <a:cs typeface="Times New Roman" panose="02020603050405020304" pitchFamily="18" charset="0"/>
              </a:rPr>
              <a:t>Decision</a:t>
            </a:r>
            <a:r>
              <a:rPr lang="it-IT" b="1" dirty="0">
                <a:latin typeface="Calibri" panose="020F0502020204030204" pitchFamily="34" charset="0"/>
                <a:cs typeface="Times New Roman" panose="02020603050405020304" pitchFamily="18" charset="0"/>
              </a:rPr>
              <a:t> Support system to </a:t>
            </a:r>
            <a:r>
              <a:rPr lang="it-IT" b="1" dirty="0" err="1">
                <a:latin typeface="Calibri" panose="020F0502020204030204" pitchFamily="34" charset="0"/>
                <a:cs typeface="Times New Roman" panose="02020603050405020304" pitchFamily="18" charset="0"/>
              </a:rPr>
              <a:t>address</a:t>
            </a:r>
            <a:r>
              <a:rPr lang="it-IT" b="1" dirty="0">
                <a:latin typeface="Calibri" panose="020F0502020204030204" pitchFamily="34" charset="0"/>
                <a:cs typeface="Times New Roman" panose="02020603050405020304" pitchFamily="18" charset="0"/>
              </a:rPr>
              <a:t> green </a:t>
            </a:r>
            <a:r>
              <a:rPr lang="it-IT" b="1" dirty="0" err="1">
                <a:latin typeface="Calibri" panose="020F0502020204030204" pitchFamily="34" charset="0"/>
                <a:cs typeface="Times New Roman" panose="02020603050405020304" pitchFamily="18" charset="0"/>
              </a:rPr>
              <a:t>infrastructure</a:t>
            </a:r>
            <a:r>
              <a:rPr lang="it-IT" b="1" dirty="0">
                <a:latin typeface="Calibri" panose="020F0502020204030204" pitchFamily="34" charset="0"/>
                <a:cs typeface="Times New Roman" panose="02020603050405020304" pitchFamily="18" charset="0"/>
              </a:rPr>
              <a:t> for </a:t>
            </a:r>
            <a:r>
              <a:rPr lang="it-IT" b="1" dirty="0" err="1">
                <a:latin typeface="Calibri" panose="020F0502020204030204" pitchFamily="34" charset="0"/>
                <a:cs typeface="Times New Roman" panose="02020603050405020304" pitchFamily="18" charset="0"/>
              </a:rPr>
              <a:t>university</a:t>
            </a:r>
            <a:r>
              <a:rPr lang="it-IT" b="1" dirty="0">
                <a:latin typeface="Calibri" panose="020F0502020204030204" pitchFamily="34" charset="0"/>
                <a:cs typeface="Times New Roman" panose="02020603050405020304" pitchFamily="18" charset="0"/>
              </a:rPr>
              <a:t> campuses, </a:t>
            </a:r>
            <a:r>
              <a:rPr lang="it-IT" b="1" dirty="0" err="1">
                <a:latin typeface="Calibri" panose="020F0502020204030204" pitchFamily="34" charset="0"/>
                <a:cs typeface="Times New Roman" panose="02020603050405020304" pitchFamily="18" charset="0"/>
              </a:rPr>
              <a:t>exploiting</a:t>
            </a:r>
            <a:r>
              <a:rPr lang="it-IT" b="1" dirty="0">
                <a:latin typeface="Calibri" panose="020F0502020204030204" pitchFamily="34" charset="0"/>
                <a:cs typeface="Times New Roman" panose="02020603050405020304" pitchFamily="18" charset="0"/>
              </a:rPr>
              <a:t> </a:t>
            </a:r>
            <a:r>
              <a:rPr lang="it-IT" b="1" dirty="0" err="1">
                <a:latin typeface="Calibri" panose="020F0502020204030204" pitchFamily="34" charset="0"/>
                <a:cs typeface="Times New Roman" panose="02020603050405020304" pitchFamily="18" charset="0"/>
              </a:rPr>
              <a:t>urban</a:t>
            </a:r>
            <a:r>
              <a:rPr lang="it-IT" b="1" dirty="0">
                <a:latin typeface="Calibri" panose="020F0502020204030204" pitchFamily="34" charset="0"/>
                <a:cs typeface="Times New Roman" panose="02020603050405020304" pitchFamily="18" charset="0"/>
              </a:rPr>
              <a:t> </a:t>
            </a:r>
            <a:r>
              <a:rPr lang="it-IT" b="1" dirty="0" err="1">
                <a:latin typeface="Calibri" panose="020F0502020204030204" pitchFamily="34" charset="0"/>
                <a:cs typeface="Times New Roman" panose="02020603050405020304" pitchFamily="18" charset="0"/>
              </a:rPr>
              <a:t>factors</a:t>
            </a:r>
            <a:r>
              <a:rPr lang="it-IT" b="1" dirty="0">
                <a:latin typeface="Calibri" panose="020F0502020204030204" pitchFamily="34" charset="0"/>
                <a:cs typeface="Times New Roman" panose="02020603050405020304" pitchFamily="18" charset="0"/>
              </a:rPr>
              <a:t> </a:t>
            </a:r>
            <a:r>
              <a:rPr lang="it-IT" b="1" dirty="0" err="1">
                <a:latin typeface="Calibri" panose="020F0502020204030204" pitchFamily="34" charset="0"/>
                <a:cs typeface="Times New Roman" panose="02020603050405020304" pitchFamily="18" charset="0"/>
              </a:rPr>
              <a:t>impacting</a:t>
            </a:r>
            <a:r>
              <a:rPr lang="it-IT" b="1" dirty="0">
                <a:latin typeface="Calibri" panose="020F0502020204030204" pitchFamily="34" charset="0"/>
                <a:cs typeface="Times New Roman" panose="02020603050405020304" pitchFamily="18" charset="0"/>
              </a:rPr>
              <a:t> on </a:t>
            </a:r>
            <a:r>
              <a:rPr lang="it-IT" b="1" dirty="0" err="1">
                <a:latin typeface="Calibri" panose="020F0502020204030204" pitchFamily="34" charset="0"/>
                <a:cs typeface="Times New Roman" panose="02020603050405020304" pitchFamily="18" charset="0"/>
              </a:rPr>
              <a:t>environment</a:t>
            </a:r>
            <a:endParaRPr lang="it-IT" b="1" dirty="0">
              <a:latin typeface="Calibri" panose="020F0502020204030204" pitchFamily="34" charset="0"/>
              <a:cs typeface="Times New Roman" panose="02020603050405020304" pitchFamily="18" charset="0"/>
            </a:endParaRPr>
          </a:p>
          <a:p>
            <a:pPr marL="285750" lvl="0" indent="-285750">
              <a:lnSpc>
                <a:spcPts val="2200"/>
              </a:lnSpc>
              <a:spcBef>
                <a:spcPct val="20000"/>
              </a:spcBef>
              <a:buFont typeface="Wingdings" panose="05000000000000000000" pitchFamily="2" charset="2"/>
              <a:buChar char="ü"/>
            </a:pPr>
            <a:endParaRPr lang="it-IT" b="1" dirty="0">
              <a:latin typeface="Calibri" panose="020F0502020204030204" pitchFamily="34" charset="0"/>
              <a:cs typeface="Times New Roman" panose="02020603050405020304" pitchFamily="18" charset="0"/>
            </a:endParaRPr>
          </a:p>
          <a:p>
            <a:pPr marL="285750" lvl="0" indent="-285750">
              <a:lnSpc>
                <a:spcPts val="2200"/>
              </a:lnSpc>
              <a:spcBef>
                <a:spcPct val="20000"/>
              </a:spcBef>
              <a:buFont typeface="Wingdings" panose="05000000000000000000" pitchFamily="2" charset="2"/>
              <a:buChar char="ü"/>
            </a:pPr>
            <a:r>
              <a:rPr lang="it-IT" b="1" dirty="0">
                <a:latin typeface="Calibri" panose="020F0502020204030204" pitchFamily="34" charset="0"/>
                <a:cs typeface="Times New Roman" panose="02020603050405020304" pitchFamily="18" charset="0"/>
              </a:rPr>
              <a:t>To </a:t>
            </a:r>
            <a:r>
              <a:rPr lang="it-IT" b="1" dirty="0" err="1">
                <a:latin typeface="Calibri" panose="020F0502020204030204" pitchFamily="34" charset="0"/>
                <a:cs typeface="Times New Roman" panose="02020603050405020304" pitchFamily="18" charset="0"/>
              </a:rPr>
              <a:t>develop</a:t>
            </a:r>
            <a:r>
              <a:rPr lang="it-IT" b="1" dirty="0">
                <a:latin typeface="Calibri" panose="020F0502020204030204" pitchFamily="34" charset="0"/>
                <a:cs typeface="Times New Roman" panose="02020603050405020304" pitchFamily="18" charset="0"/>
              </a:rPr>
              <a:t> new </a:t>
            </a:r>
            <a:r>
              <a:rPr lang="it-IT" b="1" dirty="0" err="1">
                <a:latin typeface="Calibri" panose="020F0502020204030204" pitchFamily="34" charset="0"/>
                <a:cs typeface="Times New Roman" panose="02020603050405020304" pitchFamily="18" charset="0"/>
              </a:rPr>
              <a:t>applications</a:t>
            </a:r>
            <a:r>
              <a:rPr lang="it-IT" b="1" dirty="0">
                <a:latin typeface="Calibri" panose="020F0502020204030204" pitchFamily="34" charset="0"/>
                <a:cs typeface="Times New Roman" panose="02020603050405020304" pitchFamily="18" charset="0"/>
              </a:rPr>
              <a:t> </a:t>
            </a:r>
            <a:r>
              <a:rPr lang="it-IT" b="1" dirty="0" err="1">
                <a:latin typeface="Calibri" panose="020F0502020204030204" pitchFamily="34" charset="0"/>
                <a:cs typeface="Times New Roman" panose="02020603050405020304" pitchFamily="18" charset="0"/>
              </a:rPr>
              <a:t>able</a:t>
            </a:r>
            <a:r>
              <a:rPr lang="it-IT" b="1" dirty="0">
                <a:latin typeface="Calibri" panose="020F0502020204030204" pitchFamily="34" charset="0"/>
                <a:cs typeface="Times New Roman" panose="02020603050405020304" pitchFamily="18" charset="0"/>
              </a:rPr>
              <a:t> to </a:t>
            </a:r>
            <a:r>
              <a:rPr lang="it-IT" b="1" dirty="0" err="1">
                <a:latin typeface="Calibri" panose="020F0502020204030204" pitchFamily="34" charset="0"/>
                <a:cs typeface="Times New Roman" panose="02020603050405020304" pitchFamily="18" charset="0"/>
              </a:rPr>
              <a:t>enhance</a:t>
            </a:r>
            <a:r>
              <a:rPr lang="it-IT" b="1" dirty="0">
                <a:latin typeface="Calibri" panose="020F0502020204030204" pitchFamily="34" charset="0"/>
                <a:cs typeface="Times New Roman" panose="02020603050405020304" pitchFamily="18" charset="0"/>
              </a:rPr>
              <a:t> </a:t>
            </a:r>
            <a:r>
              <a:rPr lang="it-IT" b="1" dirty="0" err="1">
                <a:latin typeface="Calibri" panose="020F0502020204030204" pitchFamily="34" charset="0"/>
                <a:cs typeface="Times New Roman" panose="02020603050405020304" pitchFamily="18" charset="0"/>
              </a:rPr>
              <a:t>urban</a:t>
            </a:r>
            <a:r>
              <a:rPr lang="it-IT" b="1" dirty="0">
                <a:latin typeface="Calibri" panose="020F0502020204030204" pitchFamily="34" charset="0"/>
                <a:cs typeface="Times New Roman" panose="02020603050405020304" pitchFamily="18" charset="0"/>
              </a:rPr>
              <a:t> cycling </a:t>
            </a:r>
            <a:r>
              <a:rPr lang="it-IT" b="1" dirty="0" err="1">
                <a:latin typeface="Calibri" panose="020F0502020204030204" pitchFamily="34" charset="0"/>
                <a:cs typeface="Times New Roman" panose="02020603050405020304" pitchFamily="18" charset="0"/>
              </a:rPr>
              <a:t>based</a:t>
            </a:r>
            <a:r>
              <a:rPr lang="it-IT" b="1" dirty="0">
                <a:latin typeface="Calibri" panose="020F0502020204030204" pitchFamily="34" charset="0"/>
                <a:cs typeface="Times New Roman" panose="02020603050405020304" pitchFamily="18" charset="0"/>
              </a:rPr>
              <a:t> </a:t>
            </a:r>
            <a:r>
              <a:rPr lang="it-IT" b="1" dirty="0" err="1">
                <a:latin typeface="Calibri" panose="020F0502020204030204" pitchFamily="34" charset="0"/>
                <a:cs typeface="Times New Roman" panose="02020603050405020304" pitchFamily="18" charset="0"/>
              </a:rPr>
              <a:t>upon</a:t>
            </a:r>
            <a:r>
              <a:rPr lang="it-IT" b="1" dirty="0">
                <a:latin typeface="Calibri" panose="020F0502020204030204" pitchFamily="34" charset="0"/>
                <a:cs typeface="Times New Roman" panose="02020603050405020304" pitchFamily="18" charset="0"/>
              </a:rPr>
              <a:t> road </a:t>
            </a:r>
            <a:r>
              <a:rPr lang="it-IT" b="1" dirty="0" err="1">
                <a:latin typeface="Calibri" panose="020F0502020204030204" pitchFamily="34" charset="0"/>
                <a:cs typeface="Times New Roman" panose="02020603050405020304" pitchFamily="18" charset="0"/>
              </a:rPr>
              <a:t>safety</a:t>
            </a:r>
            <a:r>
              <a:rPr lang="it-IT" b="1" dirty="0">
                <a:latin typeface="Calibri" panose="020F0502020204030204" pitchFamily="34" charset="0"/>
                <a:cs typeface="Times New Roman" panose="02020603050405020304" pitchFamily="18" charset="0"/>
              </a:rPr>
              <a:t> and roads </a:t>
            </a:r>
            <a:r>
              <a:rPr lang="it-IT" b="1" dirty="0" err="1">
                <a:latin typeface="Calibri" panose="020F0502020204030204" pitchFamily="34" charset="0"/>
                <a:cs typeface="Times New Roman" panose="02020603050405020304" pitchFamily="18" charset="0"/>
              </a:rPr>
              <a:t>maintenance</a:t>
            </a:r>
            <a:r>
              <a:rPr lang="it-IT" b="1" dirty="0">
                <a:latin typeface="Calibri" panose="020F0502020204030204" pitchFamily="34" charset="0"/>
                <a:cs typeface="Times New Roman" panose="02020603050405020304" pitchFamily="18" charset="0"/>
              </a:rPr>
              <a:t> </a:t>
            </a:r>
            <a:r>
              <a:rPr lang="it-IT" b="1" dirty="0" err="1">
                <a:latin typeface="Calibri" panose="020F0502020204030204" pitchFamily="34" charset="0"/>
                <a:cs typeface="Times New Roman" panose="02020603050405020304" pitchFamily="18" charset="0"/>
              </a:rPr>
              <a:t>conditions</a:t>
            </a:r>
            <a:r>
              <a:rPr lang="it-IT" b="1" dirty="0">
                <a:latin typeface="Calibri" panose="020F0502020204030204" pitchFamily="34" charset="0"/>
                <a:cs typeface="Times New Roman" panose="02020603050405020304" pitchFamily="18" charset="0"/>
              </a:rPr>
              <a:t>.</a:t>
            </a:r>
          </a:p>
          <a:p>
            <a:pPr marL="285750" lvl="0" indent="-285750">
              <a:lnSpc>
                <a:spcPts val="2200"/>
              </a:lnSpc>
              <a:spcBef>
                <a:spcPct val="20000"/>
              </a:spcBef>
              <a:buFont typeface="Wingdings" panose="05000000000000000000" pitchFamily="2" charset="2"/>
              <a:buChar char="ü"/>
            </a:pPr>
            <a:endParaRPr lang="it-IT" b="1" dirty="0">
              <a:latin typeface="Calibri" panose="020F0502020204030204" pitchFamily="34" charset="0"/>
              <a:cs typeface="Times New Roman" panose="02020603050405020304" pitchFamily="18" charset="0"/>
            </a:endParaRPr>
          </a:p>
          <a:p>
            <a:pPr marL="285750" lvl="0" indent="-285750">
              <a:lnSpc>
                <a:spcPts val="2200"/>
              </a:lnSpc>
              <a:spcBef>
                <a:spcPct val="20000"/>
              </a:spcBef>
              <a:buFont typeface="Wingdings" panose="05000000000000000000" pitchFamily="2" charset="2"/>
              <a:buChar char="ü"/>
            </a:pPr>
            <a:r>
              <a:rPr lang="it-IT" b="1" dirty="0">
                <a:latin typeface="Calibri" panose="020F0502020204030204" pitchFamily="34" charset="0"/>
                <a:cs typeface="Times New Roman" panose="02020603050405020304" pitchFamily="18" charset="0"/>
              </a:rPr>
              <a:t>To design new services for cycling (parking </a:t>
            </a:r>
            <a:r>
              <a:rPr lang="it-IT" b="1" dirty="0" err="1">
                <a:latin typeface="Calibri" panose="020F0502020204030204" pitchFamily="34" charset="0"/>
                <a:cs typeface="Times New Roman" panose="02020603050405020304" pitchFamily="18" charset="0"/>
              </a:rPr>
              <a:t>infrastructures</a:t>
            </a:r>
            <a:r>
              <a:rPr lang="it-IT" b="1" dirty="0">
                <a:latin typeface="Calibri" panose="020F0502020204030204" pitchFamily="34" charset="0"/>
                <a:cs typeface="Times New Roman" panose="02020603050405020304" pitchFamily="18" charset="0"/>
              </a:rPr>
              <a:t>, </a:t>
            </a:r>
            <a:r>
              <a:rPr lang="it-IT" b="1" dirty="0" err="1">
                <a:latin typeface="Calibri" panose="020F0502020204030204" pitchFamily="34" charset="0"/>
                <a:cs typeface="Times New Roman" panose="02020603050405020304" pitchFamily="18" charset="0"/>
              </a:rPr>
              <a:t>cycles</a:t>
            </a:r>
            <a:r>
              <a:rPr lang="it-IT" b="1" dirty="0">
                <a:latin typeface="Calibri" panose="020F0502020204030204" pitchFamily="34" charset="0"/>
                <a:cs typeface="Times New Roman" panose="02020603050405020304" pitchFamily="18" charset="0"/>
              </a:rPr>
              <a:t> support)</a:t>
            </a:r>
          </a:p>
          <a:p>
            <a:pPr marL="285750" lvl="0" indent="-285750">
              <a:lnSpc>
                <a:spcPts val="2200"/>
              </a:lnSpc>
              <a:spcBef>
                <a:spcPct val="20000"/>
              </a:spcBef>
              <a:buFont typeface="Wingdings" panose="05000000000000000000" pitchFamily="2" charset="2"/>
              <a:buChar char="ü"/>
            </a:pPr>
            <a:endParaRPr lang="it-IT" b="1" dirty="0">
              <a:latin typeface="Calibri" panose="020F0502020204030204" pitchFamily="34" charset="0"/>
              <a:cs typeface="Times New Roman" panose="02020603050405020304" pitchFamily="18" charset="0"/>
            </a:endParaRPr>
          </a:p>
          <a:p>
            <a:pPr marL="285750" lvl="0" indent="-285750">
              <a:lnSpc>
                <a:spcPts val="2200"/>
              </a:lnSpc>
              <a:spcBef>
                <a:spcPct val="20000"/>
              </a:spcBef>
              <a:buFont typeface="Wingdings" panose="05000000000000000000" pitchFamily="2" charset="2"/>
              <a:buChar char="ü"/>
            </a:pPr>
            <a:r>
              <a:rPr lang="it-IT" b="1" dirty="0">
                <a:latin typeface="Calibri" panose="020F0502020204030204" pitchFamily="34" charset="0"/>
                <a:cs typeface="Times New Roman" panose="02020603050405020304" pitchFamily="18" charset="0"/>
              </a:rPr>
              <a:t>To </a:t>
            </a:r>
            <a:r>
              <a:rPr lang="it-IT" b="1" dirty="0" err="1">
                <a:latin typeface="Calibri" panose="020F0502020204030204" pitchFamily="34" charset="0"/>
                <a:cs typeface="Times New Roman" panose="02020603050405020304" pitchFamily="18" charset="0"/>
              </a:rPr>
              <a:t>offer</a:t>
            </a:r>
            <a:r>
              <a:rPr lang="it-IT" b="1" dirty="0">
                <a:latin typeface="Calibri" panose="020F0502020204030204" pitchFamily="34" charset="0"/>
                <a:cs typeface="Times New Roman" panose="02020603050405020304" pitchFamily="18" charset="0"/>
              </a:rPr>
              <a:t> new benefit for </a:t>
            </a:r>
            <a:r>
              <a:rPr lang="it-IT" b="1" dirty="0" err="1">
                <a:latin typeface="Calibri" panose="020F0502020204030204" pitchFamily="34" charset="0"/>
                <a:cs typeface="Times New Roman" panose="02020603050405020304" pitchFamily="18" charset="0"/>
              </a:rPr>
              <a:t>employees</a:t>
            </a:r>
            <a:r>
              <a:rPr lang="it-IT" b="1" dirty="0">
                <a:latin typeface="Calibri" panose="020F0502020204030204" pitchFamily="34" charset="0"/>
                <a:cs typeface="Times New Roman" panose="02020603050405020304" pitchFamily="18" charset="0"/>
              </a:rPr>
              <a:t> </a:t>
            </a:r>
            <a:r>
              <a:rPr lang="it-IT" b="1" dirty="0" err="1">
                <a:latin typeface="Calibri" panose="020F0502020204030204" pitchFamily="34" charset="0"/>
                <a:cs typeface="Times New Roman" panose="02020603050405020304" pitchFamily="18" charset="0"/>
              </a:rPr>
              <a:t>based</a:t>
            </a:r>
            <a:r>
              <a:rPr lang="it-IT" b="1" dirty="0">
                <a:latin typeface="Calibri" panose="020F0502020204030204" pitchFamily="34" charset="0"/>
                <a:cs typeface="Times New Roman" panose="02020603050405020304" pitchFamily="18" charset="0"/>
              </a:rPr>
              <a:t> </a:t>
            </a:r>
            <a:r>
              <a:rPr lang="it-IT" b="1" dirty="0" err="1">
                <a:latin typeface="Calibri" panose="020F0502020204030204" pitchFamily="34" charset="0"/>
                <a:cs typeface="Times New Roman" panose="02020603050405020304" pitchFamily="18" charset="0"/>
              </a:rPr>
              <a:t>upon</a:t>
            </a:r>
            <a:r>
              <a:rPr lang="it-IT" b="1" dirty="0">
                <a:latin typeface="Calibri" panose="020F0502020204030204" pitchFamily="34" charset="0"/>
                <a:cs typeface="Times New Roman" panose="02020603050405020304" pitchFamily="18" charset="0"/>
              </a:rPr>
              <a:t> </a:t>
            </a:r>
            <a:r>
              <a:rPr lang="it-IT" b="1" dirty="0" err="1">
                <a:latin typeface="Calibri" panose="020F0502020204030204" pitchFamily="34" charset="0"/>
                <a:cs typeface="Times New Roman" panose="02020603050405020304" pitchFamily="18" charset="0"/>
              </a:rPr>
              <a:t>opportunity</a:t>
            </a:r>
            <a:r>
              <a:rPr lang="it-IT" b="1" dirty="0">
                <a:latin typeface="Calibri" panose="020F0502020204030204" pitchFamily="34" charset="0"/>
                <a:cs typeface="Times New Roman" panose="02020603050405020304" pitchFamily="18" charset="0"/>
              </a:rPr>
              <a:t> to </a:t>
            </a:r>
            <a:r>
              <a:rPr lang="it-IT" b="1" dirty="0" err="1">
                <a:latin typeface="Calibri" panose="020F0502020204030204" pitchFamily="34" charset="0"/>
                <a:cs typeface="Times New Roman" panose="02020603050405020304" pitchFamily="18" charset="0"/>
              </a:rPr>
              <a:t>recharge</a:t>
            </a:r>
            <a:r>
              <a:rPr lang="it-IT" b="1" dirty="0">
                <a:latin typeface="Calibri" panose="020F0502020204030204" pitchFamily="34" charset="0"/>
                <a:cs typeface="Times New Roman" panose="02020603050405020304" pitchFamily="18" charset="0"/>
              </a:rPr>
              <a:t> private </a:t>
            </a:r>
            <a:r>
              <a:rPr lang="it-IT" b="1" dirty="0" err="1">
                <a:latin typeface="Calibri" panose="020F0502020204030204" pitchFamily="34" charset="0"/>
                <a:cs typeface="Times New Roman" panose="02020603050405020304" pitchFamily="18" charset="0"/>
              </a:rPr>
              <a:t>electric</a:t>
            </a:r>
            <a:r>
              <a:rPr lang="it-IT" b="1" dirty="0">
                <a:latin typeface="Calibri" panose="020F0502020204030204" pitchFamily="34" charset="0"/>
                <a:cs typeface="Times New Roman" panose="02020603050405020304" pitchFamily="18" charset="0"/>
              </a:rPr>
              <a:t> cars</a:t>
            </a:r>
          </a:p>
          <a:p>
            <a:pPr marL="342900" lvl="0" indent="-342900">
              <a:lnSpc>
                <a:spcPts val="2200"/>
              </a:lnSpc>
              <a:spcBef>
                <a:spcPct val="20000"/>
              </a:spcBef>
              <a:buFontTx/>
              <a:buChar char="-"/>
            </a:pPr>
            <a:endParaRPr lang="it-IT" sz="240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784583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r>
              <a:rPr lang="it-IT" dirty="0">
                <a:latin typeface="Calibri" panose="020F0502020204030204" pitchFamily="34" charset="0"/>
                <a:cs typeface="Calibri" panose="020F0502020204030204" pitchFamily="34" charset="0"/>
              </a:rPr>
              <a:t>Roberto Battistini</a:t>
            </a:r>
          </a:p>
        </p:txBody>
      </p:sp>
      <p:sp>
        <p:nvSpPr>
          <p:cNvPr id="3" name="Segnaposto testo 2"/>
          <p:cNvSpPr>
            <a:spLocks noGrp="1"/>
          </p:cNvSpPr>
          <p:nvPr>
            <p:ph type="body" sz="quarter" idx="11"/>
          </p:nvPr>
        </p:nvSpPr>
        <p:spPr>
          <a:xfrm>
            <a:off x="1079612" y="3429000"/>
            <a:ext cx="6984776" cy="936103"/>
          </a:xfrm>
        </p:spPr>
        <p:txBody>
          <a:bodyPr/>
          <a:lstStyle/>
          <a:p>
            <a:r>
              <a:rPr lang="it-IT" dirty="0">
                <a:latin typeface="Calibri" panose="020F0502020204030204" pitchFamily="34" charset="0"/>
                <a:cs typeface="Calibri" panose="020F0502020204030204" pitchFamily="34" charset="0"/>
              </a:rPr>
              <a:t>ATES – Technical, </a:t>
            </a:r>
            <a:r>
              <a:rPr lang="it-IT" dirty="0" err="1">
                <a:latin typeface="Calibri" panose="020F0502020204030204" pitchFamily="34" charset="0"/>
                <a:cs typeface="Calibri" panose="020F0502020204030204" pitchFamily="34" charset="0"/>
              </a:rPr>
              <a:t>Constructions</a:t>
            </a:r>
            <a:r>
              <a:rPr lang="it-IT" dirty="0">
                <a:latin typeface="Calibri" panose="020F0502020204030204" pitchFamily="34" charset="0"/>
                <a:cs typeface="Calibri" panose="020F0502020204030204" pitchFamily="34" charset="0"/>
              </a:rPr>
              <a:t> and </a:t>
            </a:r>
            <a:r>
              <a:rPr lang="it-IT" dirty="0" err="1">
                <a:latin typeface="Calibri" panose="020F0502020204030204" pitchFamily="34" charset="0"/>
                <a:cs typeface="Calibri" panose="020F0502020204030204" pitchFamily="34" charset="0"/>
              </a:rPr>
              <a:t>Sustainability</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Division</a:t>
            </a:r>
            <a:endParaRPr lang="it-IT" dirty="0">
              <a:latin typeface="Calibri" panose="020F0502020204030204" pitchFamily="34" charset="0"/>
              <a:cs typeface="Calibri" panose="020F0502020204030204" pitchFamily="34" charset="0"/>
            </a:endParaRPr>
          </a:p>
          <a:p>
            <a:endParaRPr lang="it-IT" dirty="0">
              <a:latin typeface="Calibri" panose="020F0502020204030204" pitchFamily="34" charset="0"/>
              <a:cs typeface="Calibri" panose="020F0502020204030204" pitchFamily="34" charset="0"/>
            </a:endParaRPr>
          </a:p>
          <a:p>
            <a:r>
              <a:rPr lang="it-IT" dirty="0">
                <a:latin typeface="Calibri" panose="020F0502020204030204" pitchFamily="34" charset="0"/>
                <a:cs typeface="Calibri" panose="020F0502020204030204" pitchFamily="34" charset="0"/>
              </a:rPr>
              <a:t>DICAM – Department of </a:t>
            </a:r>
            <a:r>
              <a:rPr lang="en-US" dirty="0">
                <a:latin typeface="Calibri" panose="020F0502020204030204" pitchFamily="34" charset="0"/>
                <a:cs typeface="Calibri" panose="020F0502020204030204" pitchFamily="34" charset="0"/>
              </a:rPr>
              <a:t>Civil, Chemical, Environmental, and Materials Engineering</a:t>
            </a:r>
            <a:endParaRPr lang="it-IT" dirty="0">
              <a:latin typeface="Calibri" panose="020F0502020204030204" pitchFamily="34" charset="0"/>
              <a:cs typeface="Calibri" panose="020F0502020204030204" pitchFamily="34" charset="0"/>
            </a:endParaRPr>
          </a:p>
          <a:p>
            <a:endParaRPr lang="it-IT" dirty="0">
              <a:latin typeface="Calibri" panose="020F0502020204030204" pitchFamily="34" charset="0"/>
              <a:cs typeface="Calibri" panose="020F0502020204030204" pitchFamily="34" charset="0"/>
            </a:endParaRPr>
          </a:p>
        </p:txBody>
      </p:sp>
      <p:sp>
        <p:nvSpPr>
          <p:cNvPr id="4" name="Segnaposto testo 3"/>
          <p:cNvSpPr>
            <a:spLocks noGrp="1"/>
          </p:cNvSpPr>
          <p:nvPr>
            <p:ph type="body" sz="quarter" idx="12"/>
          </p:nvPr>
        </p:nvSpPr>
        <p:spPr/>
        <p:txBody>
          <a:bodyPr/>
          <a:lstStyle/>
          <a:p>
            <a:r>
              <a:rPr lang="it-IT" dirty="0">
                <a:latin typeface="Calibri" panose="020F0502020204030204" pitchFamily="34" charset="0"/>
                <a:cs typeface="Calibri" panose="020F0502020204030204" pitchFamily="34" charset="0"/>
                <a:hlinkClick r:id="rId2"/>
              </a:rPr>
              <a:t>roberto.battistini2@un</a:t>
            </a:r>
            <a:r>
              <a:rPr lang="it-IT" dirty="0">
                <a:latin typeface="Calibri" panose="020F0502020204030204" pitchFamily="34" charset="0"/>
                <a:cs typeface="Calibri" panose="020F0502020204030204" pitchFamily="34" charset="0"/>
              </a:rPr>
              <a:t>ibo.it</a:t>
            </a:r>
          </a:p>
        </p:txBody>
      </p:sp>
    </p:spTree>
    <p:extLst>
      <p:ext uri="{BB962C8B-B14F-4D97-AF65-F5344CB8AC3E}">
        <p14:creationId xmlns:p14="http://schemas.microsoft.com/office/powerpoint/2010/main" val="2269412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89A2AEEF-8173-E8B9-9771-886CEED09AA4}"/>
              </a:ext>
            </a:extLst>
          </p:cNvPr>
          <p:cNvSpPr txBox="1"/>
          <p:nvPr/>
        </p:nvSpPr>
        <p:spPr>
          <a:xfrm>
            <a:off x="5523520" y="1790702"/>
            <a:ext cx="3218956" cy="4068806"/>
          </a:xfrm>
          <a:prstGeom prst="rect">
            <a:avLst/>
          </a:prstGeom>
          <a:noFill/>
        </p:spPr>
        <p:txBody>
          <a:bodyPr wrap="square">
            <a:spAutoFit/>
          </a:bodyPr>
          <a:lstStyle/>
          <a:p>
            <a:pPr algn="just">
              <a:lnSpc>
                <a:spcPct val="95000"/>
              </a:lnSpc>
            </a:pPr>
            <a:r>
              <a:rPr lang="en-US" sz="1600" dirty="0"/>
              <a:t>Cities are in fact ecosystems. </a:t>
            </a:r>
            <a:r>
              <a:rPr lang="en-US" sz="1600" dirty="0" err="1"/>
              <a:t>Tansley</a:t>
            </a:r>
            <a:r>
              <a:rPr lang="en-US" sz="1600" dirty="0"/>
              <a:t> (1935) defined an ecosystem as a community of living organisms in conjunction with the nonliving components of their environment, interacting as a system. </a:t>
            </a:r>
          </a:p>
          <a:p>
            <a:pPr algn="just">
              <a:lnSpc>
                <a:spcPct val="95000"/>
              </a:lnSpc>
            </a:pPr>
            <a:endParaRPr lang="en-US" sz="1600" dirty="0">
              <a:hlinkClick r:id="rId2">
                <a:extLst>
                  <a:ext uri="{A12FA001-AC4F-418D-AE19-62706E023703}">
                    <ahyp:hlinkClr xmlns:ahyp="http://schemas.microsoft.com/office/drawing/2018/hyperlinkcolor" val="tx"/>
                  </a:ext>
                </a:extLst>
              </a:hlinkClick>
            </a:endParaRPr>
          </a:p>
          <a:p>
            <a:pPr algn="just">
              <a:lnSpc>
                <a:spcPct val="95000"/>
              </a:lnSpc>
            </a:pPr>
            <a:r>
              <a:rPr lang="en-US" sz="1600" dirty="0"/>
              <a:t>Eugene </a:t>
            </a:r>
            <a:r>
              <a:rPr lang="en-US" sz="1600" dirty="0" err="1"/>
              <a:t>Odum</a:t>
            </a:r>
            <a:r>
              <a:rPr lang="en-US" sz="1600" dirty="0"/>
              <a:t> (1971) expanded the definition as a unit that includes all the organisms, i.e., the community in a given area interacting with the physical environment so that a flow of energy leads to clearly defined trophic structure, biotic diversity and material cycles, i.e., exchange of materials between living and non-living, within the system.</a:t>
            </a:r>
            <a:endParaRPr lang="it-IT" sz="1600" dirty="0"/>
          </a:p>
        </p:txBody>
      </p:sp>
      <p:pic>
        <p:nvPicPr>
          <p:cNvPr id="16" name="Immagine 15">
            <a:extLst>
              <a:ext uri="{FF2B5EF4-FFF2-40B4-BE49-F238E27FC236}">
                <a16:creationId xmlns:a16="http://schemas.microsoft.com/office/drawing/2014/main" id="{D2139B79-603D-2516-C375-1709BEA1986D}"/>
              </a:ext>
            </a:extLst>
          </p:cNvPr>
          <p:cNvPicPr>
            <a:picLocks noChangeAspect="1"/>
          </p:cNvPicPr>
          <p:nvPr/>
        </p:nvPicPr>
        <p:blipFill rotWithShape="1">
          <a:blip r:embed="rId3"/>
          <a:srcRect l="2355" t="10041" r="1284" b="9628"/>
          <a:stretch/>
        </p:blipFill>
        <p:spPr>
          <a:xfrm>
            <a:off x="35145" y="1790702"/>
            <a:ext cx="5490196" cy="4068806"/>
          </a:xfrm>
          <a:prstGeom prst="rect">
            <a:avLst/>
          </a:prstGeom>
        </p:spPr>
      </p:pic>
      <p:grpSp>
        <p:nvGrpSpPr>
          <p:cNvPr id="3" name="Gruppo 2">
            <a:extLst>
              <a:ext uri="{FF2B5EF4-FFF2-40B4-BE49-F238E27FC236}">
                <a16:creationId xmlns:a16="http://schemas.microsoft.com/office/drawing/2014/main" id="{3BA2634D-5F35-C8C9-1D7D-198412EAA46D}"/>
              </a:ext>
            </a:extLst>
          </p:cNvPr>
          <p:cNvGrpSpPr/>
          <p:nvPr/>
        </p:nvGrpSpPr>
        <p:grpSpPr>
          <a:xfrm>
            <a:off x="1547664" y="476672"/>
            <a:ext cx="7143728" cy="722303"/>
            <a:chOff x="1206227" y="418451"/>
            <a:chExt cx="7143728" cy="722303"/>
          </a:xfrm>
        </p:grpSpPr>
        <p:sp>
          <p:nvSpPr>
            <p:cNvPr id="4" name="CasellaDiTesto 3">
              <a:extLst>
                <a:ext uri="{FF2B5EF4-FFF2-40B4-BE49-F238E27FC236}">
                  <a16:creationId xmlns:a16="http://schemas.microsoft.com/office/drawing/2014/main" id="{022AAC93-9312-196D-BE3F-DD678781479F}"/>
                </a:ext>
              </a:extLst>
            </p:cNvPr>
            <p:cNvSpPr txBox="1"/>
            <p:nvPr/>
          </p:nvSpPr>
          <p:spPr>
            <a:xfrm>
              <a:off x="7049693" y="418451"/>
              <a:ext cx="1300262" cy="338554"/>
            </a:xfrm>
            <a:prstGeom prst="rect">
              <a:avLst/>
            </a:prstGeom>
            <a:noFill/>
          </p:spPr>
          <p:txBody>
            <a:bodyPr wrap="square">
              <a:spAutoFit/>
            </a:bodyPr>
            <a:lstStyle/>
            <a:p>
              <a:r>
                <a:rPr lang="en-GB" sz="1600" b="1" dirty="0">
                  <a:solidFill>
                    <a:srgbClr val="FFC000"/>
                  </a:solidFill>
                  <a:latin typeface="Calibri" panose="020F0502020204030204" pitchFamily="34" charset="0"/>
                  <a:ea typeface="+mj-ea"/>
                  <a:cs typeface="Calibri" panose="020F0502020204030204" pitchFamily="34" charset="0"/>
                </a:rPr>
                <a:t>Introduction</a:t>
              </a:r>
              <a:endParaRPr lang="it-IT" sz="1600" b="1" dirty="0">
                <a:solidFill>
                  <a:srgbClr val="FFC000"/>
                </a:solidFill>
                <a:latin typeface="Calibri" panose="020F0502020204030204" pitchFamily="34" charset="0"/>
                <a:ea typeface="+mj-ea"/>
                <a:cs typeface="Calibri" panose="020F0502020204030204" pitchFamily="34" charset="0"/>
              </a:endParaRPr>
            </a:p>
          </p:txBody>
        </p:sp>
        <p:sp>
          <p:nvSpPr>
            <p:cNvPr id="5" name="CasellaDiTesto 4">
              <a:extLst>
                <a:ext uri="{FF2B5EF4-FFF2-40B4-BE49-F238E27FC236}">
                  <a16:creationId xmlns:a16="http://schemas.microsoft.com/office/drawing/2014/main" id="{3308A305-62C7-62B5-27F1-006341FD4311}"/>
                </a:ext>
              </a:extLst>
            </p:cNvPr>
            <p:cNvSpPr txBox="1"/>
            <p:nvPr/>
          </p:nvSpPr>
          <p:spPr>
            <a:xfrm>
              <a:off x="1206227" y="740644"/>
              <a:ext cx="7140119" cy="400110"/>
            </a:xfrm>
            <a:prstGeom prst="rect">
              <a:avLst/>
            </a:prstGeom>
            <a:noFill/>
          </p:spPr>
          <p:txBody>
            <a:bodyPr wrap="square">
              <a:spAutoFit/>
            </a:bodyPr>
            <a:lstStyle/>
            <a:p>
              <a:pPr algn="r"/>
              <a:r>
                <a:rPr lang="en-GB" sz="2000" b="1" dirty="0">
                  <a:solidFill>
                    <a:srgbClr val="445469"/>
                  </a:solidFill>
                  <a:latin typeface="Calibri" panose="020F0502020204030204" pitchFamily="34" charset="0"/>
                  <a:ea typeface="+mj-ea"/>
                  <a:cs typeface="Calibri" panose="020F0502020204030204" pitchFamily="34" charset="0"/>
                </a:rPr>
                <a:t>Cities as ecosystems</a:t>
              </a:r>
              <a:endParaRPr lang="it-IT" sz="2000" b="1" dirty="0">
                <a:solidFill>
                  <a:srgbClr val="445469"/>
                </a:solidFill>
                <a:latin typeface="Calibri" panose="020F0502020204030204" pitchFamily="34" charset="0"/>
                <a:ea typeface="+mj-ea"/>
                <a:cs typeface="Calibri" panose="020F0502020204030204" pitchFamily="34" charset="0"/>
              </a:endParaRPr>
            </a:p>
          </p:txBody>
        </p:sp>
      </p:grpSp>
    </p:spTree>
    <p:extLst>
      <p:ext uri="{BB962C8B-B14F-4D97-AF65-F5344CB8AC3E}">
        <p14:creationId xmlns:p14="http://schemas.microsoft.com/office/powerpoint/2010/main" val="2524114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a:extLst>
              <a:ext uri="{FF2B5EF4-FFF2-40B4-BE49-F238E27FC236}">
                <a16:creationId xmlns:a16="http://schemas.microsoft.com/office/drawing/2014/main" id="{CBDBEE2C-FC2A-5A71-09C2-1E5237B40CDB}"/>
              </a:ext>
              <a:ext uri="{C183D7F6-B498-43B3-948B-1728B52AA6E4}">
                <adec:decorative xmlns:adec="http://schemas.microsoft.com/office/drawing/2017/decorative" val="1"/>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5784513" y="3305959"/>
            <a:ext cx="3256115" cy="2783499"/>
          </a:xfrm>
          <a:prstGeom prst="rect">
            <a:avLst/>
          </a:prstGeom>
          <a:ln>
            <a:noFill/>
          </a:ln>
          <a:effectLst>
            <a:softEdge rad="112500"/>
          </a:effectLst>
        </p:spPr>
      </p:pic>
      <p:pic>
        <p:nvPicPr>
          <p:cNvPr id="6" name="Immagine 5" descr="Immagine che contiene testo, natura&#10;&#10;Descrizione generata automaticamente">
            <a:extLst>
              <a:ext uri="{FF2B5EF4-FFF2-40B4-BE49-F238E27FC236}">
                <a16:creationId xmlns:a16="http://schemas.microsoft.com/office/drawing/2014/main" id="{1E3365CE-358E-65DD-71B5-2BB1AB979914}"/>
              </a:ext>
            </a:extLst>
          </p:cNvPr>
          <p:cNvPicPr>
            <a:picLocks noChangeAspect="1"/>
          </p:cNvPicPr>
          <p:nvPr/>
        </p:nvPicPr>
        <p:blipFill>
          <a:blip r:embed="rId3"/>
          <a:stretch>
            <a:fillRect/>
          </a:stretch>
        </p:blipFill>
        <p:spPr>
          <a:xfrm>
            <a:off x="190039" y="1496007"/>
            <a:ext cx="5619258" cy="4467048"/>
          </a:xfrm>
          <a:prstGeom prst="rect">
            <a:avLst/>
          </a:prstGeom>
          <a:ln>
            <a:noFill/>
          </a:ln>
        </p:spPr>
      </p:pic>
      <p:pic>
        <p:nvPicPr>
          <p:cNvPr id="13" name="Immagine 12" descr="Immagine che contiene edificio, Area metropolitana, Area urbana, paesaggio urbano&#10;&#10;Descrizione generata automaticamente">
            <a:extLst>
              <a:ext uri="{FF2B5EF4-FFF2-40B4-BE49-F238E27FC236}">
                <a16:creationId xmlns:a16="http://schemas.microsoft.com/office/drawing/2014/main" id="{B9CE68C6-FF9B-FD39-6848-D0466B947828}"/>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5762774" y="1410782"/>
            <a:ext cx="3191187" cy="1879255"/>
          </a:xfrm>
          <a:prstGeom prst="rect">
            <a:avLst/>
          </a:prstGeom>
          <a:ln>
            <a:noFill/>
          </a:ln>
          <a:effectLst>
            <a:softEdge rad="112500"/>
          </a:effectLst>
        </p:spPr>
      </p:pic>
      <p:sp>
        <p:nvSpPr>
          <p:cNvPr id="2" name="CasellaDiTesto 1">
            <a:extLst>
              <a:ext uri="{FF2B5EF4-FFF2-40B4-BE49-F238E27FC236}">
                <a16:creationId xmlns:a16="http://schemas.microsoft.com/office/drawing/2014/main" id="{E93F43A0-7CE2-B8E5-40EB-B9676D6E38F1}"/>
              </a:ext>
            </a:extLst>
          </p:cNvPr>
          <p:cNvSpPr txBox="1"/>
          <p:nvPr/>
        </p:nvSpPr>
        <p:spPr>
          <a:xfrm>
            <a:off x="5962683" y="3533818"/>
            <a:ext cx="2991278" cy="2308324"/>
          </a:xfrm>
          <a:prstGeom prst="rect">
            <a:avLst/>
          </a:prstGeom>
          <a:noFill/>
        </p:spPr>
        <p:txBody>
          <a:bodyPr wrap="square">
            <a:spAutoFit/>
          </a:bodyPr>
          <a:lstStyle/>
          <a:p>
            <a:pPr algn="just"/>
            <a:r>
              <a:rPr lang="en-US" sz="1600" dirty="0"/>
              <a:t>Cities as hybrid ecosystems: the product of co-evolving human and natural systems. Urban ecosystems emerge from complex interactions and feedbacks between the human, natural and technological system components of urban ecosystems </a:t>
            </a:r>
          </a:p>
          <a:p>
            <a:pPr algn="just"/>
            <a:r>
              <a:rPr lang="en-US" sz="1600" dirty="0"/>
              <a:t>(Alberti, 2016).</a:t>
            </a:r>
            <a:endParaRPr lang="it-IT" sz="1600" dirty="0"/>
          </a:p>
        </p:txBody>
      </p:sp>
      <p:grpSp>
        <p:nvGrpSpPr>
          <p:cNvPr id="4" name="Gruppo 3">
            <a:extLst>
              <a:ext uri="{FF2B5EF4-FFF2-40B4-BE49-F238E27FC236}">
                <a16:creationId xmlns:a16="http://schemas.microsoft.com/office/drawing/2014/main" id="{4DD8BE81-9F6D-712B-7B7C-8DDB47D2F612}"/>
              </a:ext>
            </a:extLst>
          </p:cNvPr>
          <p:cNvGrpSpPr/>
          <p:nvPr/>
        </p:nvGrpSpPr>
        <p:grpSpPr>
          <a:xfrm>
            <a:off x="1547664" y="476672"/>
            <a:ext cx="7143728" cy="722303"/>
            <a:chOff x="1206227" y="418451"/>
            <a:chExt cx="7143728" cy="722303"/>
          </a:xfrm>
        </p:grpSpPr>
        <p:sp>
          <p:nvSpPr>
            <p:cNvPr id="5" name="CasellaDiTesto 4">
              <a:extLst>
                <a:ext uri="{FF2B5EF4-FFF2-40B4-BE49-F238E27FC236}">
                  <a16:creationId xmlns:a16="http://schemas.microsoft.com/office/drawing/2014/main" id="{A4FA3C16-6DCE-21E3-86B0-4A72520614B5}"/>
                </a:ext>
              </a:extLst>
            </p:cNvPr>
            <p:cNvSpPr txBox="1"/>
            <p:nvPr/>
          </p:nvSpPr>
          <p:spPr>
            <a:xfrm>
              <a:off x="7049693" y="418451"/>
              <a:ext cx="1300262" cy="338554"/>
            </a:xfrm>
            <a:prstGeom prst="rect">
              <a:avLst/>
            </a:prstGeom>
            <a:noFill/>
          </p:spPr>
          <p:txBody>
            <a:bodyPr wrap="square">
              <a:spAutoFit/>
            </a:bodyPr>
            <a:lstStyle/>
            <a:p>
              <a:r>
                <a:rPr lang="en-GB" sz="1600" b="1" dirty="0">
                  <a:solidFill>
                    <a:srgbClr val="FFC000"/>
                  </a:solidFill>
                  <a:latin typeface="Calibri" panose="020F0502020204030204" pitchFamily="34" charset="0"/>
                  <a:ea typeface="+mj-ea"/>
                  <a:cs typeface="Calibri" panose="020F0502020204030204" pitchFamily="34" charset="0"/>
                </a:rPr>
                <a:t>Introduction</a:t>
              </a:r>
              <a:endParaRPr lang="it-IT" sz="1600" b="1" dirty="0">
                <a:solidFill>
                  <a:srgbClr val="FFC000"/>
                </a:solidFill>
                <a:latin typeface="Calibri" panose="020F0502020204030204" pitchFamily="34" charset="0"/>
                <a:ea typeface="+mj-ea"/>
                <a:cs typeface="Calibri" panose="020F0502020204030204" pitchFamily="34" charset="0"/>
              </a:endParaRPr>
            </a:p>
          </p:txBody>
        </p:sp>
        <p:sp>
          <p:nvSpPr>
            <p:cNvPr id="9" name="CasellaDiTesto 8">
              <a:extLst>
                <a:ext uri="{FF2B5EF4-FFF2-40B4-BE49-F238E27FC236}">
                  <a16:creationId xmlns:a16="http://schemas.microsoft.com/office/drawing/2014/main" id="{653F78C4-185F-2F6F-E7F3-148B3ACB1A43}"/>
                </a:ext>
              </a:extLst>
            </p:cNvPr>
            <p:cNvSpPr txBox="1"/>
            <p:nvPr/>
          </p:nvSpPr>
          <p:spPr>
            <a:xfrm>
              <a:off x="1206227" y="740644"/>
              <a:ext cx="7140119" cy="400110"/>
            </a:xfrm>
            <a:prstGeom prst="rect">
              <a:avLst/>
            </a:prstGeom>
            <a:noFill/>
          </p:spPr>
          <p:txBody>
            <a:bodyPr wrap="square">
              <a:spAutoFit/>
            </a:bodyPr>
            <a:lstStyle/>
            <a:p>
              <a:pPr algn="r"/>
              <a:r>
                <a:rPr lang="en-GB" sz="2000" b="1" dirty="0">
                  <a:solidFill>
                    <a:srgbClr val="445469"/>
                  </a:solidFill>
                  <a:latin typeface="Calibri" panose="020F0502020204030204" pitchFamily="34" charset="0"/>
                  <a:ea typeface="+mj-ea"/>
                  <a:cs typeface="Calibri" panose="020F0502020204030204" pitchFamily="34" charset="0"/>
                </a:rPr>
                <a:t>Layers of hybrid urban ecosystems</a:t>
              </a:r>
              <a:endParaRPr lang="it-IT" sz="2000" b="1" dirty="0">
                <a:solidFill>
                  <a:srgbClr val="445469"/>
                </a:solidFill>
                <a:latin typeface="Calibri" panose="020F0502020204030204" pitchFamily="34" charset="0"/>
                <a:ea typeface="+mj-ea"/>
                <a:cs typeface="Calibri" panose="020F0502020204030204" pitchFamily="34" charset="0"/>
              </a:endParaRPr>
            </a:p>
          </p:txBody>
        </p:sp>
      </p:grpSp>
    </p:spTree>
    <p:extLst>
      <p:ext uri="{BB962C8B-B14F-4D97-AF65-F5344CB8AC3E}">
        <p14:creationId xmlns:p14="http://schemas.microsoft.com/office/powerpoint/2010/main" val="2372577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597F00BA-C3BF-6C01-B1EF-1B72A901EE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938207" y="2133158"/>
            <a:ext cx="3892575" cy="3851649"/>
          </a:xfrm>
          <a:prstGeom prst="rect">
            <a:avLst/>
          </a:prstGeom>
          <a:ln>
            <a:noFill/>
          </a:ln>
        </p:spPr>
      </p:pic>
      <p:pic>
        <p:nvPicPr>
          <p:cNvPr id="4" name="Immagine 3">
            <a:extLst>
              <a:ext uri="{FF2B5EF4-FFF2-40B4-BE49-F238E27FC236}">
                <a16:creationId xmlns:a16="http://schemas.microsoft.com/office/drawing/2014/main" id="{C406E8D7-43BD-CA71-1B8C-AC2DAAE7BC75}"/>
              </a:ext>
            </a:extLst>
          </p:cNvPr>
          <p:cNvPicPr>
            <a:picLocks noChangeAspect="1"/>
          </p:cNvPicPr>
          <p:nvPr/>
        </p:nvPicPr>
        <p:blipFill rotWithShape="1">
          <a:blip r:embed="rId3"/>
          <a:srcRect l="2151" r="2117"/>
          <a:stretch/>
        </p:blipFill>
        <p:spPr>
          <a:xfrm>
            <a:off x="233463" y="1484703"/>
            <a:ext cx="4860982" cy="2078448"/>
          </a:xfrm>
          <a:prstGeom prst="rect">
            <a:avLst/>
          </a:prstGeom>
          <a:ln>
            <a:noFill/>
          </a:ln>
        </p:spPr>
      </p:pic>
      <p:pic>
        <p:nvPicPr>
          <p:cNvPr id="10" name="Immagine 9" descr="Immagine che contiene aria aperta, edificio, calzature, albero&#10;&#10;Descrizione generata automaticamente">
            <a:extLst>
              <a:ext uri="{FF2B5EF4-FFF2-40B4-BE49-F238E27FC236}">
                <a16:creationId xmlns:a16="http://schemas.microsoft.com/office/drawing/2014/main" id="{17BCDF24-64C1-5227-5106-55DD23A272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2859" y="3202176"/>
            <a:ext cx="2190102" cy="1408738"/>
          </a:xfrm>
          <a:prstGeom prst="rect">
            <a:avLst/>
          </a:prstGeom>
          <a:ln>
            <a:noFill/>
          </a:ln>
          <a:effectLst>
            <a:softEdge rad="112500"/>
          </a:effectLst>
        </p:spPr>
      </p:pic>
      <p:sp>
        <p:nvSpPr>
          <p:cNvPr id="3" name="CasellaDiTesto 2">
            <a:extLst>
              <a:ext uri="{FF2B5EF4-FFF2-40B4-BE49-F238E27FC236}">
                <a16:creationId xmlns:a16="http://schemas.microsoft.com/office/drawing/2014/main" id="{D35D5FDA-2CF0-E4D0-9332-5125FF20ABF8}"/>
              </a:ext>
            </a:extLst>
          </p:cNvPr>
          <p:cNvSpPr txBox="1"/>
          <p:nvPr/>
        </p:nvSpPr>
        <p:spPr>
          <a:xfrm>
            <a:off x="313218" y="3906545"/>
            <a:ext cx="4998084" cy="2068387"/>
          </a:xfrm>
          <a:prstGeom prst="rect">
            <a:avLst/>
          </a:prstGeom>
          <a:noFill/>
        </p:spPr>
        <p:txBody>
          <a:bodyPr wrap="square">
            <a:spAutoFit/>
          </a:bodyPr>
          <a:lstStyle/>
          <a:p>
            <a:pPr lvl="0">
              <a:lnSpc>
                <a:spcPct val="114000"/>
              </a:lnSpc>
              <a:spcAft>
                <a:spcPts val="1200"/>
              </a:spcAft>
            </a:pPr>
            <a:r>
              <a:rPr lang="it-IT" sz="16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Passage</a:t>
            </a:r>
            <a:r>
              <a:rPr lang="it-IT"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from UR </a:t>
            </a:r>
            <a:r>
              <a:rPr lang="it-IT" sz="16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quadrant</a:t>
            </a:r>
            <a:r>
              <a:rPr lang="it-IT"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to UR </a:t>
            </a:r>
            <a:r>
              <a:rPr lang="it-IT" sz="16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is</a:t>
            </a:r>
            <a:r>
              <a:rPr lang="it-IT"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it-IT" sz="16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possible</a:t>
            </a:r>
            <a:r>
              <a:rPr lang="it-IT"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it-IT" sz="16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if</a:t>
            </a:r>
            <a:r>
              <a:rPr lang="it-IT"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p>
          <a:p>
            <a:pPr marL="285750" lvl="0" indent="-285750">
              <a:lnSpc>
                <a:spcPct val="114000"/>
              </a:lnSpc>
              <a:buFont typeface="Wingdings" panose="05000000000000000000" pitchFamily="2" charset="2"/>
              <a:buChar char="§"/>
            </a:pPr>
            <a:r>
              <a:rPr lang="it-IT" sz="1600" dirty="0" err="1">
                <a:solidFill>
                  <a:srgbClr val="000000"/>
                </a:solidFill>
                <a:latin typeface="Calibri" panose="020F0502020204030204" pitchFamily="34" charset="0"/>
                <a:cs typeface="Times New Roman" panose="02020603050405020304" pitchFamily="18" charset="0"/>
              </a:rPr>
              <a:t>Formal</a:t>
            </a:r>
            <a:r>
              <a:rPr lang="it-IT" sz="1600" dirty="0">
                <a:solidFill>
                  <a:srgbClr val="000000"/>
                </a:solidFill>
                <a:latin typeface="Calibri" panose="020F0502020204030204" pitchFamily="34" charset="0"/>
                <a:cs typeface="Times New Roman" panose="02020603050405020304" pitchFamily="18" charset="0"/>
              </a:rPr>
              <a:t> new </a:t>
            </a:r>
            <a:r>
              <a:rPr lang="it-IT" sz="1600" dirty="0" err="1">
                <a:solidFill>
                  <a:srgbClr val="000000"/>
                </a:solidFill>
                <a:latin typeface="Calibri" panose="020F0502020204030204" pitchFamily="34" charset="0"/>
                <a:cs typeface="Times New Roman" panose="02020603050405020304" pitchFamily="18" charset="0"/>
              </a:rPr>
              <a:t>roles</a:t>
            </a:r>
            <a:r>
              <a:rPr lang="it-IT" sz="1600" dirty="0">
                <a:solidFill>
                  <a:srgbClr val="000000"/>
                </a:solidFill>
                <a:latin typeface="Calibri" panose="020F0502020204030204" pitchFamily="34" charset="0"/>
                <a:cs typeface="Times New Roman" panose="02020603050405020304" pitchFamily="18" charset="0"/>
              </a:rPr>
              <a:t> of the road </a:t>
            </a:r>
            <a:r>
              <a:rPr lang="it-IT" sz="1600" dirty="0" err="1">
                <a:solidFill>
                  <a:srgbClr val="000000"/>
                </a:solidFill>
                <a:latin typeface="Calibri" panose="020F0502020204030204" pitchFamily="34" charset="0"/>
                <a:cs typeface="Times New Roman" panose="02020603050405020304" pitchFamily="18" charset="0"/>
              </a:rPr>
              <a:t>spaces</a:t>
            </a:r>
            <a:endParaRPr lang="it-IT" sz="1600" dirty="0">
              <a:solidFill>
                <a:srgbClr val="000000"/>
              </a:solidFill>
              <a:latin typeface="Calibri" panose="020F0502020204030204" pitchFamily="34" charset="0"/>
              <a:cs typeface="Times New Roman" panose="02020603050405020304" pitchFamily="18" charset="0"/>
            </a:endParaRPr>
          </a:p>
          <a:p>
            <a:pPr lvl="0">
              <a:lnSpc>
                <a:spcPct val="114000"/>
              </a:lnSpc>
              <a:spcAft>
                <a:spcPts val="1200"/>
              </a:spcAft>
            </a:pPr>
            <a:r>
              <a:rPr lang="it-IT" sz="1600" dirty="0">
                <a:solidFill>
                  <a:srgbClr val="000000"/>
                </a:solidFill>
                <a:latin typeface="Calibri" panose="020F0502020204030204" pitchFamily="34" charset="0"/>
                <a:cs typeface="Times New Roman" panose="02020603050405020304" pitchFamily="18" charset="0"/>
              </a:rPr>
              <a:t>      </a:t>
            </a:r>
            <a:r>
              <a:rPr lang="it-IT" sz="1600" dirty="0" err="1">
                <a:solidFill>
                  <a:srgbClr val="000000"/>
                </a:solidFill>
                <a:latin typeface="Calibri" panose="020F0502020204030204" pitchFamily="34" charset="0"/>
                <a:cs typeface="Times New Roman" panose="02020603050405020304" pitchFamily="18" charset="0"/>
              </a:rPr>
              <a:t>Healthy</a:t>
            </a:r>
            <a:r>
              <a:rPr lang="it-IT" sz="1600" dirty="0">
                <a:solidFill>
                  <a:srgbClr val="000000"/>
                </a:solidFill>
                <a:latin typeface="Calibri" panose="020F0502020204030204" pitchFamily="34" charset="0"/>
                <a:cs typeface="Times New Roman" panose="02020603050405020304" pitchFamily="18" charset="0"/>
              </a:rPr>
              <a:t> Street  model  </a:t>
            </a:r>
            <a:r>
              <a:rPr lang="it-IT" sz="1600" dirty="0">
                <a:solidFill>
                  <a:srgbClr val="000000"/>
                </a:solidFill>
                <a:latin typeface="Calibri" panose="020F0502020204030204" pitchFamily="34" charset="0"/>
                <a:cs typeface="Times New Roman" panose="02020603050405020304" pitchFamily="18" charset="0"/>
                <a:sym typeface="Wingdings" panose="05000000000000000000" pitchFamily="2" charset="2"/>
              </a:rPr>
              <a:t>   </a:t>
            </a:r>
            <a:r>
              <a:rPr lang="it-IT" sz="1600" b="1" dirty="0">
                <a:solidFill>
                  <a:schemeClr val="accent1">
                    <a:lumMod val="50000"/>
                  </a:schemeClr>
                </a:solidFill>
                <a:latin typeface="Calibri" panose="020F0502020204030204" pitchFamily="34" charset="0"/>
                <a:cs typeface="Times New Roman" panose="02020603050405020304" pitchFamily="18" charset="0"/>
                <a:sym typeface="Wingdings" panose="05000000000000000000" pitchFamily="2" charset="2"/>
              </a:rPr>
              <a:t>Policy</a:t>
            </a:r>
            <a:endParaRPr lang="it-IT" sz="1600" b="1" dirty="0">
              <a:solidFill>
                <a:schemeClr val="accent1">
                  <a:lumMod val="50000"/>
                </a:schemeClr>
              </a:solidFill>
              <a:latin typeface="Calibri" panose="020F0502020204030204" pitchFamily="34" charset="0"/>
              <a:cs typeface="Times New Roman" panose="02020603050405020304" pitchFamily="18" charset="0"/>
            </a:endParaRPr>
          </a:p>
          <a:p>
            <a:pPr marL="285750" lvl="0" indent="-285750">
              <a:lnSpc>
                <a:spcPct val="114000"/>
              </a:lnSpc>
              <a:buFont typeface="Wingdings" panose="05000000000000000000" pitchFamily="2" charset="2"/>
              <a:buChar char="§"/>
            </a:pPr>
            <a:r>
              <a:rPr lang="it-IT" sz="1600" dirty="0">
                <a:solidFill>
                  <a:srgbClr val="000000"/>
                </a:solidFill>
                <a:latin typeface="Calibri" panose="020F0502020204030204" pitchFamily="34" charset="0"/>
                <a:cs typeface="Times New Roman" panose="02020603050405020304" pitchFamily="18" charset="0"/>
              </a:rPr>
              <a:t>bottom-up </a:t>
            </a:r>
            <a:r>
              <a:rPr lang="it-IT" sz="1600" dirty="0" err="1">
                <a:solidFill>
                  <a:srgbClr val="000000"/>
                </a:solidFill>
                <a:latin typeface="Calibri" panose="020F0502020204030204" pitchFamily="34" charset="0"/>
                <a:cs typeface="Times New Roman" panose="02020603050405020304" pitchFamily="18" charset="0"/>
              </a:rPr>
              <a:t>methodologies</a:t>
            </a:r>
            <a:r>
              <a:rPr lang="it-IT" sz="1600" dirty="0">
                <a:solidFill>
                  <a:srgbClr val="000000"/>
                </a:solidFill>
                <a:latin typeface="Calibri" panose="020F0502020204030204" pitchFamily="34" charset="0"/>
                <a:cs typeface="Times New Roman" panose="02020603050405020304" pitchFamily="18" charset="0"/>
              </a:rPr>
              <a:t>: </a:t>
            </a:r>
            <a:r>
              <a:rPr lang="it-IT" sz="1600" dirty="0" err="1">
                <a:solidFill>
                  <a:srgbClr val="000000"/>
                </a:solidFill>
                <a:latin typeface="Calibri" panose="020F0502020204030204" pitchFamily="34" charset="0"/>
                <a:cs typeface="Times New Roman" panose="02020603050405020304" pitchFamily="18" charset="0"/>
              </a:rPr>
              <a:t>partecipation</a:t>
            </a:r>
            <a:r>
              <a:rPr lang="it-IT" sz="1600" dirty="0">
                <a:solidFill>
                  <a:srgbClr val="000000"/>
                </a:solidFill>
                <a:latin typeface="Calibri" panose="020F0502020204030204" pitchFamily="34" charset="0"/>
                <a:cs typeface="Times New Roman" panose="02020603050405020304" pitchFamily="18" charset="0"/>
              </a:rPr>
              <a:t> </a:t>
            </a:r>
            <a:r>
              <a:rPr lang="it-IT" sz="1600" dirty="0" err="1">
                <a:solidFill>
                  <a:srgbClr val="000000"/>
                </a:solidFill>
                <a:latin typeface="Calibri" panose="020F0502020204030204" pitchFamily="34" charset="0"/>
                <a:cs typeface="Times New Roman" panose="02020603050405020304" pitchFamily="18" charset="0"/>
              </a:rPr>
              <a:t>process</a:t>
            </a:r>
            <a:r>
              <a:rPr lang="it-IT" sz="1600" dirty="0">
                <a:solidFill>
                  <a:srgbClr val="000000"/>
                </a:solidFill>
                <a:latin typeface="Calibri" panose="020F0502020204030204" pitchFamily="34" charset="0"/>
                <a:cs typeface="Times New Roman" panose="02020603050405020304" pitchFamily="18" charset="0"/>
              </a:rPr>
              <a:t> </a:t>
            </a:r>
            <a:r>
              <a:rPr lang="it-IT" sz="1600" dirty="0" err="1">
                <a:solidFill>
                  <a:srgbClr val="000000"/>
                </a:solidFill>
                <a:latin typeface="Calibri" panose="020F0502020204030204" pitchFamily="34" charset="0"/>
                <a:cs typeface="Times New Roman" panose="02020603050405020304" pitchFamily="18" charset="0"/>
              </a:rPr>
              <a:t>through</a:t>
            </a:r>
            <a:r>
              <a:rPr lang="it-IT" sz="1600" dirty="0">
                <a:solidFill>
                  <a:srgbClr val="000000"/>
                </a:solidFill>
                <a:latin typeface="Calibri" panose="020F0502020204030204" pitchFamily="34" charset="0"/>
                <a:cs typeface="Times New Roman" panose="02020603050405020304" pitchFamily="18" charset="0"/>
              </a:rPr>
              <a:t>  web 2.0 – Crowdsourcing </a:t>
            </a:r>
            <a:r>
              <a:rPr lang="it-IT" sz="1600" dirty="0" err="1">
                <a:solidFill>
                  <a:srgbClr val="000000"/>
                </a:solidFill>
                <a:latin typeface="Calibri" panose="020F0502020204030204" pitchFamily="34" charset="0"/>
                <a:cs typeface="Times New Roman" panose="02020603050405020304" pitchFamily="18" charset="0"/>
              </a:rPr>
              <a:t>principles</a:t>
            </a:r>
            <a:r>
              <a:rPr lang="it-IT" sz="1600" dirty="0">
                <a:solidFill>
                  <a:srgbClr val="000000"/>
                </a:solidFill>
                <a:latin typeface="Calibri" panose="020F0502020204030204" pitchFamily="34" charset="0"/>
                <a:cs typeface="Times New Roman" panose="02020603050405020304" pitchFamily="18" charset="0"/>
              </a:rPr>
              <a:t> </a:t>
            </a:r>
            <a:r>
              <a:rPr lang="it-IT" sz="1600" dirty="0">
                <a:solidFill>
                  <a:srgbClr val="000000"/>
                </a:solidFill>
                <a:latin typeface="Calibri" panose="020F0502020204030204" pitchFamily="34" charset="0"/>
                <a:cs typeface="Times New Roman" panose="02020603050405020304" pitchFamily="18" charset="0"/>
                <a:sym typeface="Wingdings" panose="05000000000000000000" pitchFamily="2" charset="2"/>
              </a:rPr>
              <a:t>  </a:t>
            </a:r>
            <a:r>
              <a:rPr lang="it-IT" sz="1600" b="1" dirty="0">
                <a:solidFill>
                  <a:schemeClr val="accent1">
                    <a:lumMod val="50000"/>
                  </a:schemeClr>
                </a:solidFill>
                <a:latin typeface="Calibri" panose="020F0502020204030204" pitchFamily="34" charset="0"/>
                <a:cs typeface="Times New Roman" panose="02020603050405020304" pitchFamily="18" charset="0"/>
                <a:sym typeface="Wingdings" panose="05000000000000000000" pitchFamily="2" charset="2"/>
              </a:rPr>
              <a:t>Data </a:t>
            </a:r>
            <a:r>
              <a:rPr lang="it-IT" sz="1600" b="1" dirty="0" err="1">
                <a:solidFill>
                  <a:schemeClr val="accent1">
                    <a:lumMod val="50000"/>
                  </a:schemeClr>
                </a:solidFill>
                <a:latin typeface="Calibri" panose="020F0502020204030204" pitchFamily="34" charset="0"/>
                <a:cs typeface="Times New Roman" panose="02020603050405020304" pitchFamily="18" charset="0"/>
                <a:sym typeface="Wingdings" panose="05000000000000000000" pitchFamily="2" charset="2"/>
              </a:rPr>
              <a:t>harvesting</a:t>
            </a:r>
            <a:endParaRPr lang="it-IT" sz="1600" b="1" dirty="0">
              <a:solidFill>
                <a:schemeClr val="accent1">
                  <a:lumMod val="50000"/>
                </a:schemeClr>
              </a:solidFill>
              <a:latin typeface="Calibri" panose="020F0502020204030204" pitchFamily="34" charset="0"/>
              <a:cs typeface="Times New Roman" panose="02020603050405020304" pitchFamily="18" charset="0"/>
            </a:endParaRPr>
          </a:p>
        </p:txBody>
      </p:sp>
      <p:grpSp>
        <p:nvGrpSpPr>
          <p:cNvPr id="2" name="Gruppo 1">
            <a:extLst>
              <a:ext uri="{FF2B5EF4-FFF2-40B4-BE49-F238E27FC236}">
                <a16:creationId xmlns:a16="http://schemas.microsoft.com/office/drawing/2014/main" id="{B65C4C87-A96D-9DE0-5DAE-D471747A1A15}"/>
              </a:ext>
            </a:extLst>
          </p:cNvPr>
          <p:cNvGrpSpPr/>
          <p:nvPr/>
        </p:nvGrpSpPr>
        <p:grpSpPr>
          <a:xfrm>
            <a:off x="1206227" y="418451"/>
            <a:ext cx="7143728" cy="722303"/>
            <a:chOff x="1206227" y="418451"/>
            <a:chExt cx="7143728" cy="722303"/>
          </a:xfrm>
        </p:grpSpPr>
        <p:sp>
          <p:nvSpPr>
            <p:cNvPr id="8" name="CasellaDiTesto 7">
              <a:extLst>
                <a:ext uri="{FF2B5EF4-FFF2-40B4-BE49-F238E27FC236}">
                  <a16:creationId xmlns:a16="http://schemas.microsoft.com/office/drawing/2014/main" id="{3CEAF8A7-4CA4-B215-12A9-D1F290FB15DE}"/>
                </a:ext>
              </a:extLst>
            </p:cNvPr>
            <p:cNvSpPr txBox="1"/>
            <p:nvPr/>
          </p:nvSpPr>
          <p:spPr>
            <a:xfrm>
              <a:off x="7049693" y="418451"/>
              <a:ext cx="1300262" cy="338554"/>
            </a:xfrm>
            <a:prstGeom prst="rect">
              <a:avLst/>
            </a:prstGeom>
            <a:noFill/>
          </p:spPr>
          <p:txBody>
            <a:bodyPr wrap="square">
              <a:spAutoFit/>
            </a:bodyPr>
            <a:lstStyle/>
            <a:p>
              <a:r>
                <a:rPr lang="en-GB" sz="1600" b="1" dirty="0">
                  <a:solidFill>
                    <a:srgbClr val="FFC000"/>
                  </a:solidFill>
                  <a:latin typeface="Calibri" panose="020F0502020204030204" pitchFamily="34" charset="0"/>
                  <a:ea typeface="+mj-ea"/>
                  <a:cs typeface="Calibri" panose="020F0502020204030204" pitchFamily="34" charset="0"/>
                </a:rPr>
                <a:t>Introduction</a:t>
              </a:r>
              <a:endParaRPr lang="it-IT" sz="1600" b="1" dirty="0">
                <a:solidFill>
                  <a:srgbClr val="FFC000"/>
                </a:solidFill>
                <a:latin typeface="Calibri" panose="020F0502020204030204" pitchFamily="34" charset="0"/>
                <a:ea typeface="+mj-ea"/>
                <a:cs typeface="Calibri" panose="020F0502020204030204" pitchFamily="34" charset="0"/>
              </a:endParaRPr>
            </a:p>
          </p:txBody>
        </p:sp>
        <p:sp>
          <p:nvSpPr>
            <p:cNvPr id="9" name="CasellaDiTesto 8">
              <a:extLst>
                <a:ext uri="{FF2B5EF4-FFF2-40B4-BE49-F238E27FC236}">
                  <a16:creationId xmlns:a16="http://schemas.microsoft.com/office/drawing/2014/main" id="{54F8B3A5-C106-7358-4BF5-CCAC0B107A29}"/>
                </a:ext>
              </a:extLst>
            </p:cNvPr>
            <p:cNvSpPr txBox="1"/>
            <p:nvPr/>
          </p:nvSpPr>
          <p:spPr>
            <a:xfrm>
              <a:off x="1206227" y="740644"/>
              <a:ext cx="7140119" cy="400110"/>
            </a:xfrm>
            <a:prstGeom prst="rect">
              <a:avLst/>
            </a:prstGeom>
            <a:noFill/>
          </p:spPr>
          <p:txBody>
            <a:bodyPr wrap="square">
              <a:spAutoFit/>
            </a:bodyPr>
            <a:lstStyle/>
            <a:p>
              <a:pPr algn="r"/>
              <a:r>
                <a:rPr lang="en-GB" sz="2000" b="1" dirty="0">
                  <a:solidFill>
                    <a:srgbClr val="445469"/>
                  </a:solidFill>
                  <a:latin typeface="Calibri" panose="020F0502020204030204" pitchFamily="34" charset="0"/>
                  <a:ea typeface="+mj-ea"/>
                  <a:cs typeface="Calibri" panose="020F0502020204030204" pitchFamily="34" charset="0"/>
                </a:rPr>
                <a:t>Infrastructures under a different perspective</a:t>
              </a:r>
              <a:endParaRPr lang="it-IT" sz="2000" b="1" dirty="0">
                <a:solidFill>
                  <a:srgbClr val="445469"/>
                </a:solidFill>
                <a:latin typeface="Calibri" panose="020F0502020204030204" pitchFamily="34" charset="0"/>
                <a:ea typeface="+mj-ea"/>
                <a:cs typeface="Calibri" panose="020F0502020204030204" pitchFamily="34" charset="0"/>
              </a:endParaRPr>
            </a:p>
          </p:txBody>
        </p:sp>
      </p:grpSp>
      <p:pic>
        <p:nvPicPr>
          <p:cNvPr id="5" name="Immagine 4" descr="Immagine che contiene cielo, esterni&#10;&#10;Descrizione generata automaticamente">
            <a:extLst>
              <a:ext uri="{FF2B5EF4-FFF2-40B4-BE49-F238E27FC236}">
                <a16:creationId xmlns:a16="http://schemas.microsoft.com/office/drawing/2014/main" id="{D60A3D38-992D-DB32-D53F-C35120D88C18}"/>
              </a:ext>
            </a:extLst>
          </p:cNvPr>
          <p:cNvPicPr>
            <a:picLocks noChangeAspect="1"/>
          </p:cNvPicPr>
          <p:nvPr/>
        </p:nvPicPr>
        <p:blipFill>
          <a:blip r:embed="rId5">
            <a:alphaModFix amt="20000"/>
          </a:blip>
          <a:stretch>
            <a:fillRect/>
          </a:stretch>
        </p:blipFill>
        <p:spPr>
          <a:xfrm>
            <a:off x="31550" y="27384"/>
            <a:ext cx="9144000" cy="6858000"/>
          </a:xfrm>
          <a:prstGeom prst="rect">
            <a:avLst/>
          </a:prstGeom>
        </p:spPr>
      </p:pic>
      <p:sp>
        <p:nvSpPr>
          <p:cNvPr id="7" name="Freccia circolare in giù 6">
            <a:extLst>
              <a:ext uri="{FF2B5EF4-FFF2-40B4-BE49-F238E27FC236}">
                <a16:creationId xmlns:a16="http://schemas.microsoft.com/office/drawing/2014/main" id="{7EB1F8B0-2F1A-D4D6-DD78-270E3C9FCA63}"/>
              </a:ext>
            </a:extLst>
          </p:cNvPr>
          <p:cNvSpPr/>
          <p:nvPr/>
        </p:nvSpPr>
        <p:spPr>
          <a:xfrm>
            <a:off x="1907704" y="1182178"/>
            <a:ext cx="1353158" cy="400110"/>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456259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magine 31" descr="Immagine che contiene cielo, aria aperta, edificio, paesaggio&#10;&#10;Descrizione generata automaticamente">
            <a:extLst>
              <a:ext uri="{FF2B5EF4-FFF2-40B4-BE49-F238E27FC236}">
                <a16:creationId xmlns:a16="http://schemas.microsoft.com/office/drawing/2014/main" id="{6190A254-2F05-F371-C173-752DF2D26474}"/>
              </a:ext>
            </a:extLst>
          </p:cNvPr>
          <p:cNvPicPr>
            <a:picLocks noChangeAspect="1"/>
          </p:cNvPicPr>
          <p:nvPr/>
        </p:nvPicPr>
        <p:blipFill rotWithShape="1">
          <a:blip r:embed="rId2">
            <a:alphaModFix amt="85000"/>
            <a:extLst>
              <a:ext uri="{28A0092B-C50C-407E-A947-70E740481C1C}">
                <a14:useLocalDpi xmlns:a14="http://schemas.microsoft.com/office/drawing/2010/main" val="0"/>
              </a:ext>
            </a:extLst>
          </a:blip>
          <a:srcRect l="-12518" t="-2216"/>
          <a:stretch/>
        </p:blipFill>
        <p:spPr>
          <a:xfrm>
            <a:off x="2299064" y="2519464"/>
            <a:ext cx="3805275" cy="2169976"/>
          </a:xfrm>
          <a:prstGeom prst="rect">
            <a:avLst/>
          </a:prstGeom>
          <a:ln>
            <a:noFill/>
          </a:ln>
          <a:effectLst>
            <a:softEdge rad="112500"/>
          </a:effectLst>
        </p:spPr>
      </p:pic>
      <p:sp>
        <p:nvSpPr>
          <p:cNvPr id="5" name="CasellaDiTesto 4">
            <a:extLst>
              <a:ext uri="{FF2B5EF4-FFF2-40B4-BE49-F238E27FC236}">
                <a16:creationId xmlns:a16="http://schemas.microsoft.com/office/drawing/2014/main" id="{29E039A0-DFD9-8C6C-B423-1EEAF1A1A3B3}"/>
              </a:ext>
            </a:extLst>
          </p:cNvPr>
          <p:cNvSpPr txBox="1"/>
          <p:nvPr/>
        </p:nvSpPr>
        <p:spPr>
          <a:xfrm>
            <a:off x="467544" y="1063136"/>
            <a:ext cx="7791858" cy="1162113"/>
          </a:xfrm>
          <a:prstGeom prst="rect">
            <a:avLst/>
          </a:prstGeom>
          <a:noFill/>
        </p:spPr>
        <p:txBody>
          <a:bodyPr wrap="square">
            <a:spAutoFit/>
          </a:bodyPr>
          <a:lstStyle/>
          <a:p>
            <a:pPr lvl="0" algn="just">
              <a:lnSpc>
                <a:spcPct val="150000"/>
              </a:lnSpc>
            </a:pPr>
            <a:r>
              <a:rPr lang="it-IT" sz="16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University of Bologna:</a:t>
            </a:r>
          </a:p>
          <a:p>
            <a:pPr marL="285750" lvl="0" indent="-285750" algn="just">
              <a:lnSpc>
                <a:spcPct val="150000"/>
              </a:lnSpc>
              <a:buFont typeface="Wingdings" panose="05000000000000000000" pitchFamily="2" charset="2"/>
              <a:buChar char="ü"/>
            </a:pPr>
            <a:r>
              <a:rPr lang="it-IT" sz="16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Which</a:t>
            </a:r>
            <a:r>
              <a:rPr lang="it-IT"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it-IT" sz="16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behavioural</a:t>
            </a:r>
            <a:r>
              <a:rPr lang="it-IT"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and </a:t>
            </a:r>
            <a:r>
              <a:rPr lang="it-IT" sz="16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infrastructure</a:t>
            </a:r>
            <a:r>
              <a:rPr lang="it-IT"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it-IT" sz="16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issues</a:t>
            </a:r>
            <a:r>
              <a:rPr lang="it-IT"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it-IT" sz="16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may</a:t>
            </a:r>
            <a:r>
              <a:rPr lang="it-IT"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it-IT" sz="16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address</a:t>
            </a:r>
            <a:r>
              <a:rPr lang="it-IT"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it-IT" sz="16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sustainable</a:t>
            </a:r>
            <a:r>
              <a:rPr lang="it-IT"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it-IT" sz="16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mobility</a:t>
            </a:r>
            <a:r>
              <a:rPr lang="it-IT"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policies?</a:t>
            </a:r>
          </a:p>
          <a:p>
            <a:pPr marL="285750" lvl="0" indent="-285750" algn="just">
              <a:lnSpc>
                <a:spcPct val="150000"/>
              </a:lnSpc>
              <a:buFont typeface="Wingdings" panose="05000000000000000000" pitchFamily="2" charset="2"/>
              <a:buChar char="ü"/>
            </a:pPr>
            <a:r>
              <a:rPr lang="it-IT"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How can a </a:t>
            </a:r>
            <a:r>
              <a:rPr lang="it-IT" sz="16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shared</a:t>
            </a:r>
            <a:r>
              <a:rPr lang="it-IT"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information create a DSS </a:t>
            </a:r>
            <a:r>
              <a:rPr lang="it-IT" sz="16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layer</a:t>
            </a:r>
            <a:r>
              <a:rPr lang="it-IT"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for </a:t>
            </a:r>
            <a:r>
              <a:rPr lang="it-IT" sz="16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ecological</a:t>
            </a:r>
            <a:r>
              <a:rPr lang="it-IT"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it-IT" sz="16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mobility</a:t>
            </a:r>
            <a:r>
              <a:rPr lang="it-IT"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p>
        </p:txBody>
      </p:sp>
      <p:sp>
        <p:nvSpPr>
          <p:cNvPr id="33" name="CasellaDiTesto 32">
            <a:extLst>
              <a:ext uri="{FF2B5EF4-FFF2-40B4-BE49-F238E27FC236}">
                <a16:creationId xmlns:a16="http://schemas.microsoft.com/office/drawing/2014/main" id="{CE77F13E-02F6-ADE1-7466-1521683EA78E}"/>
              </a:ext>
            </a:extLst>
          </p:cNvPr>
          <p:cNvSpPr txBox="1"/>
          <p:nvPr/>
        </p:nvSpPr>
        <p:spPr>
          <a:xfrm>
            <a:off x="369938" y="3367817"/>
            <a:ext cx="1527593" cy="769441"/>
          </a:xfrm>
          <a:prstGeom prst="rect">
            <a:avLst/>
          </a:prstGeom>
          <a:solidFill>
            <a:srgbClr val="FF0000"/>
          </a:solidFill>
          <a:ln>
            <a:noFill/>
          </a:ln>
          <a:effectLst>
            <a:glow rad="25400">
              <a:srgbClr val="FF0000">
                <a:alpha val="40000"/>
              </a:srgbClr>
            </a:glow>
          </a:effectLst>
        </p:spPr>
        <p:txBody>
          <a:bodyPr wrap="square">
            <a:spAutoFit/>
          </a:bodyPr>
          <a:lstStyle/>
          <a:p>
            <a:pPr algn="ctr"/>
            <a:r>
              <a:rPr lang="it-IT"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Middle </a:t>
            </a:r>
            <a:r>
              <a:rPr lang="it-IT" sz="16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sized</a:t>
            </a:r>
            <a:r>
              <a:rPr lang="it-IT"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it-IT" sz="16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historical</a:t>
            </a:r>
            <a:r>
              <a:rPr lang="it-IT"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city</a:t>
            </a:r>
          </a:p>
          <a:p>
            <a:pPr algn="ctr"/>
            <a:endParaRPr lang="it-IT"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4" name="CasellaDiTesto 33">
            <a:extLst>
              <a:ext uri="{FF2B5EF4-FFF2-40B4-BE49-F238E27FC236}">
                <a16:creationId xmlns:a16="http://schemas.microsoft.com/office/drawing/2014/main" id="{AF2A8DFC-65A0-09DB-C6AC-F4CA6DA9B8CD}"/>
              </a:ext>
            </a:extLst>
          </p:cNvPr>
          <p:cNvSpPr txBox="1"/>
          <p:nvPr/>
        </p:nvSpPr>
        <p:spPr>
          <a:xfrm>
            <a:off x="6826623" y="3286298"/>
            <a:ext cx="1527593" cy="830997"/>
          </a:xfrm>
          <a:prstGeom prst="rect">
            <a:avLst/>
          </a:prstGeom>
          <a:solidFill>
            <a:srgbClr val="FF0000">
              <a:alpha val="95000"/>
            </a:srgbClr>
          </a:solidFill>
          <a:effectLst>
            <a:softEdge rad="25400"/>
          </a:effectLst>
        </p:spPr>
        <p:txBody>
          <a:bodyPr wrap="square">
            <a:spAutoFit/>
          </a:bodyPr>
          <a:lstStyle/>
          <a:p>
            <a:pPr algn="ctr"/>
            <a:r>
              <a:rPr lang="it-IT" sz="16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Complex</a:t>
            </a:r>
            <a:r>
              <a:rPr lang="it-IT"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it-IT" sz="16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organization</a:t>
            </a:r>
            <a:endParaRPr lang="it-IT"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ctr"/>
            <a:r>
              <a:rPr lang="it-IT"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r>
              <a:rPr lang="it-IT" sz="16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UniBo</a:t>
            </a:r>
            <a:r>
              <a:rPr lang="it-IT"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p>
        </p:txBody>
      </p:sp>
      <p:pic>
        <p:nvPicPr>
          <p:cNvPr id="37" name="Immagine 36" descr="Immagine che contiene simbolo, logo, cerchio, Blu elettrico&#10;&#10;Descrizione generata automaticamente">
            <a:extLst>
              <a:ext uri="{FF2B5EF4-FFF2-40B4-BE49-F238E27FC236}">
                <a16:creationId xmlns:a16="http://schemas.microsoft.com/office/drawing/2014/main" id="{F23AEF57-5566-F50F-BEF1-D49B68833A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038551" y="3479449"/>
            <a:ext cx="546175" cy="546175"/>
          </a:xfrm>
          <a:prstGeom prst="rect">
            <a:avLst/>
          </a:prstGeom>
        </p:spPr>
      </p:pic>
      <p:grpSp>
        <p:nvGrpSpPr>
          <p:cNvPr id="2" name="Gruppo 1">
            <a:extLst>
              <a:ext uri="{FF2B5EF4-FFF2-40B4-BE49-F238E27FC236}">
                <a16:creationId xmlns:a16="http://schemas.microsoft.com/office/drawing/2014/main" id="{4C527084-44C6-1B32-8DA6-DC5867E7076F}"/>
              </a:ext>
            </a:extLst>
          </p:cNvPr>
          <p:cNvGrpSpPr/>
          <p:nvPr/>
        </p:nvGrpSpPr>
        <p:grpSpPr>
          <a:xfrm>
            <a:off x="1206227" y="418451"/>
            <a:ext cx="7143728" cy="722303"/>
            <a:chOff x="1206227" y="418451"/>
            <a:chExt cx="7143728" cy="722303"/>
          </a:xfrm>
        </p:grpSpPr>
        <p:sp>
          <p:nvSpPr>
            <p:cNvPr id="3" name="CasellaDiTesto 2">
              <a:extLst>
                <a:ext uri="{FF2B5EF4-FFF2-40B4-BE49-F238E27FC236}">
                  <a16:creationId xmlns:a16="http://schemas.microsoft.com/office/drawing/2014/main" id="{3AFC5A1B-B67D-FD58-3733-212B87C0D30E}"/>
                </a:ext>
              </a:extLst>
            </p:cNvPr>
            <p:cNvSpPr txBox="1"/>
            <p:nvPr/>
          </p:nvSpPr>
          <p:spPr>
            <a:xfrm>
              <a:off x="7049693" y="418451"/>
              <a:ext cx="1300262" cy="338554"/>
            </a:xfrm>
            <a:prstGeom prst="rect">
              <a:avLst/>
            </a:prstGeom>
            <a:noFill/>
          </p:spPr>
          <p:txBody>
            <a:bodyPr wrap="square">
              <a:spAutoFit/>
            </a:bodyPr>
            <a:lstStyle/>
            <a:p>
              <a:pPr algn="r"/>
              <a:r>
                <a:rPr lang="en-GB" sz="1600" b="1" dirty="0">
                  <a:solidFill>
                    <a:schemeClr val="accent6">
                      <a:lumMod val="60000"/>
                      <a:lumOff val="40000"/>
                    </a:schemeClr>
                  </a:solidFill>
                  <a:latin typeface="Calibri" panose="020F0502020204030204" pitchFamily="34" charset="0"/>
                  <a:ea typeface="+mj-ea"/>
                  <a:cs typeface="Calibri" panose="020F0502020204030204" pitchFamily="34" charset="0"/>
                </a:rPr>
                <a:t>Case study</a:t>
              </a:r>
              <a:endParaRPr lang="it-IT" sz="1600" b="1" dirty="0">
                <a:solidFill>
                  <a:schemeClr val="accent6">
                    <a:lumMod val="60000"/>
                    <a:lumOff val="40000"/>
                  </a:schemeClr>
                </a:solidFill>
                <a:latin typeface="Calibri" panose="020F0502020204030204" pitchFamily="34" charset="0"/>
                <a:ea typeface="+mj-ea"/>
                <a:cs typeface="Calibri" panose="020F0502020204030204" pitchFamily="34" charset="0"/>
              </a:endParaRPr>
            </a:p>
          </p:txBody>
        </p:sp>
        <p:sp>
          <p:nvSpPr>
            <p:cNvPr id="6" name="CasellaDiTesto 5">
              <a:extLst>
                <a:ext uri="{FF2B5EF4-FFF2-40B4-BE49-F238E27FC236}">
                  <a16:creationId xmlns:a16="http://schemas.microsoft.com/office/drawing/2014/main" id="{BA792E58-672B-20DF-B5DE-1C0A04E59B92}"/>
                </a:ext>
              </a:extLst>
            </p:cNvPr>
            <p:cNvSpPr txBox="1"/>
            <p:nvPr/>
          </p:nvSpPr>
          <p:spPr>
            <a:xfrm>
              <a:off x="1206227" y="740644"/>
              <a:ext cx="7140119" cy="400110"/>
            </a:xfrm>
            <a:prstGeom prst="rect">
              <a:avLst/>
            </a:prstGeom>
            <a:noFill/>
          </p:spPr>
          <p:txBody>
            <a:bodyPr wrap="square">
              <a:spAutoFit/>
            </a:bodyPr>
            <a:lstStyle/>
            <a:p>
              <a:pPr algn="r"/>
              <a:r>
                <a:rPr lang="en-GB" sz="2000" b="1" dirty="0">
                  <a:solidFill>
                    <a:srgbClr val="445469"/>
                  </a:solidFill>
                  <a:latin typeface="Calibri" panose="020F0502020204030204" pitchFamily="34" charset="0"/>
                  <a:ea typeface="+mj-ea"/>
                  <a:cs typeface="Calibri" panose="020F0502020204030204" pitchFamily="34" charset="0"/>
                </a:rPr>
                <a:t>Urban context</a:t>
              </a:r>
              <a:endParaRPr lang="it-IT" sz="2000" b="1" dirty="0">
                <a:solidFill>
                  <a:srgbClr val="445469"/>
                </a:solidFill>
                <a:latin typeface="Calibri" panose="020F0502020204030204" pitchFamily="34" charset="0"/>
                <a:ea typeface="+mj-ea"/>
                <a:cs typeface="Calibri" panose="020F0502020204030204" pitchFamily="34" charset="0"/>
              </a:endParaRPr>
            </a:p>
          </p:txBody>
        </p:sp>
      </p:grpSp>
      <p:pic>
        <p:nvPicPr>
          <p:cNvPr id="8" name="Immagine 7" descr="Immagine che contiene simbolo, logo, cerchio, Blu elettrico&#10;&#10;Descrizione generata automaticamente">
            <a:extLst>
              <a:ext uri="{FF2B5EF4-FFF2-40B4-BE49-F238E27FC236}">
                <a16:creationId xmlns:a16="http://schemas.microsoft.com/office/drawing/2014/main" id="{64DD8E28-9B71-10C2-146F-D80BFAD3B5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170942" y="3479450"/>
            <a:ext cx="546175" cy="546175"/>
          </a:xfrm>
          <a:prstGeom prst="rect">
            <a:avLst/>
          </a:prstGeom>
        </p:spPr>
      </p:pic>
      <p:sp>
        <p:nvSpPr>
          <p:cNvPr id="4" name="CasellaDiTesto 3">
            <a:extLst>
              <a:ext uri="{FF2B5EF4-FFF2-40B4-BE49-F238E27FC236}">
                <a16:creationId xmlns:a16="http://schemas.microsoft.com/office/drawing/2014/main" id="{4EB61304-81AD-79D7-7E5D-BC80686E3695}"/>
              </a:ext>
            </a:extLst>
          </p:cNvPr>
          <p:cNvSpPr txBox="1"/>
          <p:nvPr/>
        </p:nvSpPr>
        <p:spPr>
          <a:xfrm>
            <a:off x="658231" y="5205880"/>
            <a:ext cx="7704856" cy="1415772"/>
          </a:xfrm>
          <a:prstGeom prst="rect">
            <a:avLst/>
          </a:prstGeom>
          <a:noFill/>
        </p:spPr>
        <p:txBody>
          <a:bodyPr wrap="square">
            <a:spAutoFit/>
          </a:bodyPr>
          <a:lstStyle/>
          <a:p>
            <a:pPr algn="just"/>
            <a:r>
              <a:rPr lang="en-US" sz="1800" b="0" i="1" dirty="0">
                <a:solidFill>
                  <a:schemeClr val="tx2">
                    <a:lumMod val="60000"/>
                    <a:lumOff val="40000"/>
                  </a:schemeClr>
                </a:solidFill>
                <a:effectLst/>
                <a:latin typeface="KeplerW08"/>
              </a:rPr>
              <a:t>“</a:t>
            </a:r>
            <a:r>
              <a:rPr lang="en-US" dirty="0">
                <a:solidFill>
                  <a:schemeClr val="tx2">
                    <a:lumMod val="60000"/>
                    <a:lumOff val="40000"/>
                  </a:schemeClr>
                </a:solidFill>
                <a:latin typeface="ff-meta-serif-pro"/>
              </a:rPr>
              <a:t>The real-time city is real! As layers of networks and digital information blanket urban space, new approaches to the study of the built environment are emerging. The way we describe and understand cities is being radically transformed—as are the tools we use to design them. ” </a:t>
            </a:r>
          </a:p>
          <a:p>
            <a:pPr algn="ctr"/>
            <a:r>
              <a:rPr lang="en-US" sz="1400" dirty="0">
                <a:solidFill>
                  <a:srgbClr val="4A4A4A"/>
                </a:solidFill>
                <a:latin typeface="ff-meta-serif-pro"/>
              </a:rPr>
              <a:t>(MIT </a:t>
            </a:r>
            <a:r>
              <a:rPr lang="en-US" sz="1400" dirty="0" err="1">
                <a:solidFill>
                  <a:srgbClr val="4A4A4A"/>
                </a:solidFill>
                <a:latin typeface="ff-meta-serif-pro"/>
              </a:rPr>
              <a:t>Senseable</a:t>
            </a:r>
            <a:r>
              <a:rPr lang="en-US" sz="1400" dirty="0">
                <a:solidFill>
                  <a:srgbClr val="4A4A4A"/>
                </a:solidFill>
                <a:latin typeface="ff-meta-serif-pro"/>
              </a:rPr>
              <a:t> City Lab – Professor Carlo </a:t>
            </a:r>
            <a:r>
              <a:rPr lang="en-US" sz="1400" dirty="0" err="1">
                <a:solidFill>
                  <a:srgbClr val="4A4A4A"/>
                </a:solidFill>
                <a:latin typeface="ff-meta-serif-pro"/>
              </a:rPr>
              <a:t>Ratti</a:t>
            </a:r>
            <a:r>
              <a:rPr lang="en-US" sz="1400" dirty="0">
                <a:solidFill>
                  <a:srgbClr val="4A4A4A"/>
                </a:solidFill>
                <a:latin typeface="ff-meta-serif-pro"/>
              </a:rPr>
              <a:t>)</a:t>
            </a:r>
            <a:endParaRPr lang="it-IT" sz="1400" dirty="0">
              <a:solidFill>
                <a:srgbClr val="4A4A4A"/>
              </a:solidFill>
              <a:latin typeface="ff-meta-serif-pro"/>
            </a:endParaRPr>
          </a:p>
        </p:txBody>
      </p:sp>
      <p:pic>
        <p:nvPicPr>
          <p:cNvPr id="7" name="Immagine 6" descr="Immagine che contiene simbolo, logo, cerchio, Blu elettrico&#10;&#10;Descrizione generata automaticamente">
            <a:extLst>
              <a:ext uri="{FF2B5EF4-FFF2-40B4-BE49-F238E27FC236}">
                <a16:creationId xmlns:a16="http://schemas.microsoft.com/office/drawing/2014/main" id="{DAFA01F5-7154-D110-F790-A671136CBD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4230111" y="4689440"/>
            <a:ext cx="546175" cy="546175"/>
          </a:xfrm>
          <a:prstGeom prst="rect">
            <a:avLst/>
          </a:prstGeom>
        </p:spPr>
      </p:pic>
      <p:pic>
        <p:nvPicPr>
          <p:cNvPr id="9" name="Immagine 8" descr="Immagine che contiene albero, esterni, erba, strada&#10;&#10;Descrizione generata automaticamente">
            <a:extLst>
              <a:ext uri="{FF2B5EF4-FFF2-40B4-BE49-F238E27FC236}">
                <a16:creationId xmlns:a16="http://schemas.microsoft.com/office/drawing/2014/main" id="{69EE3979-4917-4830-E330-F53C46D64F3E}"/>
              </a:ext>
            </a:extLst>
          </p:cNvPr>
          <p:cNvPicPr>
            <a:picLocks noChangeAspect="1"/>
          </p:cNvPicPr>
          <p:nvPr/>
        </p:nvPicPr>
        <p:blipFill rotWithShape="1">
          <a:blip r:embed="rId4"/>
          <a:srcRect l="11361" r="8957"/>
          <a:stretch/>
        </p:blipFill>
        <p:spPr>
          <a:xfrm>
            <a:off x="2243647" y="2321009"/>
            <a:ext cx="996138" cy="827729"/>
          </a:xfrm>
          <a:prstGeom prst="rect">
            <a:avLst/>
          </a:prstGeom>
        </p:spPr>
      </p:pic>
      <p:pic>
        <p:nvPicPr>
          <p:cNvPr id="10" name="Immagine 9" descr="Immagine che contiene testo&#10;&#10;Descrizione generata automaticamente">
            <a:extLst>
              <a:ext uri="{FF2B5EF4-FFF2-40B4-BE49-F238E27FC236}">
                <a16:creationId xmlns:a16="http://schemas.microsoft.com/office/drawing/2014/main" id="{1B18A112-90E1-856B-CB38-00D7DAC73197}"/>
              </a:ext>
            </a:extLst>
          </p:cNvPr>
          <p:cNvPicPr>
            <a:picLocks noChangeAspect="1"/>
          </p:cNvPicPr>
          <p:nvPr/>
        </p:nvPicPr>
        <p:blipFill rotWithShape="1">
          <a:blip r:embed="rId5"/>
          <a:srcRect l="29697" t="3747" r="6944" b="23401"/>
          <a:stretch/>
        </p:blipFill>
        <p:spPr>
          <a:xfrm>
            <a:off x="3752308" y="2321009"/>
            <a:ext cx="1232577" cy="827729"/>
          </a:xfrm>
          <a:prstGeom prst="rect">
            <a:avLst/>
          </a:prstGeom>
        </p:spPr>
      </p:pic>
      <p:pic>
        <p:nvPicPr>
          <p:cNvPr id="11" name="Immagine 10">
            <a:extLst>
              <a:ext uri="{FF2B5EF4-FFF2-40B4-BE49-F238E27FC236}">
                <a16:creationId xmlns:a16="http://schemas.microsoft.com/office/drawing/2014/main" id="{96977BDD-889A-BED7-1014-5B27E43E923D}"/>
              </a:ext>
            </a:extLst>
          </p:cNvPr>
          <p:cNvPicPr>
            <a:picLocks noChangeAspect="1"/>
          </p:cNvPicPr>
          <p:nvPr/>
        </p:nvPicPr>
        <p:blipFill rotWithShape="1">
          <a:blip r:embed="rId6"/>
          <a:srcRect l="10576" r="6201" b="8400"/>
          <a:stretch/>
        </p:blipFill>
        <p:spPr>
          <a:xfrm>
            <a:off x="5497408" y="2321009"/>
            <a:ext cx="1128055" cy="827729"/>
          </a:xfrm>
          <a:prstGeom prst="rect">
            <a:avLst/>
          </a:prstGeom>
        </p:spPr>
      </p:pic>
    </p:spTree>
    <p:extLst>
      <p:ext uri="{BB962C8B-B14F-4D97-AF65-F5344CB8AC3E}">
        <p14:creationId xmlns:p14="http://schemas.microsoft.com/office/powerpoint/2010/main" val="166043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9D15EBC-09A0-1FE4-76F8-FFD4459A6AEA}"/>
              </a:ext>
            </a:extLst>
          </p:cNvPr>
          <p:cNvPicPr>
            <a:picLocks noChangeAspect="1"/>
          </p:cNvPicPr>
          <p:nvPr/>
        </p:nvPicPr>
        <p:blipFill rotWithShape="1">
          <a:blip r:embed="rId2"/>
          <a:srcRect b="5827"/>
          <a:stretch/>
        </p:blipFill>
        <p:spPr>
          <a:xfrm>
            <a:off x="209289" y="1312053"/>
            <a:ext cx="4921580" cy="2358199"/>
          </a:xfrm>
          <a:prstGeom prst="rect">
            <a:avLst/>
          </a:prstGeom>
        </p:spPr>
      </p:pic>
      <p:pic>
        <p:nvPicPr>
          <p:cNvPr id="5" name="Immagine 4">
            <a:extLst>
              <a:ext uri="{FF2B5EF4-FFF2-40B4-BE49-F238E27FC236}">
                <a16:creationId xmlns:a16="http://schemas.microsoft.com/office/drawing/2014/main" id="{D6C92C83-3DE9-CC91-8B3B-D14288C3A3DB}"/>
              </a:ext>
            </a:extLst>
          </p:cNvPr>
          <p:cNvPicPr>
            <a:picLocks noChangeAspect="1"/>
          </p:cNvPicPr>
          <p:nvPr/>
        </p:nvPicPr>
        <p:blipFill>
          <a:blip r:embed="rId3"/>
          <a:stretch>
            <a:fillRect/>
          </a:stretch>
        </p:blipFill>
        <p:spPr>
          <a:xfrm>
            <a:off x="4756825" y="3765685"/>
            <a:ext cx="3521412" cy="25145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535AB319-23E9-42F3-B8A9-FF3BD1DEA07C" descr="D1DF967B-5279-4C5E-AB48-ED711A1C2BD8">
            <a:extLst>
              <a:ext uri="{FF2B5EF4-FFF2-40B4-BE49-F238E27FC236}">
                <a16:creationId xmlns:a16="http://schemas.microsoft.com/office/drawing/2014/main" id="{52BB0EC1-5EDA-847B-43E6-A65306D60D2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200" y="3810575"/>
            <a:ext cx="4304344" cy="246965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8" name="Connettore 2 7">
            <a:extLst>
              <a:ext uri="{FF2B5EF4-FFF2-40B4-BE49-F238E27FC236}">
                <a16:creationId xmlns:a16="http://schemas.microsoft.com/office/drawing/2014/main" id="{0B5D8638-9980-142B-3914-95F5C1760E56}"/>
              </a:ext>
            </a:extLst>
          </p:cNvPr>
          <p:cNvCxnSpPr/>
          <p:nvPr/>
        </p:nvCxnSpPr>
        <p:spPr bwMode="auto">
          <a:xfrm>
            <a:off x="2830749" y="4912468"/>
            <a:ext cx="2033081" cy="282102"/>
          </a:xfrm>
          <a:prstGeom prst="straightConnector1">
            <a:avLst/>
          </a:prstGeom>
          <a:ln>
            <a:headEnd type="none" w="med" len="med"/>
            <a:tailEnd type="triangle"/>
          </a:ln>
        </p:spPr>
        <p:style>
          <a:lnRef idx="3">
            <a:schemeClr val="accent2"/>
          </a:lnRef>
          <a:fillRef idx="0">
            <a:schemeClr val="accent2"/>
          </a:fillRef>
          <a:effectRef idx="2">
            <a:schemeClr val="accent2"/>
          </a:effectRef>
          <a:fontRef idx="minor">
            <a:schemeClr val="tx1"/>
          </a:fontRef>
        </p:style>
      </p:cxnSp>
      <p:pic>
        <p:nvPicPr>
          <p:cNvPr id="10" name="Immagine 9" descr="Diagram&#10;&#10;Description automatically generated">
            <a:extLst>
              <a:ext uri="{FF2B5EF4-FFF2-40B4-BE49-F238E27FC236}">
                <a16:creationId xmlns:a16="http://schemas.microsoft.com/office/drawing/2014/main" id="{E9B745BA-0C8D-A3FE-89D9-7848F95093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2303" y="1359769"/>
            <a:ext cx="3372860" cy="2358200"/>
          </a:xfrm>
          <a:prstGeom prst="rect">
            <a:avLst/>
          </a:prstGeom>
          <a:ln>
            <a:noFill/>
          </a:ln>
        </p:spPr>
      </p:pic>
      <p:grpSp>
        <p:nvGrpSpPr>
          <p:cNvPr id="2" name="Gruppo 1">
            <a:extLst>
              <a:ext uri="{FF2B5EF4-FFF2-40B4-BE49-F238E27FC236}">
                <a16:creationId xmlns:a16="http://schemas.microsoft.com/office/drawing/2014/main" id="{0285231E-6DE4-7C84-DAC4-C182A10F2C4F}"/>
              </a:ext>
            </a:extLst>
          </p:cNvPr>
          <p:cNvGrpSpPr/>
          <p:nvPr/>
        </p:nvGrpSpPr>
        <p:grpSpPr>
          <a:xfrm>
            <a:off x="1206227" y="418451"/>
            <a:ext cx="7143728" cy="722303"/>
            <a:chOff x="1206227" y="418451"/>
            <a:chExt cx="7143728" cy="722303"/>
          </a:xfrm>
        </p:grpSpPr>
        <p:sp>
          <p:nvSpPr>
            <p:cNvPr id="3" name="CasellaDiTesto 2">
              <a:extLst>
                <a:ext uri="{FF2B5EF4-FFF2-40B4-BE49-F238E27FC236}">
                  <a16:creationId xmlns:a16="http://schemas.microsoft.com/office/drawing/2014/main" id="{7AC1A734-EE76-AD50-B2B8-C9A07706DDE5}"/>
                </a:ext>
              </a:extLst>
            </p:cNvPr>
            <p:cNvSpPr txBox="1"/>
            <p:nvPr/>
          </p:nvSpPr>
          <p:spPr>
            <a:xfrm>
              <a:off x="7049693" y="418451"/>
              <a:ext cx="1300262" cy="338554"/>
            </a:xfrm>
            <a:prstGeom prst="rect">
              <a:avLst/>
            </a:prstGeom>
            <a:noFill/>
          </p:spPr>
          <p:txBody>
            <a:bodyPr wrap="square">
              <a:spAutoFit/>
            </a:bodyPr>
            <a:lstStyle/>
            <a:p>
              <a:pPr algn="r"/>
              <a:r>
                <a:rPr lang="en-GB" sz="1600" b="1" dirty="0">
                  <a:solidFill>
                    <a:schemeClr val="accent6">
                      <a:lumMod val="60000"/>
                      <a:lumOff val="40000"/>
                    </a:schemeClr>
                  </a:solidFill>
                  <a:latin typeface="Calibri" panose="020F0502020204030204" pitchFamily="34" charset="0"/>
                  <a:ea typeface="+mj-ea"/>
                  <a:cs typeface="Calibri" panose="020F0502020204030204" pitchFamily="34" charset="0"/>
                </a:rPr>
                <a:t>Case study</a:t>
              </a:r>
              <a:endParaRPr lang="it-IT" sz="1600" b="1" dirty="0">
                <a:solidFill>
                  <a:schemeClr val="accent6">
                    <a:lumMod val="60000"/>
                    <a:lumOff val="40000"/>
                  </a:schemeClr>
                </a:solidFill>
                <a:latin typeface="Calibri" panose="020F0502020204030204" pitchFamily="34" charset="0"/>
                <a:ea typeface="+mj-ea"/>
                <a:cs typeface="Calibri" panose="020F0502020204030204" pitchFamily="34" charset="0"/>
              </a:endParaRPr>
            </a:p>
          </p:txBody>
        </p:sp>
        <p:sp>
          <p:nvSpPr>
            <p:cNvPr id="7" name="CasellaDiTesto 6">
              <a:extLst>
                <a:ext uri="{FF2B5EF4-FFF2-40B4-BE49-F238E27FC236}">
                  <a16:creationId xmlns:a16="http://schemas.microsoft.com/office/drawing/2014/main" id="{28548754-174C-FFE7-6743-BDDBA2B0D584}"/>
                </a:ext>
              </a:extLst>
            </p:cNvPr>
            <p:cNvSpPr txBox="1"/>
            <p:nvPr/>
          </p:nvSpPr>
          <p:spPr>
            <a:xfrm>
              <a:off x="1206227" y="740644"/>
              <a:ext cx="7140119" cy="400110"/>
            </a:xfrm>
            <a:prstGeom prst="rect">
              <a:avLst/>
            </a:prstGeom>
            <a:noFill/>
          </p:spPr>
          <p:txBody>
            <a:bodyPr wrap="square">
              <a:spAutoFit/>
            </a:bodyPr>
            <a:lstStyle/>
            <a:p>
              <a:pPr algn="r"/>
              <a:r>
                <a:rPr lang="en-GB" sz="2000" b="1" dirty="0">
                  <a:solidFill>
                    <a:srgbClr val="445469"/>
                  </a:solidFill>
                  <a:latin typeface="Calibri" panose="020F0502020204030204" pitchFamily="34" charset="0"/>
                  <a:ea typeface="+mj-ea"/>
                  <a:cs typeface="Calibri" panose="020F0502020204030204" pitchFamily="34" charset="0"/>
                </a:rPr>
                <a:t>Complexity on a huge University</a:t>
              </a:r>
              <a:endParaRPr lang="it-IT" sz="2000" b="1" dirty="0">
                <a:solidFill>
                  <a:srgbClr val="445469"/>
                </a:solidFill>
                <a:latin typeface="Calibri" panose="020F0502020204030204" pitchFamily="34" charset="0"/>
                <a:ea typeface="+mj-ea"/>
                <a:cs typeface="Calibri" panose="020F0502020204030204" pitchFamily="34" charset="0"/>
              </a:endParaRPr>
            </a:p>
          </p:txBody>
        </p:sp>
      </p:grpSp>
    </p:spTree>
    <p:extLst>
      <p:ext uri="{BB962C8B-B14F-4D97-AF65-F5344CB8AC3E}">
        <p14:creationId xmlns:p14="http://schemas.microsoft.com/office/powerpoint/2010/main" val="2961526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69558C13-8ED2-1ED5-470D-37C1A2302FB6}"/>
              </a:ext>
            </a:extLst>
          </p:cNvPr>
          <p:cNvPicPr>
            <a:picLocks noChangeAspect="1"/>
          </p:cNvPicPr>
          <p:nvPr/>
        </p:nvPicPr>
        <p:blipFill>
          <a:blip r:embed="rId2"/>
          <a:stretch>
            <a:fillRect/>
          </a:stretch>
        </p:blipFill>
        <p:spPr>
          <a:xfrm>
            <a:off x="687074" y="3525140"/>
            <a:ext cx="5734517" cy="2984425"/>
          </a:xfrm>
          <a:prstGeom prst="rect">
            <a:avLst/>
          </a:prstGeom>
          <a:ln>
            <a:noFill/>
          </a:ln>
        </p:spPr>
      </p:pic>
      <p:pic>
        <p:nvPicPr>
          <p:cNvPr id="6" name="Immagine 5">
            <a:extLst>
              <a:ext uri="{FF2B5EF4-FFF2-40B4-BE49-F238E27FC236}">
                <a16:creationId xmlns:a16="http://schemas.microsoft.com/office/drawing/2014/main" id="{E51D2E74-FA71-2880-E3CD-F063D58B17E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bwMode="auto">
          <a:xfrm>
            <a:off x="3925010" y="1158246"/>
            <a:ext cx="4553230" cy="2345169"/>
          </a:xfrm>
          <a:prstGeom prst="rect">
            <a:avLst/>
          </a:prstGeom>
          <a:solidFill>
            <a:srgbClr val="000000"/>
          </a:solidFill>
          <a:ln>
            <a:noFill/>
          </a:ln>
          <a:extLst>
            <a:ext uri="{53640926-AAD7-44D8-BBD7-CCE9431645EC}">
              <a14:shadowObscured xmlns:a14="http://schemas.microsoft.com/office/drawing/2010/main"/>
            </a:ext>
          </a:extLst>
        </p:spPr>
      </p:pic>
      <p:graphicFrame>
        <p:nvGraphicFramePr>
          <p:cNvPr id="4" name="Tabella 3">
            <a:extLst>
              <a:ext uri="{FF2B5EF4-FFF2-40B4-BE49-F238E27FC236}">
                <a16:creationId xmlns:a16="http://schemas.microsoft.com/office/drawing/2014/main" id="{40B9CB22-F0E9-EC54-F525-CA19D6EC1892}"/>
              </a:ext>
            </a:extLst>
          </p:cNvPr>
          <p:cNvGraphicFramePr>
            <a:graphicFrameLocks noGrp="1"/>
          </p:cNvGraphicFramePr>
          <p:nvPr>
            <p:extLst>
              <p:ext uri="{D42A27DB-BD31-4B8C-83A1-F6EECF244321}">
                <p14:modId xmlns:p14="http://schemas.microsoft.com/office/powerpoint/2010/main" val="1943147133"/>
              </p:ext>
            </p:extLst>
          </p:nvPr>
        </p:nvGraphicFramePr>
        <p:xfrm>
          <a:off x="687074" y="1340768"/>
          <a:ext cx="2737387" cy="1699815"/>
        </p:xfrm>
        <a:graphic>
          <a:graphicData uri="http://schemas.openxmlformats.org/drawingml/2006/table">
            <a:tbl>
              <a:tblPr firstRow="1" firstCol="1" bandRow="1">
                <a:tableStyleId>{5C22544A-7EE6-4342-B048-85BDC9FD1C3A}</a:tableStyleId>
              </a:tblPr>
              <a:tblGrid>
                <a:gridCol w="1748825">
                  <a:extLst>
                    <a:ext uri="{9D8B030D-6E8A-4147-A177-3AD203B41FA5}">
                      <a16:colId xmlns:a16="http://schemas.microsoft.com/office/drawing/2014/main" val="3847163876"/>
                    </a:ext>
                  </a:extLst>
                </a:gridCol>
                <a:gridCol w="988562">
                  <a:extLst>
                    <a:ext uri="{9D8B030D-6E8A-4147-A177-3AD203B41FA5}">
                      <a16:colId xmlns:a16="http://schemas.microsoft.com/office/drawing/2014/main" val="1649429461"/>
                    </a:ext>
                  </a:extLst>
                </a:gridCol>
              </a:tblGrid>
              <a:tr h="581841">
                <a:tc>
                  <a:txBody>
                    <a:bodyPr/>
                    <a:lstStyle/>
                    <a:p>
                      <a:pPr algn="ctr">
                        <a:lnSpc>
                          <a:spcPct val="107000"/>
                        </a:lnSpc>
                      </a:pPr>
                      <a:r>
                        <a:rPr lang="en-US" sz="1100" dirty="0">
                          <a:effectLst/>
                        </a:rPr>
                        <a:t>Transportation emissions</a:t>
                      </a:r>
                      <a:endParaRPr lang="it-IT"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solidFill>
                      <a:schemeClr val="accent6">
                        <a:lumMod val="75000"/>
                      </a:schemeClr>
                    </a:solidFill>
                  </a:tcPr>
                </a:tc>
                <a:tc>
                  <a:txBody>
                    <a:bodyPr/>
                    <a:lstStyle/>
                    <a:p>
                      <a:pPr algn="ctr">
                        <a:lnSpc>
                          <a:spcPct val="107000"/>
                        </a:lnSpc>
                      </a:pPr>
                      <a:r>
                        <a:rPr lang="en-US" sz="1100" dirty="0">
                          <a:effectLst/>
                        </a:rPr>
                        <a:t>tCO2e</a:t>
                      </a:r>
                      <a:endParaRPr lang="it-IT"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solidFill>
                      <a:schemeClr val="accent6">
                        <a:lumMod val="75000"/>
                      </a:schemeClr>
                    </a:solidFill>
                  </a:tcPr>
                </a:tc>
                <a:extLst>
                  <a:ext uri="{0D108BD9-81ED-4DB2-BD59-A6C34878D82A}">
                    <a16:rowId xmlns:a16="http://schemas.microsoft.com/office/drawing/2014/main" val="748762133"/>
                  </a:ext>
                </a:extLst>
              </a:tr>
              <a:tr h="0">
                <a:tc>
                  <a:txBody>
                    <a:bodyPr/>
                    <a:lstStyle/>
                    <a:p>
                      <a:pPr algn="ctr">
                        <a:lnSpc>
                          <a:spcPct val="107000"/>
                        </a:lnSpc>
                      </a:pPr>
                      <a:r>
                        <a:rPr lang="en-US" sz="1100" b="1" kern="1200" dirty="0">
                          <a:solidFill>
                            <a:schemeClr val="lt1"/>
                          </a:solidFill>
                          <a:effectLst/>
                          <a:latin typeface="+mn-lt"/>
                          <a:ea typeface="+mn-ea"/>
                          <a:cs typeface="+mn-cs"/>
                        </a:rPr>
                        <a:t>Emissions from Home-work commuting - employees</a:t>
                      </a:r>
                      <a:endParaRPr lang="it-IT" sz="1100" b="1" kern="1200" dirty="0">
                        <a:solidFill>
                          <a:schemeClr val="lt1"/>
                        </a:solidFill>
                        <a:effectLst/>
                        <a:latin typeface="+mn-lt"/>
                        <a:ea typeface="+mn-ea"/>
                        <a:cs typeface="+mn-cs"/>
                      </a:endParaRPr>
                    </a:p>
                  </a:txBody>
                  <a:tcPr marL="0" marR="0" marT="0" marB="0" anchor="ctr">
                    <a:solidFill>
                      <a:srgbClr val="FFC000"/>
                    </a:solidFill>
                  </a:tcPr>
                </a:tc>
                <a:tc>
                  <a:txBody>
                    <a:bodyPr/>
                    <a:lstStyle/>
                    <a:p>
                      <a:pPr algn="ctr">
                        <a:lnSpc>
                          <a:spcPct val="107000"/>
                        </a:lnSpc>
                      </a:pPr>
                      <a:r>
                        <a:rPr lang="en-US" sz="1100" b="1" dirty="0">
                          <a:effectLst/>
                        </a:rPr>
                        <a:t>429</a:t>
                      </a:r>
                      <a:endParaRPr lang="it-IT" sz="11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solidFill>
                      <a:schemeClr val="accent6">
                        <a:lumMod val="20000"/>
                        <a:lumOff val="80000"/>
                      </a:schemeClr>
                    </a:solidFill>
                  </a:tcPr>
                </a:tc>
                <a:extLst>
                  <a:ext uri="{0D108BD9-81ED-4DB2-BD59-A6C34878D82A}">
                    <a16:rowId xmlns:a16="http://schemas.microsoft.com/office/drawing/2014/main" val="787343213"/>
                  </a:ext>
                </a:extLst>
              </a:tr>
              <a:tr h="438708">
                <a:tc>
                  <a:txBody>
                    <a:bodyPr/>
                    <a:lstStyle/>
                    <a:p>
                      <a:pPr algn="ctr">
                        <a:lnSpc>
                          <a:spcPct val="107000"/>
                        </a:lnSpc>
                      </a:pPr>
                      <a:r>
                        <a:rPr lang="en-US" sz="1100" dirty="0">
                          <a:effectLst/>
                        </a:rPr>
                        <a:t>Emissions from Home-work commuting - students</a:t>
                      </a:r>
                      <a:endParaRPr lang="it-IT"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solidFill>
                      <a:srgbClr val="FFC000"/>
                    </a:solidFill>
                  </a:tcPr>
                </a:tc>
                <a:tc>
                  <a:txBody>
                    <a:bodyPr/>
                    <a:lstStyle/>
                    <a:p>
                      <a:pPr algn="ctr">
                        <a:lnSpc>
                          <a:spcPct val="107000"/>
                        </a:lnSpc>
                      </a:pPr>
                      <a:r>
                        <a:rPr lang="en-US" sz="1100" b="1" dirty="0">
                          <a:effectLst/>
                        </a:rPr>
                        <a:t>1,705</a:t>
                      </a:r>
                      <a:endParaRPr lang="it-IT" sz="11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solidFill>
                      <a:schemeClr val="accent6">
                        <a:lumMod val="20000"/>
                        <a:lumOff val="80000"/>
                      </a:schemeClr>
                    </a:solidFill>
                  </a:tcPr>
                </a:tc>
                <a:extLst>
                  <a:ext uri="{0D108BD9-81ED-4DB2-BD59-A6C34878D82A}">
                    <a16:rowId xmlns:a16="http://schemas.microsoft.com/office/drawing/2014/main" val="2031976497"/>
                  </a:ext>
                </a:extLst>
              </a:tr>
              <a:tr h="328428">
                <a:tc>
                  <a:txBody>
                    <a:bodyPr/>
                    <a:lstStyle/>
                    <a:p>
                      <a:pPr algn="ctr">
                        <a:lnSpc>
                          <a:spcPct val="107000"/>
                        </a:lnSpc>
                      </a:pPr>
                      <a:r>
                        <a:rPr lang="en-US" sz="1100" dirty="0">
                          <a:effectLst/>
                        </a:rPr>
                        <a:t>Total emissions</a:t>
                      </a:r>
                      <a:endParaRPr lang="it-IT"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solidFill>
                      <a:srgbClr val="FFC000"/>
                    </a:solidFill>
                  </a:tcPr>
                </a:tc>
                <a:tc>
                  <a:txBody>
                    <a:bodyPr/>
                    <a:lstStyle/>
                    <a:p>
                      <a:pPr algn="ctr">
                        <a:lnSpc>
                          <a:spcPct val="107000"/>
                        </a:lnSpc>
                      </a:pPr>
                      <a:r>
                        <a:rPr lang="en-US" sz="1100" b="1" dirty="0">
                          <a:effectLst/>
                        </a:rPr>
                        <a:t>2,143</a:t>
                      </a:r>
                      <a:endParaRPr lang="it-IT" sz="11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solidFill>
                      <a:schemeClr val="accent6">
                        <a:lumMod val="20000"/>
                        <a:lumOff val="80000"/>
                      </a:schemeClr>
                    </a:solidFill>
                  </a:tcPr>
                </a:tc>
                <a:extLst>
                  <a:ext uri="{0D108BD9-81ED-4DB2-BD59-A6C34878D82A}">
                    <a16:rowId xmlns:a16="http://schemas.microsoft.com/office/drawing/2014/main" val="3960364427"/>
                  </a:ext>
                </a:extLst>
              </a:tr>
            </a:tbl>
          </a:graphicData>
        </a:graphic>
      </p:graphicFrame>
      <p:pic>
        <p:nvPicPr>
          <p:cNvPr id="7" name="Immagine 6">
            <a:extLst>
              <a:ext uri="{FF2B5EF4-FFF2-40B4-BE49-F238E27FC236}">
                <a16:creationId xmlns:a16="http://schemas.microsoft.com/office/drawing/2014/main" id="{75F6EA13-E53B-5CCF-F504-BCE1EE696ED2}"/>
              </a:ext>
            </a:extLst>
          </p:cNvPr>
          <p:cNvPicPr>
            <a:picLocks noChangeAspect="1"/>
          </p:cNvPicPr>
          <p:nvPr/>
        </p:nvPicPr>
        <p:blipFill>
          <a:blip r:embed="rId4"/>
          <a:stretch>
            <a:fillRect/>
          </a:stretch>
        </p:blipFill>
        <p:spPr>
          <a:xfrm>
            <a:off x="6677113" y="3862880"/>
            <a:ext cx="1439077" cy="2398462"/>
          </a:xfrm>
          <a:prstGeom prst="rect">
            <a:avLst/>
          </a:prstGeom>
        </p:spPr>
      </p:pic>
      <p:grpSp>
        <p:nvGrpSpPr>
          <p:cNvPr id="3" name="Gruppo 2">
            <a:extLst>
              <a:ext uri="{FF2B5EF4-FFF2-40B4-BE49-F238E27FC236}">
                <a16:creationId xmlns:a16="http://schemas.microsoft.com/office/drawing/2014/main" id="{B9F6751C-161F-91B2-64A9-C56A8F31BFBA}"/>
              </a:ext>
            </a:extLst>
          </p:cNvPr>
          <p:cNvGrpSpPr/>
          <p:nvPr/>
        </p:nvGrpSpPr>
        <p:grpSpPr>
          <a:xfrm>
            <a:off x="2112886" y="449868"/>
            <a:ext cx="6224872" cy="722303"/>
            <a:chOff x="329372" y="418451"/>
            <a:chExt cx="8020585" cy="722303"/>
          </a:xfrm>
        </p:grpSpPr>
        <p:sp>
          <p:nvSpPr>
            <p:cNvPr id="9" name="CasellaDiTesto 8">
              <a:extLst>
                <a:ext uri="{FF2B5EF4-FFF2-40B4-BE49-F238E27FC236}">
                  <a16:creationId xmlns:a16="http://schemas.microsoft.com/office/drawing/2014/main" id="{EF8350F3-920E-E392-7804-B325CFE23BF5}"/>
                </a:ext>
              </a:extLst>
            </p:cNvPr>
            <p:cNvSpPr txBox="1"/>
            <p:nvPr/>
          </p:nvSpPr>
          <p:spPr>
            <a:xfrm>
              <a:off x="6424554" y="418451"/>
              <a:ext cx="1925403" cy="338554"/>
            </a:xfrm>
            <a:prstGeom prst="rect">
              <a:avLst/>
            </a:prstGeom>
            <a:noFill/>
          </p:spPr>
          <p:txBody>
            <a:bodyPr wrap="square">
              <a:spAutoFit/>
            </a:bodyPr>
            <a:lstStyle/>
            <a:p>
              <a:pPr algn="r"/>
              <a:r>
                <a:rPr lang="en-GB" sz="1600" b="1" dirty="0">
                  <a:solidFill>
                    <a:schemeClr val="accent6">
                      <a:lumMod val="60000"/>
                      <a:lumOff val="40000"/>
                    </a:schemeClr>
                  </a:solidFill>
                  <a:latin typeface="Calibri" panose="020F0502020204030204" pitchFamily="34" charset="0"/>
                  <a:ea typeface="+mj-ea"/>
                  <a:cs typeface="Calibri" panose="020F0502020204030204" pitchFamily="34" charset="0"/>
                </a:rPr>
                <a:t>Case study</a:t>
              </a:r>
              <a:endParaRPr lang="it-IT" sz="1600" b="1" dirty="0">
                <a:solidFill>
                  <a:schemeClr val="accent6">
                    <a:lumMod val="60000"/>
                    <a:lumOff val="40000"/>
                  </a:schemeClr>
                </a:solidFill>
                <a:latin typeface="Calibri" panose="020F0502020204030204" pitchFamily="34" charset="0"/>
                <a:ea typeface="+mj-ea"/>
                <a:cs typeface="Calibri" panose="020F0502020204030204" pitchFamily="34" charset="0"/>
              </a:endParaRPr>
            </a:p>
          </p:txBody>
        </p:sp>
        <p:sp>
          <p:nvSpPr>
            <p:cNvPr id="10" name="CasellaDiTesto 9">
              <a:extLst>
                <a:ext uri="{FF2B5EF4-FFF2-40B4-BE49-F238E27FC236}">
                  <a16:creationId xmlns:a16="http://schemas.microsoft.com/office/drawing/2014/main" id="{1B0588CC-5FAB-9815-183B-3EF729402BDB}"/>
                </a:ext>
              </a:extLst>
            </p:cNvPr>
            <p:cNvSpPr txBox="1"/>
            <p:nvPr/>
          </p:nvSpPr>
          <p:spPr>
            <a:xfrm>
              <a:off x="329372" y="740644"/>
              <a:ext cx="8016975" cy="400110"/>
            </a:xfrm>
            <a:prstGeom prst="rect">
              <a:avLst/>
            </a:prstGeom>
            <a:noFill/>
          </p:spPr>
          <p:txBody>
            <a:bodyPr wrap="square">
              <a:spAutoFit/>
            </a:bodyPr>
            <a:lstStyle/>
            <a:p>
              <a:pPr algn="r"/>
              <a:r>
                <a:rPr lang="en-GB" sz="2000" b="1" dirty="0">
                  <a:solidFill>
                    <a:srgbClr val="445469"/>
                  </a:solidFill>
                  <a:latin typeface="Calibri" panose="020F0502020204030204" pitchFamily="34" charset="0"/>
                  <a:ea typeface="+mj-ea"/>
                  <a:cs typeface="Calibri" panose="020F0502020204030204" pitchFamily="34" charset="0"/>
                </a:rPr>
                <a:t>Impacts</a:t>
              </a:r>
              <a:endParaRPr lang="it-IT" sz="2000" b="1" dirty="0">
                <a:solidFill>
                  <a:srgbClr val="445469"/>
                </a:solidFill>
                <a:latin typeface="Calibri" panose="020F0502020204030204" pitchFamily="34" charset="0"/>
                <a:ea typeface="+mj-ea"/>
                <a:cs typeface="Calibri" panose="020F0502020204030204" pitchFamily="34" charset="0"/>
              </a:endParaRPr>
            </a:p>
          </p:txBody>
        </p:sp>
      </p:grpSp>
    </p:spTree>
    <p:extLst>
      <p:ext uri="{BB962C8B-B14F-4D97-AF65-F5344CB8AC3E}">
        <p14:creationId xmlns:p14="http://schemas.microsoft.com/office/powerpoint/2010/main" val="3408433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9619" y="2457362"/>
            <a:ext cx="872483" cy="1061406"/>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2140" y="2325537"/>
            <a:ext cx="1260389" cy="1260389"/>
          </a:xfrm>
          <a:prstGeom prst="rect">
            <a:avLst/>
          </a:prstGeom>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8806" y="908720"/>
            <a:ext cx="909304" cy="1818608"/>
          </a:xfrm>
          <a:prstGeom prst="rect">
            <a:avLst/>
          </a:prstGeom>
        </p:spPr>
      </p:pic>
      <p:pic>
        <p:nvPicPr>
          <p:cNvPr id="7" name="Immagin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7544" y="1331933"/>
            <a:ext cx="1012500" cy="1012500"/>
          </a:xfrm>
          <a:prstGeom prst="rect">
            <a:avLst/>
          </a:prstGeom>
        </p:spPr>
      </p:pic>
      <p:pic>
        <p:nvPicPr>
          <p:cNvPr id="8" name="Immagin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60857" y="2476925"/>
            <a:ext cx="1131556" cy="1131556"/>
          </a:xfrm>
          <a:prstGeom prst="rect">
            <a:avLst/>
          </a:prstGeom>
        </p:spPr>
      </p:pic>
      <p:pic>
        <p:nvPicPr>
          <p:cNvPr id="9" name="Immagin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0857" y="1250125"/>
            <a:ext cx="1372418" cy="1073476"/>
          </a:xfrm>
          <a:prstGeom prst="rect">
            <a:avLst/>
          </a:prstGeom>
        </p:spPr>
      </p:pic>
      <p:sp>
        <p:nvSpPr>
          <p:cNvPr id="11" name="CasellaDiTesto 10"/>
          <p:cNvSpPr txBox="1"/>
          <p:nvPr/>
        </p:nvSpPr>
        <p:spPr>
          <a:xfrm>
            <a:off x="2448659" y="1629678"/>
            <a:ext cx="587020" cy="369332"/>
          </a:xfrm>
          <a:prstGeom prst="rect">
            <a:avLst/>
          </a:prstGeom>
          <a:noFill/>
        </p:spPr>
        <p:txBody>
          <a:bodyPr wrap="none" rtlCol="0">
            <a:spAutoFit/>
          </a:bodyPr>
          <a:lstStyle/>
          <a:p>
            <a:r>
              <a:rPr lang="it-IT" b="1" dirty="0"/>
              <a:t>17%</a:t>
            </a:r>
          </a:p>
        </p:txBody>
      </p:sp>
      <p:sp>
        <p:nvSpPr>
          <p:cNvPr id="12" name="CasellaDiTesto 11"/>
          <p:cNvSpPr txBox="1"/>
          <p:nvPr/>
        </p:nvSpPr>
        <p:spPr>
          <a:xfrm>
            <a:off x="2455651" y="3170611"/>
            <a:ext cx="587020" cy="369332"/>
          </a:xfrm>
          <a:prstGeom prst="rect">
            <a:avLst/>
          </a:prstGeom>
          <a:noFill/>
        </p:spPr>
        <p:txBody>
          <a:bodyPr wrap="none" rtlCol="0">
            <a:spAutoFit/>
          </a:bodyPr>
          <a:lstStyle/>
          <a:p>
            <a:r>
              <a:rPr lang="it-IT" b="1" dirty="0"/>
              <a:t>16%</a:t>
            </a:r>
          </a:p>
        </p:txBody>
      </p:sp>
      <p:sp>
        <p:nvSpPr>
          <p:cNvPr id="13" name="CasellaDiTesto 12"/>
          <p:cNvSpPr txBox="1"/>
          <p:nvPr/>
        </p:nvSpPr>
        <p:spPr>
          <a:xfrm>
            <a:off x="4822790" y="1628674"/>
            <a:ext cx="587020" cy="369332"/>
          </a:xfrm>
          <a:prstGeom prst="rect">
            <a:avLst/>
          </a:prstGeom>
          <a:noFill/>
        </p:spPr>
        <p:txBody>
          <a:bodyPr wrap="none" rtlCol="0">
            <a:spAutoFit/>
          </a:bodyPr>
          <a:lstStyle/>
          <a:p>
            <a:r>
              <a:rPr lang="it-IT" b="1" dirty="0"/>
              <a:t>19%</a:t>
            </a:r>
          </a:p>
        </p:txBody>
      </p:sp>
      <p:sp>
        <p:nvSpPr>
          <p:cNvPr id="14" name="CasellaDiTesto 13"/>
          <p:cNvSpPr txBox="1"/>
          <p:nvPr/>
        </p:nvSpPr>
        <p:spPr>
          <a:xfrm>
            <a:off x="4835962" y="3149436"/>
            <a:ext cx="587020" cy="369332"/>
          </a:xfrm>
          <a:prstGeom prst="rect">
            <a:avLst/>
          </a:prstGeom>
          <a:noFill/>
        </p:spPr>
        <p:txBody>
          <a:bodyPr wrap="none" rtlCol="0">
            <a:spAutoFit/>
          </a:bodyPr>
          <a:lstStyle/>
          <a:p>
            <a:r>
              <a:rPr lang="it-IT" b="1" dirty="0"/>
              <a:t>32%</a:t>
            </a:r>
          </a:p>
        </p:txBody>
      </p:sp>
      <p:sp>
        <p:nvSpPr>
          <p:cNvPr id="15" name="CasellaDiTesto 14"/>
          <p:cNvSpPr txBox="1"/>
          <p:nvPr/>
        </p:nvSpPr>
        <p:spPr>
          <a:xfrm>
            <a:off x="7192529" y="1628674"/>
            <a:ext cx="470000" cy="369332"/>
          </a:xfrm>
          <a:prstGeom prst="rect">
            <a:avLst/>
          </a:prstGeom>
          <a:noFill/>
        </p:spPr>
        <p:txBody>
          <a:bodyPr wrap="none" rtlCol="0">
            <a:spAutoFit/>
          </a:bodyPr>
          <a:lstStyle/>
          <a:p>
            <a:r>
              <a:rPr lang="it-IT" b="1" dirty="0"/>
              <a:t>3%</a:t>
            </a:r>
          </a:p>
        </p:txBody>
      </p:sp>
      <p:sp>
        <p:nvSpPr>
          <p:cNvPr id="16" name="CasellaDiTesto 15"/>
          <p:cNvSpPr txBox="1"/>
          <p:nvPr/>
        </p:nvSpPr>
        <p:spPr>
          <a:xfrm>
            <a:off x="7192531" y="3116443"/>
            <a:ext cx="587020" cy="369332"/>
          </a:xfrm>
          <a:prstGeom prst="rect">
            <a:avLst/>
          </a:prstGeom>
          <a:noFill/>
        </p:spPr>
        <p:txBody>
          <a:bodyPr wrap="none" rtlCol="0">
            <a:spAutoFit/>
          </a:bodyPr>
          <a:lstStyle/>
          <a:p>
            <a:r>
              <a:rPr lang="it-IT" b="1" dirty="0"/>
              <a:t>12%</a:t>
            </a:r>
          </a:p>
        </p:txBody>
      </p:sp>
      <p:sp>
        <p:nvSpPr>
          <p:cNvPr id="40" name="Rettangolo arrotondato 18">
            <a:extLst>
              <a:ext uri="{FF2B5EF4-FFF2-40B4-BE49-F238E27FC236}">
                <a16:creationId xmlns:a16="http://schemas.microsoft.com/office/drawing/2014/main" id="{B622DB7B-D1DF-D05C-B32B-44FBB65C97E2}"/>
              </a:ext>
            </a:extLst>
          </p:cNvPr>
          <p:cNvSpPr/>
          <p:nvPr/>
        </p:nvSpPr>
        <p:spPr bwMode="auto">
          <a:xfrm>
            <a:off x="5783505" y="3769765"/>
            <a:ext cx="1982585" cy="2816446"/>
          </a:xfrm>
          <a:prstGeom prst="roundRect">
            <a:avLst/>
          </a:prstGeom>
          <a:solidFill>
            <a:srgbClr val="FF9300"/>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defTabSz="514350" fontAlgn="base">
              <a:spcBef>
                <a:spcPct val="0"/>
              </a:spcBef>
              <a:spcAft>
                <a:spcPct val="0"/>
              </a:spcAft>
            </a:pPr>
            <a:endParaRPr lang="it-IT" sz="1013" u="sng">
              <a:latin typeface="Arial" charset="0"/>
            </a:endParaRPr>
          </a:p>
        </p:txBody>
      </p:sp>
      <p:sp>
        <p:nvSpPr>
          <p:cNvPr id="41" name="Rettangolo arrotondato 16">
            <a:extLst>
              <a:ext uri="{FF2B5EF4-FFF2-40B4-BE49-F238E27FC236}">
                <a16:creationId xmlns:a16="http://schemas.microsoft.com/office/drawing/2014/main" id="{BDA6F984-1A35-3F9B-B76C-5C3BDE067C54}"/>
              </a:ext>
            </a:extLst>
          </p:cNvPr>
          <p:cNvSpPr/>
          <p:nvPr/>
        </p:nvSpPr>
        <p:spPr bwMode="auto">
          <a:xfrm>
            <a:off x="3445602" y="3759859"/>
            <a:ext cx="1982585" cy="2816446"/>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9525" cap="flat" cmpd="sng" algn="ctr">
            <a:solidFill>
              <a:srgbClr val="92D050"/>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defTabSz="514350" fontAlgn="base">
              <a:spcBef>
                <a:spcPct val="0"/>
              </a:spcBef>
              <a:spcAft>
                <a:spcPct val="0"/>
              </a:spcAft>
            </a:pPr>
            <a:endParaRPr lang="it-IT" sz="1013" u="sng">
              <a:latin typeface="Arial" charset="0"/>
            </a:endParaRPr>
          </a:p>
        </p:txBody>
      </p:sp>
      <p:sp>
        <p:nvSpPr>
          <p:cNvPr id="42" name="Rettangolo arrotondato 2">
            <a:extLst>
              <a:ext uri="{FF2B5EF4-FFF2-40B4-BE49-F238E27FC236}">
                <a16:creationId xmlns:a16="http://schemas.microsoft.com/office/drawing/2014/main" id="{6792A014-126B-7D4A-2CAF-DE71B82F13DB}"/>
              </a:ext>
            </a:extLst>
          </p:cNvPr>
          <p:cNvSpPr/>
          <p:nvPr/>
        </p:nvSpPr>
        <p:spPr bwMode="auto">
          <a:xfrm>
            <a:off x="1216718" y="3761907"/>
            <a:ext cx="1982585" cy="2816446"/>
          </a:xfrm>
          <a:prstGeom prst="round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w="9525" cap="flat" cmpd="sng" algn="ctr">
            <a:solidFill>
              <a:srgbClr val="92D050"/>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defTabSz="514350" fontAlgn="base">
              <a:spcBef>
                <a:spcPct val="0"/>
              </a:spcBef>
              <a:spcAft>
                <a:spcPct val="0"/>
              </a:spcAft>
            </a:pPr>
            <a:endParaRPr lang="it-IT" sz="1013" u="sng">
              <a:latin typeface="Arial" charset="0"/>
            </a:endParaRPr>
          </a:p>
        </p:txBody>
      </p:sp>
      <p:pic>
        <p:nvPicPr>
          <p:cNvPr id="43" name="Immagine 42">
            <a:extLst>
              <a:ext uri="{FF2B5EF4-FFF2-40B4-BE49-F238E27FC236}">
                <a16:creationId xmlns:a16="http://schemas.microsoft.com/office/drawing/2014/main" id="{1D3FBA66-60D2-5927-EC81-CE31A353D9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6287" y="5309522"/>
            <a:ext cx="1012500" cy="1231742"/>
          </a:xfrm>
          <a:prstGeom prst="rect">
            <a:avLst/>
          </a:prstGeom>
        </p:spPr>
      </p:pic>
      <p:pic>
        <p:nvPicPr>
          <p:cNvPr id="44" name="Immagine 43">
            <a:extLst>
              <a:ext uri="{FF2B5EF4-FFF2-40B4-BE49-F238E27FC236}">
                <a16:creationId xmlns:a16="http://schemas.microsoft.com/office/drawing/2014/main" id="{3D8CF3EF-A634-0E8B-737C-CBAA54F005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9743" y="5084083"/>
            <a:ext cx="1260389" cy="1260389"/>
          </a:xfrm>
          <a:prstGeom prst="rect">
            <a:avLst/>
          </a:prstGeom>
        </p:spPr>
      </p:pic>
      <p:pic>
        <p:nvPicPr>
          <p:cNvPr id="45" name="Immagine 44">
            <a:extLst>
              <a:ext uri="{FF2B5EF4-FFF2-40B4-BE49-F238E27FC236}">
                <a16:creationId xmlns:a16="http://schemas.microsoft.com/office/drawing/2014/main" id="{1186123E-77A2-8425-29CD-17891D5CEE6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1187624" y="4195268"/>
            <a:ext cx="1012500" cy="1374041"/>
          </a:xfrm>
          <a:prstGeom prst="rect">
            <a:avLst/>
          </a:prstGeom>
        </p:spPr>
      </p:pic>
      <p:pic>
        <p:nvPicPr>
          <p:cNvPr id="46" name="Immagine 45">
            <a:extLst>
              <a:ext uri="{FF2B5EF4-FFF2-40B4-BE49-F238E27FC236}">
                <a16:creationId xmlns:a16="http://schemas.microsoft.com/office/drawing/2014/main" id="{97DB99D6-B368-4056-1A8D-8D662F58A8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9744" y="4279767"/>
            <a:ext cx="1012500" cy="1012500"/>
          </a:xfrm>
          <a:prstGeom prst="rect">
            <a:avLst/>
          </a:prstGeom>
        </p:spPr>
      </p:pic>
      <p:pic>
        <p:nvPicPr>
          <p:cNvPr id="47" name="Immagine 46">
            <a:extLst>
              <a:ext uri="{FF2B5EF4-FFF2-40B4-BE49-F238E27FC236}">
                <a16:creationId xmlns:a16="http://schemas.microsoft.com/office/drawing/2014/main" id="{9ACE3250-CF7C-B009-230A-87B742690C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5008" y="5220813"/>
            <a:ext cx="1242024" cy="1242024"/>
          </a:xfrm>
          <a:prstGeom prst="rect">
            <a:avLst/>
          </a:prstGeom>
        </p:spPr>
      </p:pic>
      <p:pic>
        <p:nvPicPr>
          <p:cNvPr id="48" name="Immagine 47">
            <a:extLst>
              <a:ext uri="{FF2B5EF4-FFF2-40B4-BE49-F238E27FC236}">
                <a16:creationId xmlns:a16="http://schemas.microsoft.com/office/drawing/2014/main" id="{74BAD01B-A3C0-EC64-3E1B-C4BAB188B6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60975" y="4123921"/>
            <a:ext cx="1372418" cy="1073476"/>
          </a:xfrm>
          <a:prstGeom prst="rect">
            <a:avLst/>
          </a:prstGeom>
        </p:spPr>
      </p:pic>
      <p:sp>
        <p:nvSpPr>
          <p:cNvPr id="49" name="CasellaDiTesto 48">
            <a:extLst>
              <a:ext uri="{FF2B5EF4-FFF2-40B4-BE49-F238E27FC236}">
                <a16:creationId xmlns:a16="http://schemas.microsoft.com/office/drawing/2014/main" id="{01618454-CD43-34DE-C1AA-678196F827FA}"/>
              </a:ext>
            </a:extLst>
          </p:cNvPr>
          <p:cNvSpPr txBox="1"/>
          <p:nvPr/>
        </p:nvSpPr>
        <p:spPr>
          <a:xfrm>
            <a:off x="2429788" y="5104682"/>
            <a:ext cx="587020" cy="369332"/>
          </a:xfrm>
          <a:prstGeom prst="rect">
            <a:avLst/>
          </a:prstGeom>
          <a:noFill/>
        </p:spPr>
        <p:txBody>
          <a:bodyPr wrap="none" rtlCol="0">
            <a:spAutoFit/>
          </a:bodyPr>
          <a:lstStyle/>
          <a:p>
            <a:r>
              <a:rPr lang="it-IT" b="1" dirty="0">
                <a:solidFill>
                  <a:schemeClr val="bg1"/>
                </a:solidFill>
              </a:rPr>
              <a:t>34%</a:t>
            </a:r>
          </a:p>
        </p:txBody>
      </p:sp>
      <p:sp>
        <p:nvSpPr>
          <p:cNvPr id="50" name="CasellaDiTesto 49">
            <a:extLst>
              <a:ext uri="{FF2B5EF4-FFF2-40B4-BE49-F238E27FC236}">
                <a16:creationId xmlns:a16="http://schemas.microsoft.com/office/drawing/2014/main" id="{4080936A-5612-C967-CCD2-C2E5E75693A9}"/>
              </a:ext>
            </a:extLst>
          </p:cNvPr>
          <p:cNvSpPr txBox="1"/>
          <p:nvPr/>
        </p:nvSpPr>
        <p:spPr>
          <a:xfrm>
            <a:off x="4639765" y="5104682"/>
            <a:ext cx="587020" cy="369332"/>
          </a:xfrm>
          <a:prstGeom prst="rect">
            <a:avLst/>
          </a:prstGeom>
          <a:noFill/>
        </p:spPr>
        <p:txBody>
          <a:bodyPr wrap="none" rtlCol="0">
            <a:spAutoFit/>
          </a:bodyPr>
          <a:lstStyle/>
          <a:p>
            <a:r>
              <a:rPr lang="it-IT" b="1" dirty="0">
                <a:solidFill>
                  <a:schemeClr val="bg1"/>
                </a:solidFill>
              </a:rPr>
              <a:t>50%</a:t>
            </a:r>
          </a:p>
        </p:txBody>
      </p:sp>
      <p:sp>
        <p:nvSpPr>
          <p:cNvPr id="51" name="CasellaDiTesto 50">
            <a:extLst>
              <a:ext uri="{FF2B5EF4-FFF2-40B4-BE49-F238E27FC236}">
                <a16:creationId xmlns:a16="http://schemas.microsoft.com/office/drawing/2014/main" id="{5E26F6FF-0270-13C8-5D48-5FBD807DFF6C}"/>
              </a:ext>
            </a:extLst>
          </p:cNvPr>
          <p:cNvSpPr txBox="1"/>
          <p:nvPr/>
        </p:nvSpPr>
        <p:spPr>
          <a:xfrm>
            <a:off x="7019339" y="5104682"/>
            <a:ext cx="587020" cy="369332"/>
          </a:xfrm>
          <a:prstGeom prst="rect">
            <a:avLst/>
          </a:prstGeom>
          <a:noFill/>
        </p:spPr>
        <p:txBody>
          <a:bodyPr wrap="none" rtlCol="0">
            <a:spAutoFit/>
          </a:bodyPr>
          <a:lstStyle/>
          <a:p>
            <a:r>
              <a:rPr lang="it-IT" b="1" dirty="0">
                <a:solidFill>
                  <a:schemeClr val="bg1"/>
                </a:solidFill>
              </a:rPr>
              <a:t>16%</a:t>
            </a:r>
          </a:p>
        </p:txBody>
      </p:sp>
      <p:sp>
        <p:nvSpPr>
          <p:cNvPr id="52" name="CasellaDiTesto 51">
            <a:extLst>
              <a:ext uri="{FF2B5EF4-FFF2-40B4-BE49-F238E27FC236}">
                <a16:creationId xmlns:a16="http://schemas.microsoft.com/office/drawing/2014/main" id="{82179DBD-0F96-4199-9F69-3B4B8E888093}"/>
              </a:ext>
            </a:extLst>
          </p:cNvPr>
          <p:cNvSpPr txBox="1"/>
          <p:nvPr/>
        </p:nvSpPr>
        <p:spPr>
          <a:xfrm>
            <a:off x="1266546" y="3740676"/>
            <a:ext cx="1926215" cy="577081"/>
          </a:xfrm>
          <a:prstGeom prst="rect">
            <a:avLst/>
          </a:prstGeom>
          <a:noFill/>
        </p:spPr>
        <p:txBody>
          <a:bodyPr wrap="square" rtlCol="0">
            <a:spAutoFit/>
          </a:bodyPr>
          <a:lstStyle/>
          <a:p>
            <a:pPr algn="ctr"/>
            <a:r>
              <a:rPr lang="it-IT" sz="1575" b="1" dirty="0">
                <a:solidFill>
                  <a:schemeClr val="bg1"/>
                </a:solidFill>
              </a:rPr>
              <a:t>Active </a:t>
            </a:r>
            <a:r>
              <a:rPr lang="it-IT" sz="1575" b="1" dirty="0" err="1">
                <a:solidFill>
                  <a:schemeClr val="bg1"/>
                </a:solidFill>
              </a:rPr>
              <a:t>sustainable</a:t>
            </a:r>
            <a:r>
              <a:rPr lang="it-IT" sz="1575" b="1" dirty="0">
                <a:solidFill>
                  <a:schemeClr val="bg1"/>
                </a:solidFill>
              </a:rPr>
              <a:t> </a:t>
            </a:r>
            <a:r>
              <a:rPr lang="it-IT" sz="1575" b="1" dirty="0" err="1">
                <a:solidFill>
                  <a:schemeClr val="bg1"/>
                </a:solidFill>
              </a:rPr>
              <a:t>mobility</a:t>
            </a:r>
            <a:endParaRPr lang="it-IT" sz="1575" b="1" dirty="0">
              <a:solidFill>
                <a:schemeClr val="bg1"/>
              </a:solidFill>
            </a:endParaRPr>
          </a:p>
        </p:txBody>
      </p:sp>
      <p:sp>
        <p:nvSpPr>
          <p:cNvPr id="53" name="CasellaDiTesto 52">
            <a:extLst>
              <a:ext uri="{FF2B5EF4-FFF2-40B4-BE49-F238E27FC236}">
                <a16:creationId xmlns:a16="http://schemas.microsoft.com/office/drawing/2014/main" id="{78FF289B-6E7C-890D-FC87-AE5DEFD98944}"/>
              </a:ext>
            </a:extLst>
          </p:cNvPr>
          <p:cNvSpPr txBox="1"/>
          <p:nvPr/>
        </p:nvSpPr>
        <p:spPr>
          <a:xfrm>
            <a:off x="3439060" y="3742365"/>
            <a:ext cx="1970750" cy="334707"/>
          </a:xfrm>
          <a:prstGeom prst="rect">
            <a:avLst/>
          </a:prstGeom>
          <a:noFill/>
        </p:spPr>
        <p:txBody>
          <a:bodyPr wrap="square" rtlCol="0">
            <a:spAutoFit/>
          </a:bodyPr>
          <a:lstStyle/>
          <a:p>
            <a:pPr algn="ctr"/>
            <a:r>
              <a:rPr lang="it-IT" sz="1575" b="1" dirty="0" err="1">
                <a:solidFill>
                  <a:schemeClr val="bg1"/>
                </a:solidFill>
              </a:rPr>
              <a:t>Sustainable</a:t>
            </a:r>
            <a:r>
              <a:rPr lang="it-IT" sz="1575" b="1" dirty="0">
                <a:solidFill>
                  <a:schemeClr val="bg1"/>
                </a:solidFill>
              </a:rPr>
              <a:t> </a:t>
            </a:r>
            <a:r>
              <a:rPr lang="it-IT" sz="1575" b="1" dirty="0" err="1">
                <a:solidFill>
                  <a:schemeClr val="bg1"/>
                </a:solidFill>
              </a:rPr>
              <a:t>mobility</a:t>
            </a:r>
            <a:endParaRPr lang="it-IT" sz="1575" b="1" dirty="0">
              <a:solidFill>
                <a:schemeClr val="bg1"/>
              </a:solidFill>
            </a:endParaRPr>
          </a:p>
        </p:txBody>
      </p:sp>
      <p:sp>
        <p:nvSpPr>
          <p:cNvPr id="54" name="CasellaDiTesto 53">
            <a:extLst>
              <a:ext uri="{FF2B5EF4-FFF2-40B4-BE49-F238E27FC236}">
                <a16:creationId xmlns:a16="http://schemas.microsoft.com/office/drawing/2014/main" id="{FB78179A-AAEB-F86F-A12E-F6EA5F53D62C}"/>
              </a:ext>
            </a:extLst>
          </p:cNvPr>
          <p:cNvSpPr txBox="1"/>
          <p:nvPr/>
        </p:nvSpPr>
        <p:spPr>
          <a:xfrm>
            <a:off x="6054767" y="3740676"/>
            <a:ext cx="1534954" cy="334707"/>
          </a:xfrm>
          <a:prstGeom prst="rect">
            <a:avLst/>
          </a:prstGeom>
          <a:noFill/>
        </p:spPr>
        <p:txBody>
          <a:bodyPr wrap="square" rtlCol="0">
            <a:spAutoFit/>
          </a:bodyPr>
          <a:lstStyle/>
          <a:p>
            <a:pPr algn="ctr"/>
            <a:r>
              <a:rPr lang="it-IT" sz="1575" b="1" dirty="0" err="1">
                <a:solidFill>
                  <a:schemeClr val="bg1"/>
                </a:solidFill>
              </a:rPr>
              <a:t>Unsustainable</a:t>
            </a:r>
            <a:endParaRPr lang="it-IT" sz="1575" b="1" dirty="0">
              <a:solidFill>
                <a:schemeClr val="bg1"/>
              </a:solidFill>
            </a:endParaRPr>
          </a:p>
        </p:txBody>
      </p:sp>
      <p:grpSp>
        <p:nvGrpSpPr>
          <p:cNvPr id="55" name="Gruppo 54">
            <a:extLst>
              <a:ext uri="{FF2B5EF4-FFF2-40B4-BE49-F238E27FC236}">
                <a16:creationId xmlns:a16="http://schemas.microsoft.com/office/drawing/2014/main" id="{7AB07D86-F162-725D-2BCA-82F415F24B89}"/>
              </a:ext>
            </a:extLst>
          </p:cNvPr>
          <p:cNvGrpSpPr/>
          <p:nvPr/>
        </p:nvGrpSpPr>
        <p:grpSpPr>
          <a:xfrm>
            <a:off x="2112886" y="449868"/>
            <a:ext cx="6224872" cy="722303"/>
            <a:chOff x="329372" y="418451"/>
            <a:chExt cx="8020585" cy="722303"/>
          </a:xfrm>
        </p:grpSpPr>
        <p:sp>
          <p:nvSpPr>
            <p:cNvPr id="56" name="CasellaDiTesto 55">
              <a:extLst>
                <a:ext uri="{FF2B5EF4-FFF2-40B4-BE49-F238E27FC236}">
                  <a16:creationId xmlns:a16="http://schemas.microsoft.com/office/drawing/2014/main" id="{86660C34-8099-C698-B737-275705EC2FC4}"/>
                </a:ext>
              </a:extLst>
            </p:cNvPr>
            <p:cNvSpPr txBox="1"/>
            <p:nvPr/>
          </p:nvSpPr>
          <p:spPr>
            <a:xfrm>
              <a:off x="6424554" y="418451"/>
              <a:ext cx="1925403" cy="338554"/>
            </a:xfrm>
            <a:prstGeom prst="rect">
              <a:avLst/>
            </a:prstGeom>
            <a:noFill/>
          </p:spPr>
          <p:txBody>
            <a:bodyPr wrap="square">
              <a:spAutoFit/>
            </a:bodyPr>
            <a:lstStyle/>
            <a:p>
              <a:pPr algn="r"/>
              <a:r>
                <a:rPr lang="en-GB" sz="1600" b="1" dirty="0">
                  <a:solidFill>
                    <a:schemeClr val="accent6">
                      <a:lumMod val="60000"/>
                      <a:lumOff val="40000"/>
                    </a:schemeClr>
                  </a:solidFill>
                  <a:latin typeface="Calibri" panose="020F0502020204030204" pitchFamily="34" charset="0"/>
                  <a:ea typeface="+mj-ea"/>
                  <a:cs typeface="Calibri" panose="020F0502020204030204" pitchFamily="34" charset="0"/>
                </a:rPr>
                <a:t>Case study</a:t>
              </a:r>
              <a:endParaRPr lang="it-IT" sz="1600" b="1" dirty="0">
                <a:solidFill>
                  <a:schemeClr val="accent6">
                    <a:lumMod val="60000"/>
                    <a:lumOff val="40000"/>
                  </a:schemeClr>
                </a:solidFill>
                <a:latin typeface="Calibri" panose="020F0502020204030204" pitchFamily="34" charset="0"/>
                <a:ea typeface="+mj-ea"/>
                <a:cs typeface="Calibri" panose="020F0502020204030204" pitchFamily="34" charset="0"/>
              </a:endParaRPr>
            </a:p>
          </p:txBody>
        </p:sp>
        <p:sp>
          <p:nvSpPr>
            <p:cNvPr id="57" name="CasellaDiTesto 56">
              <a:extLst>
                <a:ext uri="{FF2B5EF4-FFF2-40B4-BE49-F238E27FC236}">
                  <a16:creationId xmlns:a16="http://schemas.microsoft.com/office/drawing/2014/main" id="{7B8188FD-B9B6-FD54-ED1A-F32F02404492}"/>
                </a:ext>
              </a:extLst>
            </p:cNvPr>
            <p:cNvSpPr txBox="1"/>
            <p:nvPr/>
          </p:nvSpPr>
          <p:spPr>
            <a:xfrm>
              <a:off x="329372" y="740644"/>
              <a:ext cx="8016975" cy="400110"/>
            </a:xfrm>
            <a:prstGeom prst="rect">
              <a:avLst/>
            </a:prstGeom>
            <a:noFill/>
          </p:spPr>
          <p:txBody>
            <a:bodyPr wrap="square">
              <a:spAutoFit/>
            </a:bodyPr>
            <a:lstStyle/>
            <a:p>
              <a:pPr algn="r"/>
              <a:r>
                <a:rPr lang="en-GB" sz="2000" b="1" dirty="0">
                  <a:solidFill>
                    <a:srgbClr val="445469"/>
                  </a:solidFill>
                  <a:latin typeface="Calibri" panose="020F0502020204030204" pitchFamily="34" charset="0"/>
                  <a:ea typeface="+mj-ea"/>
                  <a:cs typeface="Calibri" panose="020F0502020204030204" pitchFamily="34" charset="0"/>
                </a:rPr>
                <a:t>How do we were used to get to work?</a:t>
              </a:r>
              <a:endParaRPr lang="it-IT" sz="2000" b="1" dirty="0">
                <a:solidFill>
                  <a:srgbClr val="445469"/>
                </a:solidFill>
                <a:latin typeface="Calibri" panose="020F0502020204030204" pitchFamily="34" charset="0"/>
                <a:ea typeface="+mj-ea"/>
                <a:cs typeface="Calibri" panose="020F0502020204030204" pitchFamily="34" charset="0"/>
              </a:endParaRPr>
            </a:p>
          </p:txBody>
        </p:sp>
      </p:grpSp>
    </p:spTree>
    <p:extLst>
      <p:ext uri="{BB962C8B-B14F-4D97-AF65-F5344CB8AC3E}">
        <p14:creationId xmlns:p14="http://schemas.microsoft.com/office/powerpoint/2010/main" val="625484781"/>
      </p:ext>
    </p:extLst>
  </p:cSld>
  <p:clrMapOvr>
    <a:masterClrMapping/>
  </p:clrMapOvr>
</p:sld>
</file>

<file path=ppt/theme/theme1.xml><?xml version="1.0" encoding="utf-8"?>
<a:theme xmlns:a="http://schemas.openxmlformats.org/drawingml/2006/main" name="COPERTIN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4000" b="1" dirty="0" smtClean="0">
            <a:solidFill>
              <a:schemeClr val="bg1"/>
            </a:solidFill>
            <a:latin typeface="Century Gothic" panose="020B0502020202020204" pitchFamily="34" charset="0"/>
          </a:defRPr>
        </a:defPPr>
      </a:lstStyle>
    </a:txDef>
  </a:objectDefaults>
  <a:extraClrSchemeLst/>
</a:theme>
</file>

<file path=ppt/theme/theme2.xml><?xml version="1.0" encoding="utf-8"?>
<a:theme xmlns:a="http://schemas.openxmlformats.org/drawingml/2006/main" name="DIAPOSITIV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IUSURA">
  <a:themeElements>
    <a:clrScheme name="Personalizzato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EEECE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1069</Words>
  <Application>Microsoft Office PowerPoint</Application>
  <PresentationFormat>Presentazione su schermo (4:3)</PresentationFormat>
  <Paragraphs>218</Paragraphs>
  <Slides>29</Slides>
  <Notes>6</Notes>
  <HiddenSlides>0</HiddenSlides>
  <MMClips>0</MMClips>
  <ScaleCrop>false</ScaleCrop>
  <HeadingPairs>
    <vt:vector size="6" baseType="variant">
      <vt:variant>
        <vt:lpstr>Caratteri utilizzati</vt:lpstr>
      </vt:variant>
      <vt:variant>
        <vt:i4>9</vt:i4>
      </vt:variant>
      <vt:variant>
        <vt:lpstr>Tema</vt:lpstr>
      </vt:variant>
      <vt:variant>
        <vt:i4>3</vt:i4>
      </vt:variant>
      <vt:variant>
        <vt:lpstr>Titoli diapositive</vt:lpstr>
      </vt:variant>
      <vt:variant>
        <vt:i4>29</vt:i4>
      </vt:variant>
    </vt:vector>
  </HeadingPairs>
  <TitlesOfParts>
    <vt:vector size="41" baseType="lpstr">
      <vt:lpstr>Arial</vt:lpstr>
      <vt:lpstr>Calibri</vt:lpstr>
      <vt:lpstr>Century Gothic</vt:lpstr>
      <vt:lpstr>ff-meta-serif-pro</vt:lpstr>
      <vt:lpstr>KeplerW08</vt:lpstr>
      <vt:lpstr>Lato Light</vt:lpstr>
      <vt:lpstr>Palatino Linotype</vt:lpstr>
      <vt:lpstr>Times New Roman</vt:lpstr>
      <vt:lpstr>Wingdings</vt:lpstr>
      <vt:lpstr>COPERTINA</vt:lpstr>
      <vt:lpstr>DIAPOSITIVE</vt:lpstr>
      <vt:lpstr>CHIUSURA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Università di Bologna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dc:creator>
  <cp:lastModifiedBy>Roberto Battistini</cp:lastModifiedBy>
  <cp:revision>176</cp:revision>
  <cp:lastPrinted>2020-10-12T07:59:02Z</cp:lastPrinted>
  <dcterms:created xsi:type="dcterms:W3CDTF">2017-11-13T10:11:35Z</dcterms:created>
  <dcterms:modified xsi:type="dcterms:W3CDTF">2023-07-06T22:31:49Z</dcterms:modified>
</cp:coreProperties>
</file>