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69" r:id="rId3"/>
    <p:sldId id="272" r:id="rId4"/>
    <p:sldId id="275" r:id="rId5"/>
    <p:sldId id="276" r:id="rId6"/>
    <p:sldId id="256" r:id="rId7"/>
    <p:sldId id="257" r:id="rId8"/>
    <p:sldId id="259" r:id="rId9"/>
    <p:sldId id="278" r:id="rId10"/>
    <p:sldId id="264" r:id="rId11"/>
    <p:sldId id="266" r:id="rId12"/>
    <p:sldId id="262" r:id="rId13"/>
    <p:sldId id="258" r:id="rId14"/>
    <p:sldId id="263" r:id="rId15"/>
    <p:sldId id="267" r:id="rId16"/>
    <p:sldId id="281" r:id="rId17"/>
    <p:sldId id="279" r:id="rId18"/>
    <p:sldId id="280" r:id="rId19"/>
    <p:sldId id="282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FF2B6A-B84F-41FA-B25E-16EBAFB4D558}" v="9" dt="2023-07-07T07:01:15.306"/>
    <p1510:client id="{BA8495D4-8B34-4F62-8D17-69AC895DFA40}" v="12" dt="2023-07-07T04:52:18.0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29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95845E-C675-D68D-0692-9D6C03A65D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C78F0F8-6272-9A03-1C43-DA49DAE9E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8A79C1-C994-06CD-116A-005C0C7C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ACF2F4-D6E3-3602-F11D-27859F96E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51AA1B5-7001-F621-BA22-917383502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250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0D7DE7-AED1-4A85-D0AC-68A3FE4B3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4E939B9-78CB-C904-6245-80183B900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E8A5569-5D7D-0931-337F-F85EFB95E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1AD2A7-08E1-2BB1-44FD-8551DE8E2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2D3431-44C0-3D21-C8BF-8E35938A6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1732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5528FB1-9B3A-E06C-94A4-C6B8C77A67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49E39F3-C9B4-AE05-AD1A-6B2067C732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5C9CBFD-D801-2B5A-5796-1F08C3E36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186052-3444-1B8B-5489-6F8BD6A79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A32C28-2FC6-BD9A-AA70-B9098CAAF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84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A43C30-2E5D-9655-DC06-5AE8C63F5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0869B52-7F10-063A-BE4A-9CC8B4FEE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357FB64-5F33-828A-6112-ED1F988D6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FA11C34-C9DE-9E06-DC17-DECEE985C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CBDF6A7-0F5B-F038-D033-27DCEB4C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5702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3FFFCB-0CA1-73D1-2857-79A160C01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6D89AB-883F-8709-1845-C25DB43A3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940AD15-7180-88E9-9B8F-AFD026D27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36C9C5-26B6-4842-965C-E21D1444C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A651C26-CF0A-EFE5-2C3A-926D2A8E7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50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A110D-FCF3-1FC0-884A-06DE40DC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8B7E037-EB8F-F097-1269-BABF47C08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2C19AE2-3BF6-A424-BC02-9F07996784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691CF98-7494-2B5A-FB0B-047A0EE86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4187FB9-509B-6216-7E5B-AB2F5915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CDB7FBF-5020-D0BC-313E-3F5A550B9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957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E8CE2E-6A54-3333-A4FD-1A7DA1EDF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043BD5-C114-99BD-D976-5621ABAC2C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8D1941-8F94-71E2-D94D-BE5602B94F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B6BF038-8D9D-1FC4-B565-FDF5C2273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0C4E2E0-97ED-6507-B874-749BFCC48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4CCBC5B-7161-0AFB-E588-C2B42E2F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F8493EE-6D12-13A9-BF30-3C5CA58A1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260B69F-52D5-3E93-EAF8-D7173E535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049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FECCEE-DC4F-4ADC-90EF-6F0C61912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A79A1F7-0D84-9AE7-619F-A5CA63653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9C8F454-761B-71AC-21ED-B1B645BAA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BBF43D1-6A11-6FED-2A49-10E9764E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1726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C48AAD9-4FC9-759B-C66F-FD89A1C7B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613D001-AC25-35FE-CCD3-DDBF52735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F4DA2A7-496F-66E2-81E3-709EA102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8783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6AEBCB-4262-2547-18C2-D1F335D1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F6900C-F5A4-E60A-CD39-033D6B42A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FB63EE5-3E78-C956-8123-FCA7D2A92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C98CC17-466F-FD5C-6DD5-EE5F920A2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1CC2DA9-13A9-186E-EC26-74E723258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FC0E2FC-1304-4B67-F30C-EA56B1C0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7988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21ED9A3-31E7-F108-2759-3B7028A9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A80F69-48FC-626D-EF5B-B6ED8311E4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4AAF60-6612-2058-538C-82076C1595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D7BE22C-0436-7EBC-7A63-F93F8961B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4475F80-914B-A77B-EC8A-8675A2200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5DAB84-E982-1624-61B3-7606E8E40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47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F11DA4F-5100-6560-59F5-911542811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9C51E39-630F-C747-6D72-AE8FEAA86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8B39115-70FA-22CA-39BB-F8A4B73DCB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1C4D-092E-442A-9297-B9CF7CCF5373}" type="datetimeFigureOut">
              <a:rPr lang="it-IT" smtClean="0"/>
              <a:t>07/07/2023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07182C0-E02C-08A2-D5C8-136828D01E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7541A53-1D43-23D8-8E56-0AA3E54CF9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34939-17EC-4802-9213-756F536AAAC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7417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0.jpeg"/><Relationship Id="rId7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0AE394F-AFF1-4485-AF1F-7387A2F04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Grafici 3D">
            <a:extLst>
              <a:ext uri="{FF2B5EF4-FFF2-40B4-BE49-F238E27FC236}">
                <a16:creationId xmlns:a16="http://schemas.microsoft.com/office/drawing/2014/main" id="{C9A83FAF-2D55-3C13-4B94-6D63EE5A3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41C4775-1017-0CCE-5407-E7F437F480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1733" y="554845"/>
            <a:ext cx="10656891" cy="3902673"/>
          </a:xfrm>
        </p:spPr>
        <p:txBody>
          <a:bodyPr anchor="t">
            <a:normAutofit/>
          </a:bodyPr>
          <a:lstStyle/>
          <a:p>
            <a:pPr algn="l"/>
            <a:r>
              <a:rPr lang="it-IT" sz="5200" dirty="0">
                <a:solidFill>
                  <a:srgbClr val="FFFFFF"/>
                </a:solidFill>
              </a:rPr>
              <a:t>La ricostruzione tra memoria e rigenerazione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047" y="4704862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F65C6CE-F448-9CB6-2165-11274D3E2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061" y="4424833"/>
            <a:ext cx="10678296" cy="1175039"/>
          </a:xfrm>
        </p:spPr>
        <p:txBody>
          <a:bodyPr anchor="b">
            <a:normAutofit/>
          </a:bodyPr>
          <a:lstStyle/>
          <a:p>
            <a:pPr algn="l"/>
            <a:r>
              <a:rPr lang="it-IT" dirty="0">
                <a:solidFill>
                  <a:srgbClr val="FF0000"/>
                </a:solidFill>
              </a:rPr>
              <a:t>Stefano Belardinelli </a:t>
            </a:r>
          </a:p>
          <a:p>
            <a:pPr algn="l"/>
            <a:r>
              <a:rPr lang="it-IT" dirty="0">
                <a:solidFill>
                  <a:srgbClr val="FF0000"/>
                </a:solidFill>
              </a:rPr>
              <a:t>Camerino 7 luglio 2023</a:t>
            </a:r>
          </a:p>
        </p:txBody>
      </p:sp>
    </p:spTree>
    <p:extLst>
      <p:ext uri="{BB962C8B-B14F-4D97-AF65-F5344CB8AC3E}">
        <p14:creationId xmlns:p14="http://schemas.microsoft.com/office/powerpoint/2010/main" val="4158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CDD8E39-EA14-4679-9655-1BFF5A7B63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5F87356-AAD4-211A-F359-699A8F3516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" b="1587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1560655" y="6858000"/>
                </a:lnTo>
                <a:lnTo>
                  <a:pt x="11572884" y="6759738"/>
                </a:lnTo>
                <a:cubicBezTo>
                  <a:pt x="11663744" y="6693104"/>
                  <a:pt x="11749315" y="6619456"/>
                  <a:pt x="11812292" y="6532282"/>
                </a:cubicBezTo>
                <a:cubicBezTo>
                  <a:pt x="11851232" y="6478675"/>
                  <a:pt x="11886807" y="6425068"/>
                  <a:pt x="11956995" y="6386992"/>
                </a:cubicBezTo>
                <a:cubicBezTo>
                  <a:pt x="11918054" y="6334888"/>
                  <a:pt x="11851232" y="6322863"/>
                  <a:pt x="11801234" y="6284788"/>
                </a:cubicBezTo>
                <a:cubicBezTo>
                  <a:pt x="11797390" y="6253224"/>
                  <a:pt x="11876711" y="6262743"/>
                  <a:pt x="11856520" y="6193604"/>
                </a:cubicBezTo>
                <a:cubicBezTo>
                  <a:pt x="11829119" y="6101419"/>
                  <a:pt x="11858923" y="5996209"/>
                  <a:pt x="11722875" y="5956630"/>
                </a:cubicBezTo>
                <a:cubicBezTo>
                  <a:pt x="11686819" y="5866950"/>
                  <a:pt x="11676724" y="5723664"/>
                  <a:pt x="11763258" y="5635988"/>
                </a:cubicBezTo>
                <a:cubicBezTo>
                  <a:pt x="11892094" y="5505226"/>
                  <a:pt x="11871424" y="5422059"/>
                  <a:pt x="11706050" y="5351418"/>
                </a:cubicBezTo>
                <a:cubicBezTo>
                  <a:pt x="11684896" y="5342400"/>
                  <a:pt x="11707491" y="4786287"/>
                  <a:pt x="11697876" y="4763241"/>
                </a:cubicBezTo>
                <a:cubicBezTo>
                  <a:pt x="11713260" y="4731677"/>
                  <a:pt x="11749315" y="4739192"/>
                  <a:pt x="11776236" y="4730675"/>
                </a:cubicBezTo>
                <a:cubicBezTo>
                  <a:pt x="11894018" y="4694603"/>
                  <a:pt x="11897864" y="4694603"/>
                  <a:pt x="11868540" y="4584884"/>
                </a:cubicBezTo>
                <a:cubicBezTo>
                  <a:pt x="11859884" y="4551817"/>
                  <a:pt x="11880076" y="4538289"/>
                  <a:pt x="11898825" y="4517749"/>
                </a:cubicBezTo>
                <a:cubicBezTo>
                  <a:pt x="11969013" y="4441095"/>
                  <a:pt x="11969494" y="4440094"/>
                  <a:pt x="11897864" y="4375464"/>
                </a:cubicBezTo>
                <a:cubicBezTo>
                  <a:pt x="11877192" y="4356928"/>
                  <a:pt x="11863252" y="4336887"/>
                  <a:pt x="11854116" y="4311838"/>
                </a:cubicBezTo>
                <a:cubicBezTo>
                  <a:pt x="11837290" y="4266245"/>
                  <a:pt x="11837771" y="4228169"/>
                  <a:pt x="11901709" y="4203620"/>
                </a:cubicBezTo>
                <a:cubicBezTo>
                  <a:pt x="11946418" y="4186086"/>
                  <a:pt x="11971897" y="4166044"/>
                  <a:pt x="11974782" y="4114442"/>
                </a:cubicBezTo>
                <a:cubicBezTo>
                  <a:pt x="11976706" y="4071355"/>
                  <a:pt x="11981993" y="4043299"/>
                  <a:pt x="11932476" y="4024762"/>
                </a:cubicBezTo>
                <a:cubicBezTo>
                  <a:pt x="11892576" y="4009732"/>
                  <a:pt x="11881038" y="3977668"/>
                  <a:pt x="11885365" y="3939592"/>
                </a:cubicBezTo>
                <a:cubicBezTo>
                  <a:pt x="11895460" y="3846405"/>
                  <a:pt x="11841137" y="3791796"/>
                  <a:pt x="11751719" y="3749211"/>
                </a:cubicBezTo>
                <a:cubicBezTo>
                  <a:pt x="11666628" y="3708629"/>
                  <a:pt x="11592115" y="3654019"/>
                  <a:pt x="11513754" y="3604420"/>
                </a:cubicBezTo>
                <a:cubicBezTo>
                  <a:pt x="11426740" y="3549310"/>
                  <a:pt x="11325786" y="3516243"/>
                  <a:pt x="11220504" y="3488188"/>
                </a:cubicBezTo>
                <a:cubicBezTo>
                  <a:pt x="11239734" y="3448108"/>
                  <a:pt x="11306076" y="3470653"/>
                  <a:pt x="11312805" y="3414541"/>
                </a:cubicBezTo>
                <a:cubicBezTo>
                  <a:pt x="11148394" y="3366945"/>
                  <a:pt x="10991193" y="3295301"/>
                  <a:pt x="10805146" y="3277767"/>
                </a:cubicBezTo>
                <a:cubicBezTo>
                  <a:pt x="10955618" y="3286784"/>
                  <a:pt x="11092147" y="3222154"/>
                  <a:pt x="11234926" y="3203117"/>
                </a:cubicBezTo>
                <a:cubicBezTo>
                  <a:pt x="11248386" y="3171554"/>
                  <a:pt x="11217140" y="3179569"/>
                  <a:pt x="11204640" y="3174060"/>
                </a:cubicBezTo>
                <a:cubicBezTo>
                  <a:pt x="11192140" y="3168047"/>
                  <a:pt x="11176757" y="3166042"/>
                  <a:pt x="11174834" y="3143498"/>
                </a:cubicBezTo>
                <a:cubicBezTo>
                  <a:pt x="11243580" y="3110932"/>
                  <a:pt x="11329632" y="3132475"/>
                  <a:pt x="11400780" y="3099410"/>
                </a:cubicBezTo>
                <a:cubicBezTo>
                  <a:pt x="11384916" y="3051314"/>
                  <a:pt x="11323382" y="3080371"/>
                  <a:pt x="11297902" y="3041793"/>
                </a:cubicBezTo>
                <a:cubicBezTo>
                  <a:pt x="11364246" y="3034780"/>
                  <a:pt x="11425779" y="3031774"/>
                  <a:pt x="11485870" y="3021253"/>
                </a:cubicBezTo>
                <a:cubicBezTo>
                  <a:pt x="11532984" y="3013236"/>
                  <a:pt x="11545964" y="2972154"/>
                  <a:pt x="11513754" y="2944098"/>
                </a:cubicBezTo>
                <a:cubicBezTo>
                  <a:pt x="11484909" y="2919049"/>
                  <a:pt x="11442604" y="2917044"/>
                  <a:pt x="11405107" y="2906523"/>
                </a:cubicBezTo>
                <a:cubicBezTo>
                  <a:pt x="11137817" y="2833377"/>
                  <a:pt x="10857066" y="2809829"/>
                  <a:pt x="10572950" y="2803317"/>
                </a:cubicBezTo>
                <a:cubicBezTo>
                  <a:pt x="10117210" y="2792795"/>
                  <a:pt x="9660028" y="2793297"/>
                  <a:pt x="9205250" y="2778767"/>
                </a:cubicBezTo>
                <a:cubicBezTo>
                  <a:pt x="8996489" y="2772379"/>
                  <a:pt x="8788540" y="2761765"/>
                  <a:pt x="8579578" y="2759181"/>
                </a:cubicBezTo>
                <a:cubicBezTo>
                  <a:pt x="8509922" y="2758320"/>
                  <a:pt x="8440155" y="2758352"/>
                  <a:pt x="8370208" y="2759730"/>
                </a:cubicBezTo>
                <a:cubicBezTo>
                  <a:pt x="8070708" y="2765742"/>
                  <a:pt x="7771690" y="2764238"/>
                  <a:pt x="7470748" y="2819849"/>
                </a:cubicBezTo>
                <a:cubicBezTo>
                  <a:pt x="7316911" y="2848407"/>
                  <a:pt x="7156825" y="2838887"/>
                  <a:pt x="7001547" y="2861432"/>
                </a:cubicBezTo>
                <a:cubicBezTo>
                  <a:pt x="6765024" y="2896002"/>
                  <a:pt x="6528501" y="2936583"/>
                  <a:pt x="6295343" y="2988688"/>
                </a:cubicBezTo>
                <a:cubicBezTo>
                  <a:pt x="6222271" y="3005220"/>
                  <a:pt x="6131892" y="3015241"/>
                  <a:pt x="6075166" y="3078367"/>
                </a:cubicBezTo>
                <a:cubicBezTo>
                  <a:pt x="5985266" y="3038288"/>
                  <a:pt x="5929502" y="3113938"/>
                  <a:pt x="5859314" y="3139490"/>
                </a:cubicBezTo>
                <a:cubicBezTo>
                  <a:pt x="5831912" y="3149510"/>
                  <a:pt x="5795857" y="3163538"/>
                  <a:pt x="5800183" y="3195101"/>
                </a:cubicBezTo>
                <a:cubicBezTo>
                  <a:pt x="5804030" y="3234680"/>
                  <a:pt x="5844410" y="3260231"/>
                  <a:pt x="5882870" y="3252215"/>
                </a:cubicBezTo>
                <a:cubicBezTo>
                  <a:pt x="6002574" y="3227164"/>
                  <a:pt x="6109777" y="3283277"/>
                  <a:pt x="6232848" y="3274760"/>
                </a:cubicBezTo>
                <a:cubicBezTo>
                  <a:pt x="6125643" y="3298808"/>
                  <a:pt x="6018918" y="3323358"/>
                  <a:pt x="5911715" y="3347407"/>
                </a:cubicBezTo>
                <a:cubicBezTo>
                  <a:pt x="6070839" y="3366444"/>
                  <a:pt x="6227559" y="3332376"/>
                  <a:pt x="6384279" y="3312836"/>
                </a:cubicBezTo>
                <a:cubicBezTo>
                  <a:pt x="6434757" y="3306824"/>
                  <a:pt x="6513117" y="3260732"/>
                  <a:pt x="6526097" y="3325362"/>
                </a:cubicBezTo>
                <a:cubicBezTo>
                  <a:pt x="6534750" y="3368448"/>
                  <a:pt x="6450622" y="3371454"/>
                  <a:pt x="6403028" y="3383478"/>
                </a:cubicBezTo>
                <a:cubicBezTo>
                  <a:pt x="6192945" y="3435081"/>
                  <a:pt x="5979497" y="3465141"/>
                  <a:pt x="5767013" y="3500713"/>
                </a:cubicBezTo>
                <a:cubicBezTo>
                  <a:pt x="5746822" y="3504220"/>
                  <a:pt x="5720381" y="3501214"/>
                  <a:pt x="5706920" y="3511233"/>
                </a:cubicBezTo>
                <a:cubicBezTo>
                  <a:pt x="5598272" y="3591895"/>
                  <a:pt x="5460782" y="3618449"/>
                  <a:pt x="5310793" y="3677066"/>
                </a:cubicBezTo>
                <a:cubicBezTo>
                  <a:pt x="5405498" y="3704622"/>
                  <a:pt x="5469435" y="3648007"/>
                  <a:pt x="5548276" y="3660533"/>
                </a:cubicBezTo>
                <a:cubicBezTo>
                  <a:pt x="5467993" y="3721154"/>
                  <a:pt x="5374730" y="3732677"/>
                  <a:pt x="5293005" y="3765743"/>
                </a:cubicBezTo>
                <a:cubicBezTo>
                  <a:pt x="5234355" y="3789291"/>
                  <a:pt x="5016580" y="3862938"/>
                  <a:pt x="4983410" y="3883981"/>
                </a:cubicBezTo>
                <a:cubicBezTo>
                  <a:pt x="4883416" y="3949110"/>
                  <a:pt x="4756501" y="3979672"/>
                  <a:pt x="4674775" y="4068850"/>
                </a:cubicBezTo>
                <a:cubicBezTo>
                  <a:pt x="4617087" y="4131477"/>
                  <a:pt x="4520939" y="4119952"/>
                  <a:pt x="4453155" y="4163539"/>
                </a:cubicBezTo>
                <a:cubicBezTo>
                  <a:pt x="4429119" y="4204622"/>
                  <a:pt x="4475751" y="4215143"/>
                  <a:pt x="4492095" y="4237188"/>
                </a:cubicBezTo>
                <a:cubicBezTo>
                  <a:pt x="4513728" y="4266746"/>
                  <a:pt x="4475269" y="4283280"/>
                  <a:pt x="4464213" y="4318851"/>
                </a:cubicBezTo>
                <a:cubicBezTo>
                  <a:pt x="4591608" y="4278771"/>
                  <a:pt x="4713234" y="4255223"/>
                  <a:pt x="4857456" y="4241696"/>
                </a:cubicBezTo>
                <a:cubicBezTo>
                  <a:pt x="4809862" y="4299311"/>
                  <a:pt x="4752174" y="4274261"/>
                  <a:pt x="4713234" y="4295303"/>
                </a:cubicBezTo>
                <a:cubicBezTo>
                  <a:pt x="4687756" y="4308830"/>
                  <a:pt x="4648816" y="4314843"/>
                  <a:pt x="4656026" y="4348410"/>
                </a:cubicBezTo>
                <a:cubicBezTo>
                  <a:pt x="4661795" y="4374963"/>
                  <a:pt x="4694486" y="4371456"/>
                  <a:pt x="4718523" y="4368951"/>
                </a:cubicBezTo>
                <a:cubicBezTo>
                  <a:pt x="4810825" y="4359433"/>
                  <a:pt x="4900722" y="4356425"/>
                  <a:pt x="4989178" y="4420054"/>
                </a:cubicBezTo>
                <a:cubicBezTo>
                  <a:pt x="4764193" y="4512739"/>
                  <a:pt x="4505557" y="4473661"/>
                  <a:pt x="4304127" y="4609933"/>
                </a:cubicBezTo>
                <a:cubicBezTo>
                  <a:pt x="4332491" y="4652018"/>
                  <a:pt x="4372871" y="4629473"/>
                  <a:pt x="4402677" y="4624463"/>
                </a:cubicBezTo>
                <a:cubicBezTo>
                  <a:pt x="4598338" y="4590394"/>
                  <a:pt x="5297331" y="4651016"/>
                  <a:pt x="5398287" y="4608430"/>
                </a:cubicBezTo>
                <a:cubicBezTo>
                  <a:pt x="5460301" y="4582379"/>
                  <a:pt x="5525682" y="4569853"/>
                  <a:pt x="5592504" y="4585886"/>
                </a:cubicBezTo>
                <a:cubicBezTo>
                  <a:pt x="5656923" y="4601416"/>
                  <a:pt x="5640578" y="4819353"/>
                  <a:pt x="5411266" y="4964142"/>
                </a:cubicBezTo>
                <a:cubicBezTo>
                  <a:pt x="5378575" y="4984684"/>
                  <a:pt x="5524721" y="5014244"/>
                  <a:pt x="5480493" y="5031277"/>
                </a:cubicBezTo>
                <a:cubicBezTo>
                  <a:pt x="5445880" y="5044804"/>
                  <a:pt x="5276179" y="5037289"/>
                  <a:pt x="5233393" y="5047810"/>
                </a:cubicBezTo>
                <a:cubicBezTo>
                  <a:pt x="5216567" y="5052318"/>
                  <a:pt x="4701216" y="5221157"/>
                  <a:pt x="4750251" y="5256728"/>
                </a:cubicBezTo>
                <a:cubicBezTo>
                  <a:pt x="4896877" y="5363441"/>
                  <a:pt x="5388190" y="5558833"/>
                  <a:pt x="4508440" y="5624965"/>
                </a:cubicBezTo>
                <a:cubicBezTo>
                  <a:pt x="4536323" y="5663542"/>
                  <a:pt x="4613241" y="5638994"/>
                  <a:pt x="4602665" y="5706629"/>
                </a:cubicBezTo>
                <a:cubicBezTo>
                  <a:pt x="4485845" y="5743202"/>
                  <a:pt x="4350758" y="5741198"/>
                  <a:pt x="4215189" y="5797811"/>
                </a:cubicBezTo>
                <a:cubicBezTo>
                  <a:pt x="4276245" y="5838893"/>
                  <a:pt x="4346432" y="5813844"/>
                  <a:pt x="4407966" y="5826870"/>
                </a:cubicBezTo>
                <a:cubicBezTo>
                  <a:pt x="4373353" y="5878473"/>
                  <a:pt x="4313741" y="5870457"/>
                  <a:pt x="4265186" y="5881478"/>
                </a:cubicBezTo>
                <a:cubicBezTo>
                  <a:pt x="4220479" y="5892001"/>
                  <a:pt x="4125774" y="5981680"/>
                  <a:pt x="4145964" y="5977170"/>
                </a:cubicBezTo>
                <a:cubicBezTo>
                  <a:pt x="4332971" y="5937091"/>
                  <a:pt x="4522862" y="5948113"/>
                  <a:pt x="4710350" y="5909035"/>
                </a:cubicBezTo>
                <a:cubicBezTo>
                  <a:pt x="4772366" y="5896009"/>
                  <a:pt x="4842554" y="5870958"/>
                  <a:pt x="4870916" y="5949616"/>
                </a:cubicBezTo>
                <a:cubicBezTo>
                  <a:pt x="4879571" y="5972663"/>
                  <a:pt x="4873320" y="5980177"/>
                  <a:pt x="4960333" y="5949115"/>
                </a:cubicBezTo>
                <a:cubicBezTo>
                  <a:pt x="4994466" y="5937091"/>
                  <a:pt x="5039656" y="5924065"/>
                  <a:pt x="5073788" y="5953623"/>
                </a:cubicBezTo>
                <a:cubicBezTo>
                  <a:pt x="5052154" y="5990698"/>
                  <a:pt x="5010331" y="5979675"/>
                  <a:pt x="4979084" y="5990197"/>
                </a:cubicBezTo>
                <a:cubicBezTo>
                  <a:pt x="4896397" y="6017250"/>
                  <a:pt x="5180513" y="6120457"/>
                  <a:pt x="5100228" y="6151519"/>
                </a:cubicBezTo>
                <a:cubicBezTo>
                  <a:pt x="4935817" y="6215148"/>
                  <a:pt x="4832938" y="6196611"/>
                  <a:pt x="4666602" y="6266250"/>
                </a:cubicBezTo>
                <a:cubicBezTo>
                  <a:pt x="4723331" y="6264746"/>
                  <a:pt x="4706024" y="6288795"/>
                  <a:pt x="4762750" y="6288795"/>
                </a:cubicBezTo>
                <a:cubicBezTo>
                  <a:pt x="4788229" y="6288795"/>
                  <a:pt x="4815151" y="6294807"/>
                  <a:pt x="4815151" y="6322363"/>
                </a:cubicBezTo>
                <a:cubicBezTo>
                  <a:pt x="4815151" y="6348414"/>
                  <a:pt x="4516613" y="6491199"/>
                  <a:pt x="4558918" y="6504727"/>
                </a:cubicBezTo>
                <a:cubicBezTo>
                  <a:pt x="4674295" y="6541299"/>
                  <a:pt x="4970431" y="6429075"/>
                  <a:pt x="4899280" y="6480679"/>
                </a:cubicBezTo>
                <a:cubicBezTo>
                  <a:pt x="4791114" y="6559337"/>
                  <a:pt x="4774769" y="6574868"/>
                  <a:pt x="4692563" y="6586391"/>
                </a:cubicBezTo>
                <a:cubicBezTo>
                  <a:pt x="4621894" y="6596411"/>
                  <a:pt x="4373353" y="6816352"/>
                  <a:pt x="4303645" y="6834888"/>
                </a:cubicBezTo>
                <a:cubicBezTo>
                  <a:pt x="4288262" y="6838896"/>
                  <a:pt x="4291687" y="6845065"/>
                  <a:pt x="4307829" y="6852361"/>
                </a:cubicBezTo>
                <a:lnTo>
                  <a:pt x="432378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DDCFCC6-FDAE-4856-C9AF-EFEF0FB9605A}"/>
              </a:ext>
            </a:extLst>
          </p:cNvPr>
          <p:cNvSpPr txBox="1"/>
          <p:nvPr/>
        </p:nvSpPr>
        <p:spPr>
          <a:xfrm>
            <a:off x="5801709" y="3159719"/>
            <a:ext cx="5552090" cy="13360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i="1"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8F51F5A-A96A-69E5-9061-4574D2F232E7}"/>
              </a:ext>
            </a:extLst>
          </p:cNvPr>
          <p:cNvSpPr txBox="1"/>
          <p:nvPr/>
        </p:nvSpPr>
        <p:spPr>
          <a:xfrm>
            <a:off x="5801709" y="4572000"/>
            <a:ext cx="5552089" cy="1647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INSTALLAZIONE DI IMPIANTO SOLARE TERMICO PER LA PRODUZIONE DI ACQUA CALDA SANIATARIA DESTINATA AGLI SPOGLIATOI.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970A0C-23F8-0FF3-3684-868AB53395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595302" y="101369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US">
            <a:extLst>
              <a:ext uri="{FF2B5EF4-FFF2-40B4-BE49-F238E27FC236}">
                <a16:creationId xmlns:a16="http://schemas.microsoft.com/office/drawing/2014/main" id="{B4B43FA4-8AC2-1DF5-F70D-A79F1FCA945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11887" y="101370"/>
            <a:ext cx="790575" cy="8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e 1">
            <a:extLst>
              <a:ext uri="{FF2B5EF4-FFF2-40B4-BE49-F238E27FC236}">
                <a16:creationId xmlns:a16="http://schemas.microsoft.com/office/drawing/2014/main" id="{721AC261-FEB5-F4AA-11B4-6FC7A56CF25F}"/>
              </a:ext>
            </a:extLst>
          </p:cNvPr>
          <p:cNvSpPr/>
          <p:nvPr/>
        </p:nvSpPr>
        <p:spPr>
          <a:xfrm>
            <a:off x="978324" y="2271265"/>
            <a:ext cx="3489768" cy="312464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4688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54355A-6AEC-BC1D-148C-A5EFF266C9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030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4476852-D77F-EA75-9B3C-5284BC730296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EB49CC85-5958-7E59-FAAC-ACA319F2F99D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FFFFFF"/>
                </a:solidFill>
              </a:rPr>
              <a:t>PREFERENZA DI STRUTTURE IN LEGNO PIUTTOSTO CHE IN CEMENTO DISLOCATE NEL PARCO SPORTIVO PER IL RIMESSAGGIO DI ATTREZZATURE E MATERIALI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FFC54D7A-D6EB-D7E0-1B44-1EDA5AA77F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0250F8C-320A-622F-631A-AE404D6C871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595302" y="101369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 descr="CUS">
            <a:extLst>
              <a:ext uri="{FF2B5EF4-FFF2-40B4-BE49-F238E27FC236}">
                <a16:creationId xmlns:a16="http://schemas.microsoft.com/office/drawing/2014/main" id="{6678E688-EF0B-31FB-BDF2-E1720E985E9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11887" y="101370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842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72DD3101-7AE2-0BEB-3069-39D6B441AB90}"/>
              </a:ext>
            </a:extLst>
          </p:cNvPr>
          <p:cNvSpPr txBox="1"/>
          <p:nvPr/>
        </p:nvSpPr>
        <p:spPr>
          <a:xfrm>
            <a:off x="774574" y="3520000"/>
            <a:ext cx="5046196" cy="17958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pic>
        <p:nvPicPr>
          <p:cNvPr id="6" name="Immagine 5" descr="Immagine che contiene erba, cielo, aria aperta, montagna&#10;&#10;Descrizione generata automaticamente">
            <a:extLst>
              <a:ext uri="{FF2B5EF4-FFF2-40B4-BE49-F238E27FC236}">
                <a16:creationId xmlns:a16="http://schemas.microsoft.com/office/drawing/2014/main" id="{98507059-FDCA-9511-DA30-4B87BB836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" r="8338" b="1"/>
          <a:stretch/>
        </p:blipFill>
        <p:spPr>
          <a:xfrm>
            <a:off x="5" y="881953"/>
            <a:ext cx="3664827" cy="231028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BC0F8B1-F985-469B-8332-13DBC76655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1791963" y="451044"/>
            <a:ext cx="2308583" cy="2741196"/>
          </a:xfrm>
          <a:custGeom>
            <a:avLst/>
            <a:gdLst>
              <a:gd name="connsiteX0" fmla="*/ 2308583 w 2308583"/>
              <a:gd name="connsiteY0" fmla="*/ 2741196 h 2741196"/>
              <a:gd name="connsiteX1" fmla="*/ 462 w 2308583"/>
              <a:gd name="connsiteY1" fmla="*/ 2741196 h 2741196"/>
              <a:gd name="connsiteX2" fmla="*/ 0 w 2308583"/>
              <a:gd name="connsiteY2" fmla="*/ 2469337 h 2741196"/>
              <a:gd name="connsiteX3" fmla="*/ 2022607 w 2308583"/>
              <a:gd name="connsiteY3" fmla="*/ 2470269 h 2741196"/>
              <a:gd name="connsiteX4" fmla="*/ 2022607 w 2308583"/>
              <a:gd name="connsiteY4" fmla="*/ 0 h 2741196"/>
              <a:gd name="connsiteX5" fmla="*/ 2308583 w 2308583"/>
              <a:gd name="connsiteY5" fmla="*/ 0 h 274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2741196">
                <a:moveTo>
                  <a:pt x="2308583" y="2741196"/>
                </a:moveTo>
                <a:lnTo>
                  <a:pt x="462" y="2741196"/>
                </a:lnTo>
                <a:cubicBezTo>
                  <a:pt x="-462" y="2647366"/>
                  <a:pt x="923" y="2563167"/>
                  <a:pt x="0" y="2469337"/>
                </a:cubicBezTo>
                <a:lnTo>
                  <a:pt x="2022607" y="2470269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8" name="Immagine 7" descr="Immagine che contiene aria aperta, albero, parco giochi, Arredo urbano&#10;&#10;Descrizione generata automaticamente">
            <a:extLst>
              <a:ext uri="{FF2B5EF4-FFF2-40B4-BE49-F238E27FC236}">
                <a16:creationId xmlns:a16="http://schemas.microsoft.com/office/drawing/2014/main" id="{3D96B15B-D344-4D7C-A623-EA48B09899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1" r="4235" b="1"/>
          <a:stretch/>
        </p:blipFill>
        <p:spPr>
          <a:xfrm>
            <a:off x="4257921" y="-1"/>
            <a:ext cx="4051910" cy="3192239"/>
          </a:xfrm>
          <a:prstGeom prst="rect">
            <a:avLst/>
          </a:prstGeom>
        </p:spPr>
      </p:pic>
      <p:pic>
        <p:nvPicPr>
          <p:cNvPr id="12" name="Immagine 11" descr="Immagine che contiene aria aperta, piscina, edificio, tribunale&#10;&#10;Descrizione generata automaticamente">
            <a:extLst>
              <a:ext uri="{FF2B5EF4-FFF2-40B4-BE49-F238E27FC236}">
                <a16:creationId xmlns:a16="http://schemas.microsoft.com/office/drawing/2014/main" id="{12697B3E-C096-9376-124D-AE396ABD3C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0753"/>
          <a:stretch/>
        </p:blipFill>
        <p:spPr>
          <a:xfrm>
            <a:off x="8479972" y="863600"/>
            <a:ext cx="2830286" cy="1894535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9D15953-1642-4DD6-AD9E-01AA19247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9466977" y="434000"/>
            <a:ext cx="2308583" cy="1114404"/>
          </a:xfrm>
          <a:custGeom>
            <a:avLst/>
            <a:gdLst>
              <a:gd name="connsiteX0" fmla="*/ 462 w 2308583"/>
              <a:gd name="connsiteY0" fmla="*/ 1114404 h 1114404"/>
              <a:gd name="connsiteX1" fmla="*/ 2308583 w 2308583"/>
              <a:gd name="connsiteY1" fmla="*/ 1114404 h 1114404"/>
              <a:gd name="connsiteX2" fmla="*/ 2308583 w 2308583"/>
              <a:gd name="connsiteY2" fmla="*/ 0 h 1114404"/>
              <a:gd name="connsiteX3" fmla="*/ 2022607 w 2308583"/>
              <a:gd name="connsiteY3" fmla="*/ 0 h 1114404"/>
              <a:gd name="connsiteX4" fmla="*/ 2022607 w 2308583"/>
              <a:gd name="connsiteY4" fmla="*/ 843477 h 1114404"/>
              <a:gd name="connsiteX5" fmla="*/ 0 w 2308583"/>
              <a:gd name="connsiteY5" fmla="*/ 842545 h 1114404"/>
              <a:gd name="connsiteX6" fmla="*/ 462 w 2308583"/>
              <a:gd name="connsiteY6" fmla="*/ 1114404 h 1114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8583" h="1114404">
                <a:moveTo>
                  <a:pt x="462" y="1114404"/>
                </a:moveTo>
                <a:lnTo>
                  <a:pt x="2308583" y="1114404"/>
                </a:lnTo>
                <a:lnTo>
                  <a:pt x="2308583" y="0"/>
                </a:lnTo>
                <a:lnTo>
                  <a:pt x="2022607" y="0"/>
                </a:lnTo>
                <a:lnTo>
                  <a:pt x="2022607" y="843477"/>
                </a:lnTo>
                <a:lnTo>
                  <a:pt x="0" y="842545"/>
                </a:lnTo>
                <a:cubicBezTo>
                  <a:pt x="923" y="936375"/>
                  <a:pt x="-462" y="1020574"/>
                  <a:pt x="462" y="1114404"/>
                </a:cubicBez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918D9D3-1370-4FF6-9DFC-9F87F903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4400" y="5377218"/>
            <a:ext cx="4387755" cy="0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magine 13" descr="Immagine che contiene aria aperta, Spazio pubblico, parco giochi, albero&#10;&#10;Descrizione generata automaticamente">
            <a:extLst>
              <a:ext uri="{FF2B5EF4-FFF2-40B4-BE49-F238E27FC236}">
                <a16:creationId xmlns:a16="http://schemas.microsoft.com/office/drawing/2014/main" id="{A5F8E80C-5ADD-0753-17D2-25EC74B5DE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r="35643" b="-2"/>
          <a:stretch/>
        </p:blipFill>
        <p:spPr>
          <a:xfrm>
            <a:off x="6243851" y="3338001"/>
            <a:ext cx="2065980" cy="2507628"/>
          </a:xfrm>
          <a:prstGeom prst="rect">
            <a:avLst/>
          </a:prstGeom>
        </p:spPr>
      </p:pic>
      <p:pic>
        <p:nvPicPr>
          <p:cNvPr id="10" name="Immagine 9" descr="Immagine che contiene aria aperta, cielo, nuvola, erba&#10;&#10;Descrizione generata automaticamente">
            <a:extLst>
              <a:ext uri="{FF2B5EF4-FFF2-40B4-BE49-F238E27FC236}">
                <a16:creationId xmlns:a16="http://schemas.microsoft.com/office/drawing/2014/main" id="{2453EDB7-2763-EC25-0A43-DACD49B186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6" r="7885" b="-4"/>
          <a:stretch/>
        </p:blipFill>
        <p:spPr>
          <a:xfrm>
            <a:off x="8937688" y="2919002"/>
            <a:ext cx="3254312" cy="2940275"/>
          </a:xfrm>
          <a:prstGeom prst="rect">
            <a:avLst/>
          </a:prstGeom>
        </p:spPr>
      </p:pic>
      <p:sp>
        <p:nvSpPr>
          <p:cNvPr id="28" name="Freeform 6">
            <a:extLst>
              <a:ext uri="{FF2B5EF4-FFF2-40B4-BE49-F238E27FC236}">
                <a16:creationId xmlns:a16="http://schemas.microsoft.com/office/drawing/2014/main" id="{FBF3780C-749F-4B50-9E1D-F2B1F6DBB7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76833" y="2919002"/>
            <a:ext cx="2525072" cy="3398994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1">
              <a:lumMod val="95000"/>
              <a:lumOff val="5000"/>
              <a:alpha val="75000"/>
            </a:schemeClr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1" name="Immagine 10" descr="Immagine che contiene testo, logo, simbolo, emblema&#10;&#10;Descrizione generata automaticamente">
            <a:extLst>
              <a:ext uri="{FF2B5EF4-FFF2-40B4-BE49-F238E27FC236}">
                <a16:creationId xmlns:a16="http://schemas.microsoft.com/office/drawing/2014/main" id="{A4190580-A146-9CA8-E534-E212C9B9D04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57989" y="6003457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CUS">
            <a:extLst>
              <a:ext uri="{FF2B5EF4-FFF2-40B4-BE49-F238E27FC236}">
                <a16:creationId xmlns:a16="http://schemas.microsoft.com/office/drawing/2014/main" id="{71D0086C-7778-4280-1CBA-590075399F3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774574" y="6003458"/>
            <a:ext cx="790575" cy="8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93FF6C-5369-56A8-39E3-800652532A46}"/>
              </a:ext>
            </a:extLst>
          </p:cNvPr>
          <p:cNvSpPr txBox="1"/>
          <p:nvPr/>
        </p:nvSpPr>
        <p:spPr>
          <a:xfrm>
            <a:off x="694455" y="5438634"/>
            <a:ext cx="5478437" cy="44199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4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/>
              <a:t>ATTIVITÀ SPORTIVE ALL’ARIA APERTA</a:t>
            </a:r>
          </a:p>
        </p:txBody>
      </p:sp>
    </p:spTree>
    <p:extLst>
      <p:ext uri="{BB962C8B-B14F-4D97-AF65-F5344CB8AC3E}">
        <p14:creationId xmlns:p14="http://schemas.microsoft.com/office/powerpoint/2010/main" val="34191614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B97D942E-09EF-4107-98F4-74DB7F72D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9ADB57D-A792-3F28-DC06-ECD26BC0957D}"/>
              </a:ext>
            </a:extLst>
          </p:cNvPr>
          <p:cNvSpPr txBox="1"/>
          <p:nvPr/>
        </p:nvSpPr>
        <p:spPr>
          <a:xfrm>
            <a:off x="4755486" y="3845502"/>
            <a:ext cx="7381417" cy="6849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 b="1" i="1"/>
            </a:lvl1pPr>
          </a:lstStyle>
          <a:p>
            <a:pPr indent="0">
              <a:buNone/>
            </a:pPr>
            <a:r>
              <a:rPr lang="en-US" dirty="0"/>
              <a:t>SOSTENIBILITÀ MANIFESTAZIONI SPORTIVE: MONTELAGO ECO TRAIL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Potrebbe essere un'immagine raffigurante in piedi e attività all'aperto">
            <a:extLst>
              <a:ext uri="{FF2B5EF4-FFF2-40B4-BE49-F238E27FC236}">
                <a16:creationId xmlns:a16="http://schemas.microsoft.com/office/drawing/2014/main" id="{5DC6C806-D8CA-FE93-A268-B3DCDD444A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2" r="2783" b="-3"/>
          <a:stretch/>
        </p:blipFill>
        <p:spPr bwMode="auto">
          <a:xfrm>
            <a:off x="838200" y="364144"/>
            <a:ext cx="3335789" cy="28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otrebbe essere un'immagine raffigurante animale e natura">
            <a:extLst>
              <a:ext uri="{FF2B5EF4-FFF2-40B4-BE49-F238E27FC236}">
                <a16:creationId xmlns:a16="http://schemas.microsoft.com/office/drawing/2014/main" id="{5CA9DA25-69A5-6B4E-30A9-9BA4FF0EBC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9" r="2428" b="-3"/>
          <a:stretch/>
        </p:blipFill>
        <p:spPr bwMode="auto">
          <a:xfrm>
            <a:off x="4466396" y="364143"/>
            <a:ext cx="3336953" cy="2811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F106671-E039-90FF-62B1-6B4231021F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" r="16372" b="-3"/>
          <a:stretch/>
        </p:blipFill>
        <p:spPr>
          <a:xfrm>
            <a:off x="8095756" y="364143"/>
            <a:ext cx="3336953" cy="2811320"/>
          </a:xfrm>
          <a:prstGeom prst="rect">
            <a:avLst/>
          </a:prstGeom>
        </p:spPr>
      </p:pic>
      <p:sp>
        <p:nvSpPr>
          <p:cNvPr id="1039" name="Rectangle 1038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14585F5C-0074-8EBA-AD8F-851D3B39372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595302" y="101369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magine 12" descr="CUS">
            <a:extLst>
              <a:ext uri="{FF2B5EF4-FFF2-40B4-BE49-F238E27FC236}">
                <a16:creationId xmlns:a16="http://schemas.microsoft.com/office/drawing/2014/main" id="{D8EB40CB-B358-D0C9-8F90-D1F7AC82CA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11887" y="101370"/>
            <a:ext cx="790575" cy="8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348FB19-E9AA-16EA-5A88-1A74CA5A6969}"/>
              </a:ext>
            </a:extLst>
          </p:cNvPr>
          <p:cNvSpPr txBox="1"/>
          <p:nvPr/>
        </p:nvSpPr>
        <p:spPr>
          <a:xfrm>
            <a:off x="517889" y="3930305"/>
            <a:ext cx="4292693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300" dirty="0"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5B21D1-DA89-32B7-17A6-1286F043337B}"/>
              </a:ext>
            </a:extLst>
          </p:cNvPr>
          <p:cNvSpPr txBox="1"/>
          <p:nvPr/>
        </p:nvSpPr>
        <p:spPr>
          <a:xfrm>
            <a:off x="4803332" y="4435273"/>
            <a:ext cx="7136784" cy="1009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 b="1" i="1"/>
            </a:lvl1pPr>
          </a:lstStyle>
          <a:p>
            <a:pPr algn="just"/>
            <a:r>
              <a:rPr lang="it-IT" b="0" dirty="0"/>
              <a:t>PASSAGGI SU SENTIERI GIÀ TRACCIATI NATURALMENTE E APERTURA/RIPULITURA MANUALE SENZA UTILIZZARE MEZZI D’OPERA (TRATTORINI, BOBCAT, ECC.)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5F98424-1FA1-10CB-5935-5EDEEB617155}"/>
              </a:ext>
            </a:extLst>
          </p:cNvPr>
          <p:cNvSpPr txBox="1"/>
          <p:nvPr/>
        </p:nvSpPr>
        <p:spPr>
          <a:xfrm>
            <a:off x="4803332" y="5354512"/>
            <a:ext cx="7136784" cy="11807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it-IT"/>
            </a:defPPr>
            <a:lvl1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 sz="2000" b="1" i="1"/>
            </a:lvl1pPr>
          </a:lstStyle>
          <a:p>
            <a:pPr algn="just"/>
            <a:r>
              <a:rPr lang="it-IT" b="0" dirty="0"/>
              <a:t>TRAGITTI COMPATIBILI CON I PASCOLI. ACCORDI CON ALLEVATORI E CON LE COMUNANZE AGRARIE PER DEFINIRE CONDIZIONI DI COMPATIBILITÀ SIA PER GLI ATLETI SIA PER IL BESTIAME</a:t>
            </a:r>
          </a:p>
        </p:txBody>
      </p:sp>
    </p:spTree>
    <p:extLst>
      <p:ext uri="{BB962C8B-B14F-4D97-AF65-F5344CB8AC3E}">
        <p14:creationId xmlns:p14="http://schemas.microsoft.com/office/powerpoint/2010/main" val="19143883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5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C45AC87-1D03-4452-BBE4-712E10796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0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3A66E38-056D-4A0A-BF1D-682AB0529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080500" y="6"/>
            <a:ext cx="31114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7D0A197-F7EC-4629-86FB-48D5D3B82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"/>
            <a:ext cx="12192000" cy="2835780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7251444-A29D-44A8-9E2E-263F0C215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26042" y="9496"/>
            <a:ext cx="11765956" cy="2826288"/>
          </a:xfrm>
          <a:prstGeom prst="rect">
            <a:avLst/>
          </a:prstGeom>
          <a:gradFill>
            <a:gsLst>
              <a:gs pos="0">
                <a:srgbClr val="000000">
                  <a:alpha val="8000"/>
                </a:srgbClr>
              </a:gs>
              <a:gs pos="76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D7660E3-C447-4C6B-BB70-50C583B442D3}"/>
              </a:ext>
            </a:extLst>
          </p:cNvPr>
          <p:cNvSpPr txBox="1"/>
          <p:nvPr/>
        </p:nvSpPr>
        <p:spPr>
          <a:xfrm>
            <a:off x="1371600" y="488826"/>
            <a:ext cx="9448801" cy="1047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DEAAD5E-2455-4C56-F8A1-99056CBC68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1" r="-4" b="-4"/>
          <a:stretch/>
        </p:blipFill>
        <p:spPr>
          <a:xfrm>
            <a:off x="1826653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FF94414F-FC0D-1CA6-6DD0-C0FA9248E1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131" r="17871" b="3"/>
          <a:stretch/>
        </p:blipFill>
        <p:spPr>
          <a:xfrm>
            <a:off x="4813890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7AF0C51-BB31-F60D-F997-0D2D0D5BF5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26" r="8321" b="-3"/>
          <a:stretch/>
        </p:blipFill>
        <p:spPr>
          <a:xfrm>
            <a:off x="7801127" y="1801891"/>
            <a:ext cx="2593464" cy="2593464"/>
          </a:xfrm>
          <a:custGeom>
            <a:avLst/>
            <a:gdLst/>
            <a:ahLst/>
            <a:cxnLst/>
            <a:rect l="l" t="t" r="r" b="b"/>
            <a:pathLst>
              <a:path w="2593464" h="2593464">
                <a:moveTo>
                  <a:pt x="1296732" y="0"/>
                </a:moveTo>
                <a:cubicBezTo>
                  <a:pt x="2012897" y="0"/>
                  <a:pt x="2593464" y="580567"/>
                  <a:pt x="2593464" y="1296732"/>
                </a:cubicBezTo>
                <a:cubicBezTo>
                  <a:pt x="2593464" y="2012897"/>
                  <a:pt x="2012897" y="2593464"/>
                  <a:pt x="1296732" y="2593464"/>
                </a:cubicBezTo>
                <a:cubicBezTo>
                  <a:pt x="580567" y="2593464"/>
                  <a:pt x="0" y="2012897"/>
                  <a:pt x="0" y="1296732"/>
                </a:cubicBezTo>
                <a:cubicBezTo>
                  <a:pt x="0" y="580567"/>
                  <a:pt x="580567" y="0"/>
                  <a:pt x="1296732" y="0"/>
                </a:cubicBezTo>
                <a:close/>
              </a:path>
            </a:pathLst>
          </a:cu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4DA221-D83A-47DF-D6EB-7B08C5FBC331}"/>
              </a:ext>
            </a:extLst>
          </p:cNvPr>
          <p:cNvSpPr txBox="1"/>
          <p:nvPr/>
        </p:nvSpPr>
        <p:spPr>
          <a:xfrm>
            <a:off x="1454794" y="1535958"/>
            <a:ext cx="9448800" cy="14426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SOSTENIBILITÀ MANIFESTAZIONI SPORTIVE: MONTELAGO ECO TRAIL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761998D-010E-8117-8423-DEF2E06BA8A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595302" y="101369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magine 13" descr="CUS">
            <a:extLst>
              <a:ext uri="{FF2B5EF4-FFF2-40B4-BE49-F238E27FC236}">
                <a16:creationId xmlns:a16="http://schemas.microsoft.com/office/drawing/2014/main" id="{ED17AF8C-2141-0445-7D09-C316273E0B4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11887" y="101370"/>
            <a:ext cx="790575" cy="8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CF8C256-2199-BDFE-9328-CBBA679E1B83}"/>
              </a:ext>
            </a:extLst>
          </p:cNvPr>
          <p:cNvSpPr txBox="1"/>
          <p:nvPr/>
        </p:nvSpPr>
        <p:spPr>
          <a:xfrm>
            <a:off x="6152436" y="4471132"/>
            <a:ext cx="3297382" cy="1898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INDIVIDUAZIONE DI RISTORI PRESSO FONTI PER RIDURRE LA CONSEGNA DI BOTTIGLIE E BICCHIERI DI PLASTICA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C47084A-A089-E5A1-9941-12E91A3BADF6}"/>
              </a:ext>
            </a:extLst>
          </p:cNvPr>
          <p:cNvSpPr txBox="1"/>
          <p:nvPr/>
        </p:nvSpPr>
        <p:spPr>
          <a:xfrm>
            <a:off x="1244809" y="4423890"/>
            <a:ext cx="4057454" cy="2226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IDENTIFICAZIONE DEI PERCORSI CON SEGNALETICA FACILMENTE REMOVIBILE E UTILIZZO DI PALETTI DI DIAMETRO RIDOTTO, NON IMPATTANTI E FACILMENTE ASPORTABILI. RIMOZIONE, PER UN FUTURO RIUTILIZZO, A FINE GARA DEI MATERIALI UTILIZZATI PER TRACCIARE IL PERCORSO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352D1914-D203-013B-1762-3ED352422555}"/>
              </a:ext>
            </a:extLst>
          </p:cNvPr>
          <p:cNvSpPr/>
          <p:nvPr/>
        </p:nvSpPr>
        <p:spPr>
          <a:xfrm>
            <a:off x="3722204" y="2689036"/>
            <a:ext cx="870578" cy="918714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60B6D943-DA53-451D-B49B-B3D4EBEC481C}"/>
              </a:ext>
            </a:extLst>
          </p:cNvPr>
          <p:cNvCxnSpPr>
            <a:cxnSpLocks/>
          </p:cNvCxnSpPr>
          <p:nvPr/>
        </p:nvCxnSpPr>
        <p:spPr>
          <a:xfrm flipV="1">
            <a:off x="4031673" y="3595255"/>
            <a:ext cx="135082" cy="875877"/>
          </a:xfrm>
          <a:prstGeom prst="straightConnector1">
            <a:avLst/>
          </a:prstGeom>
          <a:ln w="25400">
            <a:solidFill>
              <a:srgbClr val="FFFF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6860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D3EAEBE-D378-3265-296B-20625E550FAB}"/>
              </a:ext>
            </a:extLst>
          </p:cNvPr>
          <p:cNvSpPr txBox="1"/>
          <p:nvPr/>
        </p:nvSpPr>
        <p:spPr>
          <a:xfrm>
            <a:off x="838201" y="365125"/>
            <a:ext cx="525131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1" dirty="0"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71DDD4-6043-03F7-0985-89C1B51A8EA1}"/>
              </a:ext>
            </a:extLst>
          </p:cNvPr>
          <p:cNvSpPr txBox="1"/>
          <p:nvPr/>
        </p:nvSpPr>
        <p:spPr>
          <a:xfrm>
            <a:off x="838200" y="2333297"/>
            <a:ext cx="5124586" cy="41595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SOSTENIBILITÀ EVENTI AGGREGATIVI: PHOENIX FESTIVAL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EVENTO GIOVANILE DI MUSICA DAL VIVO REALIZZATO IN UN’ARENA ALL’APERTO PRESSO GLI IMPIANTI SPORTIVI.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ECCEDENZE ALIMENTARI DONATE AD ASSOCIAZIONI 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ACCURATA GESTIONE DEI PARCHEGGI PER EVITARE CHE LE AUTO ARRECHINO DANNI.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UTILIZZO DEI SERVIZI IGIENICI PRESENTI NELLA STRUTTURA.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LIMITATA PRODUZIONE DI RIFIUTI.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EF6DF3E-6AA0-F3D9-B03B-C1A599702F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09" r="1208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A383DD0F-8B95-0A1A-64B1-414F05D05B6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595302" y="101369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Immagine 19" descr="CUS">
            <a:extLst>
              <a:ext uri="{FF2B5EF4-FFF2-40B4-BE49-F238E27FC236}">
                <a16:creationId xmlns:a16="http://schemas.microsoft.com/office/drawing/2014/main" id="{D8505176-AFE4-E08E-22A1-BE8280C4ED7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11887" y="101370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236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6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893F3F-6478-F725-DE5B-5A8F6B0DC705}"/>
              </a:ext>
            </a:extLst>
          </p:cNvPr>
          <p:cNvSpPr txBox="1"/>
          <p:nvPr/>
        </p:nvSpPr>
        <p:spPr>
          <a:xfrm>
            <a:off x="371094" y="2718053"/>
            <a:ext cx="3438906" cy="120181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/>
              <a:t>SOSTENIBILITÀ EVENTI AGGREGATIVI: CNU 2023</a:t>
            </a:r>
            <a:endParaRPr lang="en-US" sz="2800" dirty="0"/>
          </a:p>
        </p:txBody>
      </p:sp>
      <p:pic>
        <p:nvPicPr>
          <p:cNvPr id="5" name="Immagine 4" descr="Immagine che contiene testo, computer, elettronica, schermata&#10;&#10;Descrizione generata automaticamente">
            <a:extLst>
              <a:ext uri="{FF2B5EF4-FFF2-40B4-BE49-F238E27FC236}">
                <a16:creationId xmlns:a16="http://schemas.microsoft.com/office/drawing/2014/main" id="{FAE789AD-27B7-A024-58A8-040E95361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4721359" cy="6603301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C62CB48A-31B0-E6A4-DE9A-29F5BC509E23}"/>
              </a:ext>
            </a:extLst>
          </p:cNvPr>
          <p:cNvSpPr txBox="1"/>
          <p:nvPr/>
        </p:nvSpPr>
        <p:spPr>
          <a:xfrm>
            <a:off x="395892" y="381970"/>
            <a:ext cx="3438906" cy="19352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6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SPORT, IMPIANTI SPORTIVI E SOSTENIBILITÀ ESPERIENZA DI CAMERINO</a:t>
            </a:r>
            <a:endParaRPr lang="en-US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22E9E1C5-2D9C-8F76-000D-0DE349C1331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595896" y="5670217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Immagine 21" descr="CUS">
            <a:extLst>
              <a:ext uri="{FF2B5EF4-FFF2-40B4-BE49-F238E27FC236}">
                <a16:creationId xmlns:a16="http://schemas.microsoft.com/office/drawing/2014/main" id="{1C2652E5-8CA5-A56E-6F69-C0E09F72AD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212481" y="5670218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0095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4">
            <a:extLst>
              <a:ext uri="{FF2B5EF4-FFF2-40B4-BE49-F238E27FC236}">
                <a16:creationId xmlns:a16="http://schemas.microsoft.com/office/drawing/2014/main" id="{6D22FA1E-E02A-4FC5-BBA6-577D6DA0C8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37" name="Freeform: Shape 1036">
            <a:extLst>
              <a:ext uri="{FF2B5EF4-FFF2-40B4-BE49-F238E27FC236}">
                <a16:creationId xmlns:a16="http://schemas.microsoft.com/office/drawing/2014/main" id="{05D27520-F270-4F3D-A46E-76A337B6E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315529 w 12192000"/>
              <a:gd name="connsiteY0" fmla="*/ 4323896 h 6858000"/>
              <a:gd name="connsiteX1" fmla="*/ 6295588 w 12192000"/>
              <a:gd name="connsiteY1" fmla="*/ 4367579 h 6858000"/>
              <a:gd name="connsiteX2" fmla="*/ 6219229 w 12192000"/>
              <a:gd name="connsiteY2" fmla="*/ 4436818 h 6858000"/>
              <a:gd name="connsiteX3" fmla="*/ 6065687 w 12192000"/>
              <a:gd name="connsiteY3" fmla="*/ 4637204 h 6858000"/>
              <a:gd name="connsiteX4" fmla="*/ 5727387 w 12192000"/>
              <a:gd name="connsiteY4" fmla="*/ 5460076 h 6858000"/>
              <a:gd name="connsiteX5" fmla="*/ 5620972 w 12192000"/>
              <a:gd name="connsiteY5" fmla="*/ 5725836 h 6858000"/>
              <a:gd name="connsiteX6" fmla="*/ 5707795 w 12192000"/>
              <a:gd name="connsiteY6" fmla="*/ 5790089 h 6858000"/>
              <a:gd name="connsiteX7" fmla="*/ 5554627 w 12192000"/>
              <a:gd name="connsiteY7" fmla="*/ 6078873 h 6858000"/>
              <a:gd name="connsiteX8" fmla="*/ 5373489 w 12192000"/>
              <a:gd name="connsiteY8" fmla="*/ 6402408 h 6858000"/>
              <a:gd name="connsiteX9" fmla="*/ 5099999 w 12192000"/>
              <a:gd name="connsiteY9" fmla="*/ 6827527 h 6858000"/>
              <a:gd name="connsiteX10" fmla="*/ 5078133 w 12192000"/>
              <a:gd name="connsiteY10" fmla="*/ 6857998 h 6858000"/>
              <a:gd name="connsiteX11" fmla="*/ 9179960 w 12192000"/>
              <a:gd name="connsiteY11" fmla="*/ 6857998 h 6858000"/>
              <a:gd name="connsiteX12" fmla="*/ 9179960 w 12192000"/>
              <a:gd name="connsiteY12" fmla="*/ 4323896 h 6858000"/>
              <a:gd name="connsiteX13" fmla="*/ 0 w 12192000"/>
              <a:gd name="connsiteY13" fmla="*/ 0 h 6858000"/>
              <a:gd name="connsiteX14" fmla="*/ 5872711 w 12192000"/>
              <a:gd name="connsiteY14" fmla="*/ 0 h 6858000"/>
              <a:gd name="connsiteX15" fmla="*/ 5885421 w 12192000"/>
              <a:gd name="connsiteY15" fmla="*/ 20207 h 6858000"/>
              <a:gd name="connsiteX16" fmla="*/ 5925300 w 12192000"/>
              <a:gd name="connsiteY16" fmla="*/ 48911 h 6858000"/>
              <a:gd name="connsiteX17" fmla="*/ 5940039 w 12192000"/>
              <a:gd name="connsiteY17" fmla="*/ 101212 h 6858000"/>
              <a:gd name="connsiteX18" fmla="*/ 5969942 w 12192000"/>
              <a:gd name="connsiteY18" fmla="*/ 311282 h 6858000"/>
              <a:gd name="connsiteX19" fmla="*/ 5961238 w 12192000"/>
              <a:gd name="connsiteY19" fmla="*/ 357643 h 6858000"/>
              <a:gd name="connsiteX20" fmla="*/ 5917195 w 12192000"/>
              <a:gd name="connsiteY20" fmla="*/ 420369 h 6858000"/>
              <a:gd name="connsiteX21" fmla="*/ 5882753 w 12192000"/>
              <a:gd name="connsiteY21" fmla="*/ 556832 h 6858000"/>
              <a:gd name="connsiteX22" fmla="*/ 5814490 w 12192000"/>
              <a:gd name="connsiteY22" fmla="*/ 757416 h 6858000"/>
              <a:gd name="connsiteX23" fmla="*/ 5780064 w 12192000"/>
              <a:gd name="connsiteY23" fmla="*/ 817804 h 6858000"/>
              <a:gd name="connsiteX24" fmla="*/ 5808232 w 12192000"/>
              <a:gd name="connsiteY24" fmla="*/ 850533 h 6858000"/>
              <a:gd name="connsiteX25" fmla="*/ 5906473 w 12192000"/>
              <a:gd name="connsiteY25" fmla="*/ 1076571 h 6858000"/>
              <a:gd name="connsiteX26" fmla="*/ 5778623 w 12192000"/>
              <a:gd name="connsiteY26" fmla="*/ 1369280 h 6858000"/>
              <a:gd name="connsiteX27" fmla="*/ 5710841 w 12192000"/>
              <a:gd name="connsiteY27" fmla="*/ 1462628 h 6858000"/>
              <a:gd name="connsiteX28" fmla="*/ 5846774 w 12192000"/>
              <a:gd name="connsiteY28" fmla="*/ 1455933 h 6858000"/>
              <a:gd name="connsiteX29" fmla="*/ 5897329 w 12192000"/>
              <a:gd name="connsiteY29" fmla="*/ 1553073 h 6858000"/>
              <a:gd name="connsiteX30" fmla="*/ 5919735 w 12192000"/>
              <a:gd name="connsiteY30" fmla="*/ 1602736 h 6858000"/>
              <a:gd name="connsiteX31" fmla="*/ 6057874 w 12192000"/>
              <a:gd name="connsiteY31" fmla="*/ 1910648 h 6858000"/>
              <a:gd name="connsiteX32" fmla="*/ 6039719 w 12192000"/>
              <a:gd name="connsiteY32" fmla="*/ 2010547 h 6858000"/>
              <a:gd name="connsiteX33" fmla="*/ 5841713 w 12192000"/>
              <a:gd name="connsiteY33" fmla="*/ 2520599 h 6858000"/>
              <a:gd name="connsiteX34" fmla="*/ 6071734 w 12192000"/>
              <a:gd name="connsiteY34" fmla="*/ 2593468 h 6858000"/>
              <a:gd name="connsiteX35" fmla="*/ 6092050 w 12192000"/>
              <a:gd name="connsiteY35" fmla="*/ 2806646 h 6858000"/>
              <a:gd name="connsiteX36" fmla="*/ 6215122 w 12192000"/>
              <a:gd name="connsiteY36" fmla="*/ 3021197 h 6858000"/>
              <a:gd name="connsiteX37" fmla="*/ 6338100 w 12192000"/>
              <a:gd name="connsiteY37" fmla="*/ 3178087 h 6858000"/>
              <a:gd name="connsiteX38" fmla="*/ 6343927 w 12192000"/>
              <a:gd name="connsiteY38" fmla="*/ 3194685 h 6858000"/>
              <a:gd name="connsiteX39" fmla="*/ 6343850 w 12192000"/>
              <a:gd name="connsiteY39" fmla="*/ 3201174 h 6858000"/>
              <a:gd name="connsiteX40" fmla="*/ 6366375 w 12192000"/>
              <a:gd name="connsiteY40" fmla="*/ 3271251 h 6858000"/>
              <a:gd name="connsiteX41" fmla="*/ 6369430 w 12192000"/>
              <a:gd name="connsiteY41" fmla="*/ 3276240 h 6858000"/>
              <a:gd name="connsiteX42" fmla="*/ 6392405 w 12192000"/>
              <a:gd name="connsiteY42" fmla="*/ 3360437 h 6858000"/>
              <a:gd name="connsiteX43" fmla="*/ 6397993 w 12192000"/>
              <a:gd name="connsiteY43" fmla="*/ 3390203 h 6858000"/>
              <a:gd name="connsiteX44" fmla="*/ 6394652 w 12192000"/>
              <a:gd name="connsiteY44" fmla="*/ 3402205 h 6858000"/>
              <a:gd name="connsiteX45" fmla="*/ 6366662 w 12192000"/>
              <a:gd name="connsiteY45" fmla="*/ 3442044 h 6858000"/>
              <a:gd name="connsiteX46" fmla="*/ 6320915 w 12192000"/>
              <a:gd name="connsiteY46" fmla="*/ 3701547 h 6858000"/>
              <a:gd name="connsiteX47" fmla="*/ 6364618 w 12192000"/>
              <a:gd name="connsiteY47" fmla="*/ 3743844 h 6858000"/>
              <a:gd name="connsiteX48" fmla="*/ 6370409 w 12192000"/>
              <a:gd name="connsiteY48" fmla="*/ 3754454 h 6858000"/>
              <a:gd name="connsiteX49" fmla="*/ 6373773 w 12192000"/>
              <a:gd name="connsiteY49" fmla="*/ 3768237 h 6858000"/>
              <a:gd name="connsiteX50" fmla="*/ 6375298 w 12192000"/>
              <a:gd name="connsiteY50" fmla="*/ 3796540 h 6858000"/>
              <a:gd name="connsiteX51" fmla="*/ 6253487 w 12192000"/>
              <a:gd name="connsiteY51" fmla="*/ 3856948 h 6858000"/>
              <a:gd name="connsiteX52" fmla="*/ 6385416 w 12192000"/>
              <a:gd name="connsiteY52" fmla="*/ 4014409 h 6858000"/>
              <a:gd name="connsiteX53" fmla="*/ 6374795 w 12192000"/>
              <a:gd name="connsiteY53" fmla="*/ 4038554 h 6858000"/>
              <a:gd name="connsiteX54" fmla="*/ 6351015 w 12192000"/>
              <a:gd name="connsiteY54" fmla="*/ 4150489 h 6858000"/>
              <a:gd name="connsiteX55" fmla="*/ 6340821 w 12192000"/>
              <a:gd name="connsiteY55" fmla="*/ 4212706 h 6858000"/>
              <a:gd name="connsiteX56" fmla="*/ 12191999 w 12192000"/>
              <a:gd name="connsiteY56" fmla="*/ 4212706 h 6858000"/>
              <a:gd name="connsiteX57" fmla="*/ 12191999 w 12192000"/>
              <a:gd name="connsiteY57" fmla="*/ 0 h 6858000"/>
              <a:gd name="connsiteX58" fmla="*/ 12192000 w 12192000"/>
              <a:gd name="connsiteY58" fmla="*/ 0 h 6858000"/>
              <a:gd name="connsiteX59" fmla="*/ 12192000 w 12192000"/>
              <a:gd name="connsiteY59" fmla="*/ 6858000 h 6858000"/>
              <a:gd name="connsiteX60" fmla="*/ 12191999 w 12192000"/>
              <a:gd name="connsiteY60" fmla="*/ 6858000 h 6858000"/>
              <a:gd name="connsiteX61" fmla="*/ 12191999 w 12192000"/>
              <a:gd name="connsiteY61" fmla="*/ 4323902 h 6858000"/>
              <a:gd name="connsiteX62" fmla="*/ 9307672 w 12192000"/>
              <a:gd name="connsiteY62" fmla="*/ 4323902 h 6858000"/>
              <a:gd name="connsiteX63" fmla="*/ 9307672 w 12192000"/>
              <a:gd name="connsiteY63" fmla="*/ 6858000 h 6858000"/>
              <a:gd name="connsiteX64" fmla="*/ 0 w 12192000"/>
              <a:gd name="connsiteY6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2192000" h="6858000">
                <a:moveTo>
                  <a:pt x="6315529" y="4323896"/>
                </a:moveTo>
                <a:lnTo>
                  <a:pt x="6295588" y="4367579"/>
                </a:lnTo>
                <a:cubicBezTo>
                  <a:pt x="6278024" y="4397022"/>
                  <a:pt x="6253813" y="4421099"/>
                  <a:pt x="6219229" y="4436818"/>
                </a:cubicBezTo>
                <a:cubicBezTo>
                  <a:pt x="6148079" y="4469666"/>
                  <a:pt x="6116436" y="4572066"/>
                  <a:pt x="6065687" y="4637204"/>
                </a:cubicBezTo>
                <a:cubicBezTo>
                  <a:pt x="5888713" y="4862696"/>
                  <a:pt x="5773979" y="5125824"/>
                  <a:pt x="5727387" y="5460076"/>
                </a:cubicBezTo>
                <a:cubicBezTo>
                  <a:pt x="5714326" y="5552523"/>
                  <a:pt x="5656974" y="5638673"/>
                  <a:pt x="5620972" y="5725836"/>
                </a:cubicBezTo>
                <a:cubicBezTo>
                  <a:pt x="5641553" y="5779043"/>
                  <a:pt x="5738619" y="5631221"/>
                  <a:pt x="5707795" y="5790089"/>
                </a:cubicBezTo>
                <a:cubicBezTo>
                  <a:pt x="5684453" y="5909876"/>
                  <a:pt x="5617437" y="5996827"/>
                  <a:pt x="5554627" y="6078873"/>
                </a:cubicBezTo>
                <a:cubicBezTo>
                  <a:pt x="5482491" y="6172498"/>
                  <a:pt x="5402203" y="6253366"/>
                  <a:pt x="5373489" y="6402408"/>
                </a:cubicBezTo>
                <a:cubicBezTo>
                  <a:pt x="5371924" y="6410357"/>
                  <a:pt x="5276557" y="6577417"/>
                  <a:pt x="5099999" y="6827527"/>
                </a:cubicBezTo>
                <a:lnTo>
                  <a:pt x="5078133" y="6857998"/>
                </a:lnTo>
                <a:lnTo>
                  <a:pt x="9179960" y="6857998"/>
                </a:lnTo>
                <a:lnTo>
                  <a:pt x="9179960" y="4323896"/>
                </a:lnTo>
                <a:close/>
                <a:moveTo>
                  <a:pt x="0" y="0"/>
                </a:moveTo>
                <a:lnTo>
                  <a:pt x="5872711" y="0"/>
                </a:lnTo>
                <a:lnTo>
                  <a:pt x="5885421" y="20207"/>
                </a:lnTo>
                <a:cubicBezTo>
                  <a:pt x="5896481" y="32882"/>
                  <a:pt x="5909484" y="42864"/>
                  <a:pt x="5925300" y="48911"/>
                </a:cubicBezTo>
                <a:cubicBezTo>
                  <a:pt x="5940498" y="54526"/>
                  <a:pt x="5945509" y="75042"/>
                  <a:pt x="5940039" y="101212"/>
                </a:cubicBezTo>
                <a:cubicBezTo>
                  <a:pt x="5921950" y="187894"/>
                  <a:pt x="5936667" y="254951"/>
                  <a:pt x="5969942" y="311282"/>
                </a:cubicBezTo>
                <a:cubicBezTo>
                  <a:pt x="5981709" y="330926"/>
                  <a:pt x="5977292" y="344422"/>
                  <a:pt x="5961238" y="357643"/>
                </a:cubicBezTo>
                <a:cubicBezTo>
                  <a:pt x="5942802" y="372223"/>
                  <a:pt x="5928461" y="393565"/>
                  <a:pt x="5917195" y="420369"/>
                </a:cubicBezTo>
                <a:cubicBezTo>
                  <a:pt x="5898701" y="463685"/>
                  <a:pt x="5889992" y="510050"/>
                  <a:pt x="5882753" y="556832"/>
                </a:cubicBezTo>
                <a:cubicBezTo>
                  <a:pt x="5871511" y="630206"/>
                  <a:pt x="5858246" y="700969"/>
                  <a:pt x="5814490" y="757416"/>
                </a:cubicBezTo>
                <a:cubicBezTo>
                  <a:pt x="5801465" y="774559"/>
                  <a:pt x="5791019" y="796511"/>
                  <a:pt x="5780064" y="817804"/>
                </a:cubicBezTo>
                <a:cubicBezTo>
                  <a:pt x="5783558" y="836359"/>
                  <a:pt x="5792196" y="849005"/>
                  <a:pt x="5808232" y="850533"/>
                </a:cubicBezTo>
                <a:cubicBezTo>
                  <a:pt x="5910296" y="860624"/>
                  <a:pt x="5905771" y="962632"/>
                  <a:pt x="5906473" y="1076571"/>
                </a:cubicBezTo>
                <a:cubicBezTo>
                  <a:pt x="5907545" y="1217584"/>
                  <a:pt x="5849973" y="1296799"/>
                  <a:pt x="5778623" y="1369280"/>
                </a:cubicBezTo>
                <a:cubicBezTo>
                  <a:pt x="5754207" y="1393852"/>
                  <a:pt x="5718605" y="1401742"/>
                  <a:pt x="5710841" y="1462628"/>
                </a:cubicBezTo>
                <a:cubicBezTo>
                  <a:pt x="5753463" y="1508141"/>
                  <a:pt x="5802053" y="1451295"/>
                  <a:pt x="5846774" y="1455933"/>
                </a:cubicBezTo>
                <a:cubicBezTo>
                  <a:pt x="5883727" y="1460129"/>
                  <a:pt x="5943609" y="1438568"/>
                  <a:pt x="5897329" y="1553073"/>
                </a:cubicBezTo>
                <a:cubicBezTo>
                  <a:pt x="5883856" y="1586627"/>
                  <a:pt x="5901366" y="1604100"/>
                  <a:pt x="5919735" y="1602736"/>
                </a:cubicBezTo>
                <a:cubicBezTo>
                  <a:pt x="6068526" y="1589022"/>
                  <a:pt x="6006837" y="1813624"/>
                  <a:pt x="6057874" y="1910648"/>
                </a:cubicBezTo>
                <a:cubicBezTo>
                  <a:pt x="6072264" y="1936644"/>
                  <a:pt x="6059978" y="1992417"/>
                  <a:pt x="6039719" y="2010547"/>
                </a:cubicBezTo>
                <a:cubicBezTo>
                  <a:pt x="5911143" y="2127229"/>
                  <a:pt x="5899692" y="2331836"/>
                  <a:pt x="5841713" y="2520599"/>
                </a:cubicBezTo>
                <a:cubicBezTo>
                  <a:pt x="5912636" y="2572423"/>
                  <a:pt x="5995799" y="2566926"/>
                  <a:pt x="6071734" y="2593468"/>
                </a:cubicBezTo>
                <a:cubicBezTo>
                  <a:pt x="6150607" y="2620843"/>
                  <a:pt x="6151703" y="2655507"/>
                  <a:pt x="6092050" y="2806646"/>
                </a:cubicBezTo>
                <a:cubicBezTo>
                  <a:pt x="6259331" y="2795420"/>
                  <a:pt x="6259331" y="2795420"/>
                  <a:pt x="6215122" y="3021197"/>
                </a:cubicBezTo>
                <a:cubicBezTo>
                  <a:pt x="6259035" y="3016573"/>
                  <a:pt x="6302431" y="3085300"/>
                  <a:pt x="6338100" y="3178087"/>
                </a:cubicBezTo>
                <a:lnTo>
                  <a:pt x="6343927" y="3194685"/>
                </a:lnTo>
                <a:lnTo>
                  <a:pt x="6343850" y="3201174"/>
                </a:lnTo>
                <a:cubicBezTo>
                  <a:pt x="6346866" y="3232770"/>
                  <a:pt x="6355995" y="3253323"/>
                  <a:pt x="6366375" y="3271251"/>
                </a:cubicBezTo>
                <a:lnTo>
                  <a:pt x="6369430" y="3276240"/>
                </a:lnTo>
                <a:lnTo>
                  <a:pt x="6392405" y="3360437"/>
                </a:lnTo>
                <a:lnTo>
                  <a:pt x="6397993" y="3390203"/>
                </a:lnTo>
                <a:lnTo>
                  <a:pt x="6394652" y="3402205"/>
                </a:lnTo>
                <a:cubicBezTo>
                  <a:pt x="6388505" y="3414621"/>
                  <a:pt x="6379344" y="3427747"/>
                  <a:pt x="6366662" y="3442044"/>
                </a:cubicBezTo>
                <a:cubicBezTo>
                  <a:pt x="6239481" y="3584662"/>
                  <a:pt x="6224938" y="3605480"/>
                  <a:pt x="6320915" y="3701547"/>
                </a:cubicBezTo>
                <a:lnTo>
                  <a:pt x="6364618" y="3743844"/>
                </a:lnTo>
                <a:lnTo>
                  <a:pt x="6370409" y="3754454"/>
                </a:lnTo>
                <a:lnTo>
                  <a:pt x="6373773" y="3768237"/>
                </a:lnTo>
                <a:cubicBezTo>
                  <a:pt x="6374277" y="3777528"/>
                  <a:pt x="6374207" y="3788146"/>
                  <a:pt x="6375298" y="3796540"/>
                </a:cubicBezTo>
                <a:cubicBezTo>
                  <a:pt x="6339717" y="3831045"/>
                  <a:pt x="6294642" y="3774365"/>
                  <a:pt x="6253487" y="3856948"/>
                </a:cubicBezTo>
                <a:lnTo>
                  <a:pt x="6385416" y="4014409"/>
                </a:lnTo>
                <a:lnTo>
                  <a:pt x="6374795" y="4038554"/>
                </a:lnTo>
                <a:cubicBezTo>
                  <a:pt x="6363579" y="4073249"/>
                  <a:pt x="6356895" y="4111559"/>
                  <a:pt x="6351015" y="4150489"/>
                </a:cubicBezTo>
                <a:lnTo>
                  <a:pt x="6340821" y="4212706"/>
                </a:lnTo>
                <a:lnTo>
                  <a:pt x="12191999" y="4212706"/>
                </a:lnTo>
                <a:lnTo>
                  <a:pt x="12191999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12191999" y="6858000"/>
                </a:lnTo>
                <a:lnTo>
                  <a:pt x="12191999" y="4323902"/>
                </a:lnTo>
                <a:lnTo>
                  <a:pt x="9307672" y="4323902"/>
                </a:lnTo>
                <a:lnTo>
                  <a:pt x="930767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pPr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D88B33-5994-D01F-9042-7F53C3A7B4FA}"/>
              </a:ext>
            </a:extLst>
          </p:cNvPr>
          <p:cNvSpPr txBox="1"/>
          <p:nvPr/>
        </p:nvSpPr>
        <p:spPr>
          <a:xfrm>
            <a:off x="838200" y="365125"/>
            <a:ext cx="4347949" cy="21372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i="1" dirty="0"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F4677D-C200-7479-7B4F-3DD65F6FDEFA}"/>
              </a:ext>
            </a:extLst>
          </p:cNvPr>
          <p:cNvSpPr txBox="1"/>
          <p:nvPr/>
        </p:nvSpPr>
        <p:spPr>
          <a:xfrm>
            <a:off x="838200" y="2681785"/>
            <a:ext cx="4347948" cy="3495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SOSTENIBILITÀ EVENTI AGGREGATIVI: CNU 2023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5EEF18F-AD8A-F0CB-5654-1178D952E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7309" y="563626"/>
            <a:ext cx="4797354" cy="3202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080AD9D-3D17-1158-8E9D-589905369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7433" y="4695385"/>
            <a:ext cx="2513506" cy="15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2165F870-84B3-A111-3899-5C8C6F2D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6412" y="4666394"/>
            <a:ext cx="2183079" cy="1637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033EE2A-AEEF-4A84-BB8F-F689C3BB25D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595896" y="5670217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US">
            <a:extLst>
              <a:ext uri="{FF2B5EF4-FFF2-40B4-BE49-F238E27FC236}">
                <a16:creationId xmlns:a16="http://schemas.microsoft.com/office/drawing/2014/main" id="{B3692876-9B13-95FF-C8E4-ACEF4DE6B2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212481" y="5670218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7208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9" name="Rectangle 2058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5AF53AD-1772-1836-F312-573A49213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8"/>
          <a:stretch/>
        </p:blipFill>
        <p:spPr bwMode="auto">
          <a:xfrm>
            <a:off x="-6" y="10"/>
            <a:ext cx="764274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206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AD9505D-64E7-EBF7-B4F6-1FD0F5F623F5}"/>
              </a:ext>
            </a:extLst>
          </p:cNvPr>
          <p:cNvSpPr txBox="1"/>
          <p:nvPr/>
        </p:nvSpPr>
        <p:spPr>
          <a:xfrm>
            <a:off x="841248" y="4152624"/>
            <a:ext cx="2112264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2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1CF9D738-51A0-013E-D90F-6734A6AE49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7" r="10072" b="3"/>
          <a:stretch/>
        </p:blipFill>
        <p:spPr bwMode="auto">
          <a:xfrm>
            <a:off x="7809454" y="1"/>
            <a:ext cx="4382546" cy="3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E42A94-0532-167B-80EC-05FB1EC4E8F9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SOSTENIBILITÀ EVENTI AGGREGATIVI CNU 2023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21DA00-F4E5-2981-417A-3A4E3B1DE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2" r="644" b="4"/>
          <a:stretch/>
        </p:blipFill>
        <p:spPr bwMode="auto">
          <a:xfrm>
            <a:off x="7809462" y="3512354"/>
            <a:ext cx="4382545" cy="33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124BABF-B414-2854-1F6C-C5736B54F22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5443826" y="5458192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US">
            <a:extLst>
              <a:ext uri="{FF2B5EF4-FFF2-40B4-BE49-F238E27FC236}">
                <a16:creationId xmlns:a16="http://schemas.microsoft.com/office/drawing/2014/main" id="{56F36C05-5A4D-76D1-E819-06EA7206EB2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6060411" y="5458193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00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5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4E35A4-B426-BF3E-38C5-01FFEB1E7766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Grazie per l’attenzione</a:t>
            </a: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 descr="Immagine che contiene aria aperta, edificio, albero, erba&#10;&#10;Descrizione generata automaticamente">
            <a:extLst>
              <a:ext uri="{FF2B5EF4-FFF2-40B4-BE49-F238E27FC236}">
                <a16:creationId xmlns:a16="http://schemas.microsoft.com/office/drawing/2014/main" id="{51DCD696-3120-9AAE-6000-488D3A344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8" r="22907" b="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17267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83ED4D1F-1E18-5372-CC8E-D6AA90451B0B}"/>
              </a:ext>
            </a:extLst>
          </p:cNvPr>
          <p:cNvSpPr txBox="1"/>
          <p:nvPr/>
        </p:nvSpPr>
        <p:spPr>
          <a:xfrm>
            <a:off x="838200" y="1174819"/>
            <a:ext cx="4375151" cy="28583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7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>
                <a:solidFill>
                  <a:schemeClr val="bg1"/>
                </a:solidFill>
              </a:rPr>
              <a:t>LA RICOSTRUZIONE INIZIA CON L’ACCOGLIENZA</a:t>
            </a:r>
          </a:p>
        </p:txBody>
      </p:sp>
      <p:pic>
        <p:nvPicPr>
          <p:cNvPr id="5" name="Immagine 1">
            <a:extLst>
              <a:ext uri="{FF2B5EF4-FFF2-40B4-BE49-F238E27FC236}">
                <a16:creationId xmlns:a16="http://schemas.microsoft.com/office/drawing/2014/main" id="{F3D0EF20-3BCB-F318-E0A2-8A2BBE7878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9"/>
          <a:stretch/>
        </p:blipFill>
        <p:spPr bwMode="auto"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0D7BB54-ABDE-73FD-4C8A-0347F3EA772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942148" y="187360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 descr="CUS">
            <a:extLst>
              <a:ext uri="{FF2B5EF4-FFF2-40B4-BE49-F238E27FC236}">
                <a16:creationId xmlns:a16="http://schemas.microsoft.com/office/drawing/2014/main" id="{FC08CDB9-B4CF-64A7-64EC-C6868B6F62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558733" y="187361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643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3" name="Rectangle 512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3">
            <a:extLst>
              <a:ext uri="{FF2B5EF4-FFF2-40B4-BE49-F238E27FC236}">
                <a16:creationId xmlns:a16="http://schemas.microsoft.com/office/drawing/2014/main" id="{DBAFC5EA-97BA-7F21-71DD-D81A69843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0" r="9973"/>
          <a:stretch/>
        </p:blipFill>
        <p:spPr bwMode="auto">
          <a:xfrm>
            <a:off x="20" y="10"/>
            <a:ext cx="609598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Immagine 2">
            <a:extLst>
              <a:ext uri="{FF2B5EF4-FFF2-40B4-BE49-F238E27FC236}">
                <a16:creationId xmlns:a16="http://schemas.microsoft.com/office/drawing/2014/main" id="{63E9C875-185D-94DB-58CD-A20AC20A9C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4" r="28421"/>
          <a:stretch/>
        </p:blipFill>
        <p:spPr bwMode="auto">
          <a:xfrm>
            <a:off x="6095998" y="10"/>
            <a:ext cx="6096001" cy="686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Right Triangle 512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35" name="Rectangle 5130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879BDC6-ADDA-EDCD-326C-41D5142C27D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595302" y="101369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CUS">
            <a:extLst>
              <a:ext uri="{FF2B5EF4-FFF2-40B4-BE49-F238E27FC236}">
                <a16:creationId xmlns:a16="http://schemas.microsoft.com/office/drawing/2014/main" id="{1803E0E1-3E55-5EB6-583A-B5A48C76FF4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11887" y="101370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0F81B9BF-1249-FE5D-EC45-D6966170F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2" r="-3" b="-3"/>
          <a:stretch/>
        </p:blipFill>
        <p:spPr bwMode="auto">
          <a:xfrm>
            <a:off x="5162052" y="3272588"/>
            <a:ext cx="6105382" cy="35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Immagine 4">
            <a:extLst>
              <a:ext uri="{FF2B5EF4-FFF2-40B4-BE49-F238E27FC236}">
                <a16:creationId xmlns:a16="http://schemas.microsoft.com/office/drawing/2014/main" id="{70652B6D-5440-D73D-A3B5-6FAAA2200B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5" r="14242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Rectangle 11270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3" name="Rectangle 11272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75" name="Rectangle 11274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62413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C1DD46-25D1-9ED3-7B62-78E15E204D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9860274" y="90978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magine 3" descr="CUS">
            <a:extLst>
              <a:ext uri="{FF2B5EF4-FFF2-40B4-BE49-F238E27FC236}">
                <a16:creationId xmlns:a16="http://schemas.microsoft.com/office/drawing/2014/main" id="{8EFC77E3-14A9-487F-0970-9C54789DD60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0476859" y="90979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01127DA3-9FAD-0825-9D3D-B227BC1290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9" r="19776" b="2"/>
          <a:stretch/>
        </p:blipFill>
        <p:spPr bwMode="auto">
          <a:xfrm>
            <a:off x="-3046" y="340423"/>
            <a:ext cx="4630139" cy="5265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E8E2A04-1721-F00A-66BD-669A302AD4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4397"/>
          <a:stretch/>
        </p:blipFill>
        <p:spPr bwMode="auto">
          <a:xfrm>
            <a:off x="4901780" y="1071563"/>
            <a:ext cx="7290218" cy="5242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49D150-7C07-CB2A-7EC2-2EDD8AD50E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9860274" y="90978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CUS">
            <a:extLst>
              <a:ext uri="{FF2B5EF4-FFF2-40B4-BE49-F238E27FC236}">
                <a16:creationId xmlns:a16="http://schemas.microsoft.com/office/drawing/2014/main" id="{2002DC60-D89E-3F79-E80A-B0040BAF26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0476859" y="90979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9493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3159840-636A-C478-25D0-732DFD3494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1" r="14996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9CA36E-4DE0-19F7-9739-21F04453A553}"/>
              </a:ext>
            </a:extLst>
          </p:cNvPr>
          <p:cNvSpPr txBox="1"/>
          <p:nvPr/>
        </p:nvSpPr>
        <p:spPr>
          <a:xfrm>
            <a:off x="6101360" y="3785755"/>
            <a:ext cx="5505814" cy="169040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869A88D-9D59-D5BD-06CF-52EB3DB3E3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" r="6187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BD7CB0F-C53D-2159-090C-E6F3AE3398B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595302" y="101369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magine 7" descr="CUS">
            <a:extLst>
              <a:ext uri="{FF2B5EF4-FFF2-40B4-BE49-F238E27FC236}">
                <a16:creationId xmlns:a16="http://schemas.microsoft.com/office/drawing/2014/main" id="{9363B085-C9E4-1160-1A40-82949F6AE83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11887" y="101370"/>
            <a:ext cx="790575" cy="8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2641C3A-968F-D72B-286B-FCCEA2A521A2}"/>
              </a:ext>
            </a:extLst>
          </p:cNvPr>
          <p:cNvSpPr txBox="1"/>
          <p:nvPr/>
        </p:nvSpPr>
        <p:spPr>
          <a:xfrm>
            <a:off x="6196226" y="5399141"/>
            <a:ext cx="5264947" cy="5897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37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/>
              <a:t>FIUME E CASCATA NEL PARCO SPORTIVO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01B17C-09B0-D926-1604-B17914A8FAC7}"/>
              </a:ext>
            </a:extLst>
          </p:cNvPr>
          <p:cNvSpPr txBox="1"/>
          <p:nvPr/>
        </p:nvSpPr>
        <p:spPr>
          <a:xfrm>
            <a:off x="6199278" y="5888484"/>
            <a:ext cx="5803184" cy="6463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it-IT"/>
            </a:defPPr>
            <a:lvl1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 sz="2000" b="1" i="1"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dirty="0"/>
              <a:t>VALORIZZAZIONE DELL’ALVEO DEL RUSCELLO.</a:t>
            </a:r>
          </a:p>
        </p:txBody>
      </p:sp>
    </p:spTree>
    <p:extLst>
      <p:ext uri="{BB962C8B-B14F-4D97-AF65-F5344CB8AC3E}">
        <p14:creationId xmlns:p14="http://schemas.microsoft.com/office/powerpoint/2010/main" val="339729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14E1141-65DC-4F54-8399-7221AE6F8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096000" cy="6858000"/>
            <a:chOff x="7467600" y="0"/>
            <a:chExt cx="4724400" cy="685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D75B897-7127-4AAC-A078-70739204B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DCFF188-DB07-46AA-A2B3-71E936EAB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15A9370-15D3-4C30-8BA1-2059A74C99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69701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990600"/>
            <a:ext cx="112776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E52B256-3399-3B20-20D3-118BF5F1A20C}"/>
              </a:ext>
            </a:extLst>
          </p:cNvPr>
          <p:cNvSpPr txBox="1"/>
          <p:nvPr/>
        </p:nvSpPr>
        <p:spPr>
          <a:xfrm>
            <a:off x="1143001" y="1676400"/>
            <a:ext cx="3581399" cy="1216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652E74-E03B-57AC-2AA9-6C8639E9C729}"/>
              </a:ext>
            </a:extLst>
          </p:cNvPr>
          <p:cNvSpPr txBox="1"/>
          <p:nvPr/>
        </p:nvSpPr>
        <p:spPr>
          <a:xfrm>
            <a:off x="1193402" y="2868308"/>
            <a:ext cx="3581399" cy="456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algn="ctr">
              <a:defRPr sz="2600">
                <a:solidFill>
                  <a:schemeClr val="accent1"/>
                </a:solidFill>
              </a:defRPr>
            </a:lvl1pPr>
          </a:lstStyle>
          <a:p>
            <a:pPr indent="-2286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alpha val="55000"/>
                  </a:schemeClr>
                </a:solidFill>
              </a:rPr>
              <a:t>PARCO BOTANICO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151BC8A-D39E-659C-D87E-B764F2B81E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r="3" b="1990"/>
          <a:stretch/>
        </p:blipFill>
        <p:spPr>
          <a:xfrm>
            <a:off x="5410202" y="1676399"/>
            <a:ext cx="2594899" cy="35052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7F0964A-8F5A-14FE-CBD3-1C933EA30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7" b="9011"/>
          <a:stretch/>
        </p:blipFill>
        <p:spPr>
          <a:xfrm>
            <a:off x="8462300" y="1676401"/>
            <a:ext cx="2586699" cy="350519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FC34ABB-E279-6933-42E4-699B9B9C58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595302" y="101369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CUS">
            <a:extLst>
              <a:ext uri="{FF2B5EF4-FFF2-40B4-BE49-F238E27FC236}">
                <a16:creationId xmlns:a16="http://schemas.microsoft.com/office/drawing/2014/main" id="{1380843D-A2C4-8C85-D28C-163F52D7EA4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11887" y="101370"/>
            <a:ext cx="790575" cy="8000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A55041E-724E-9515-06A2-4FDECE794ED9}"/>
              </a:ext>
            </a:extLst>
          </p:cNvPr>
          <p:cNvSpPr txBox="1"/>
          <p:nvPr/>
        </p:nvSpPr>
        <p:spPr>
          <a:xfrm>
            <a:off x="1143001" y="3325092"/>
            <a:ext cx="4094017" cy="1569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it-IT"/>
            </a:defPPr>
            <a:lvl1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>
                    <a:alpha val="55000"/>
                  </a:schemeClr>
                </a:solidFill>
              </a:defRPr>
            </a:lvl1pPr>
          </a:lstStyle>
          <a:p>
            <a:r>
              <a:rPr lang="it-IT" dirty="0"/>
              <a:t>CATALOGAZIONE SPECIE ARBOREE</a:t>
            </a:r>
          </a:p>
          <a:p>
            <a:r>
              <a:rPr lang="it-IT" dirty="0"/>
              <a:t>CURA E ATTENZIONE NELLA POTATURA DEGLI ALBERI</a:t>
            </a:r>
          </a:p>
          <a:p>
            <a:r>
              <a:rPr lang="it-IT" dirty="0"/>
              <a:t>SFALCIO DELL’ERBA </a:t>
            </a:r>
          </a:p>
          <a:p>
            <a:r>
              <a:rPr lang="it-IT" dirty="0"/>
              <a:t>IRRIGAZIONE CONTROLLATA</a:t>
            </a:r>
          </a:p>
        </p:txBody>
      </p:sp>
    </p:spTree>
    <p:extLst>
      <p:ext uri="{BB962C8B-B14F-4D97-AF65-F5344CB8AC3E}">
        <p14:creationId xmlns:p14="http://schemas.microsoft.com/office/powerpoint/2010/main" val="3146874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243BB1F-0CFC-F48E-9E3F-EB2293AC57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9" r="-1" b="6008"/>
          <a:stretch/>
        </p:blipFill>
        <p:spPr>
          <a:xfrm>
            <a:off x="1" y="1"/>
            <a:ext cx="2970465" cy="338327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C22B0F6-FA17-6373-5CFE-0777B01E35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28" b="17098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63F837C-B397-A3A3-F036-CFAD4DB02C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1099" b="-3"/>
          <a:stretch/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364E8C4-CD5D-E2ED-A49A-F3E34D6EFF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3" r="21857" b="4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89CDEB2-69B8-5833-4B27-C4E515B152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7" r="-1" b="25996"/>
          <a:stretch/>
        </p:blipFill>
        <p:spPr>
          <a:xfrm>
            <a:off x="-1017" y="3474720"/>
            <a:ext cx="2970465" cy="338328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3A51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FB40624-2791-AD6E-F796-5A7C0C65B2C8}"/>
              </a:ext>
            </a:extLst>
          </p:cNvPr>
          <p:cNvSpPr txBox="1"/>
          <p:nvPr/>
        </p:nvSpPr>
        <p:spPr>
          <a:xfrm>
            <a:off x="6491653" y="3799272"/>
            <a:ext cx="5193748" cy="6371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068A77D-F579-EC88-8F56-34D073A20C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r="-3" b="34642"/>
          <a:stretch/>
        </p:blipFill>
        <p:spPr>
          <a:xfrm>
            <a:off x="3059902" y="3474719"/>
            <a:ext cx="2970466" cy="338328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BF903BF-5C61-3664-7A9A-57C7A946B245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</a:rPr>
              <a:t>PRESENZA DI FONTANELLE PER RIDURRE L’UTILIZZO DI ACQUA MINERALE IN BOTTIGLIE DI PLASTICA.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684AD22-DA91-10BB-8AC2-8A05FB434B2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470611" y="5869268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magine 15" descr="CUS">
            <a:extLst>
              <a:ext uri="{FF2B5EF4-FFF2-40B4-BE49-F238E27FC236}">
                <a16:creationId xmlns:a16="http://schemas.microsoft.com/office/drawing/2014/main" id="{584E2CA9-1515-67FB-A7EE-FFB8C3F5244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50329" y="5857877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0308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C3E5D51-F8E7-4DCA-AAE7-E43895B7D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DA19276-D289-BB09-8FD3-BCB9698AD02F}"/>
              </a:ext>
            </a:extLst>
          </p:cNvPr>
          <p:cNvSpPr txBox="1"/>
          <p:nvPr/>
        </p:nvSpPr>
        <p:spPr>
          <a:xfrm>
            <a:off x="532015" y="3930305"/>
            <a:ext cx="3861960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 b="1" i="1">
                <a:latin typeface="+mj-lt"/>
                <a:ea typeface="+mj-ea"/>
                <a:cs typeface="+mj-cs"/>
              </a:rPr>
              <a:t>SPORT, IMPIANTI SPORTIVI E SOSTENIBILITÀ ESPERIENZA DI CAMERINO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863CC43-A192-3E1B-5FA8-C13D502BD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2" r="10367"/>
          <a:stretch/>
        </p:blipFill>
        <p:spPr>
          <a:xfrm>
            <a:off x="1292090" y="380770"/>
            <a:ext cx="1480483" cy="281132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EB2FCFD-A2EC-3CAA-CB36-78F328F6EE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922" y="380769"/>
            <a:ext cx="2277169" cy="281132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E34EC86-26FB-2AA9-D911-690C7ADFC7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68" y="742481"/>
            <a:ext cx="2507982" cy="20878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830FC45-E9FA-9C93-625F-9911E5A5A4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19" y="799286"/>
            <a:ext cx="2515016" cy="19742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4AFCCAE-7A8E-B8FF-6CC4-FC659CC94FF4}"/>
              </a:ext>
            </a:extLst>
          </p:cNvPr>
          <p:cNvSpPr txBox="1"/>
          <p:nvPr/>
        </p:nvSpPr>
        <p:spPr>
          <a:xfrm>
            <a:off x="5162719" y="3930305"/>
            <a:ext cx="6586915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CASSONETTI PER LA RACCOLTA DIFFERENZIATA POSIZIONATI IN PIÙ PUNTI PER FACILITARNE L’UTILIZZO.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PRESENZA DI DISTRIBUTORI INTERNI COLLEGATI ALLA RETE IDRICA PER RIDURRE L’UTILIZZO DI ACQUA MINERALE IN BOTTIGLIE DI PLASTICA.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331FC8E-1AF5-2897-2FC1-F61198234A8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7" b="-8055"/>
          <a:stretch>
            <a:fillRect/>
          </a:stretch>
        </p:blipFill>
        <p:spPr bwMode="auto">
          <a:xfrm>
            <a:off x="10470611" y="5869268"/>
            <a:ext cx="616585" cy="8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 descr="CUS">
            <a:extLst>
              <a:ext uri="{FF2B5EF4-FFF2-40B4-BE49-F238E27FC236}">
                <a16:creationId xmlns:a16="http://schemas.microsoft.com/office/drawing/2014/main" id="{61DCB2C9-0070-924B-FA58-5E4430EBEAA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" b="15309"/>
          <a:stretch>
            <a:fillRect/>
          </a:stretch>
        </p:blipFill>
        <p:spPr bwMode="auto">
          <a:xfrm>
            <a:off x="11250329" y="5857877"/>
            <a:ext cx="790575" cy="80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337461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435</Words>
  <Application>Microsoft Office PowerPoint</Application>
  <PresentationFormat>Widescreen</PresentationFormat>
  <Paragraphs>46</Paragraphs>
  <Slides>19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di Office</vt:lpstr>
      <vt:lpstr>La ricostruzione tra memoria e rigenerazione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simona dionisi</dc:creator>
  <cp:lastModifiedBy>simona dionisi</cp:lastModifiedBy>
  <cp:revision>11</cp:revision>
  <cp:lastPrinted>2022-06-29T11:51:57Z</cp:lastPrinted>
  <dcterms:created xsi:type="dcterms:W3CDTF">2022-06-28T17:31:25Z</dcterms:created>
  <dcterms:modified xsi:type="dcterms:W3CDTF">2023-07-07T07:05:12Z</dcterms:modified>
</cp:coreProperties>
</file>