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5"/>
  </p:notesMasterIdLst>
  <p:sldIdLst>
    <p:sldId id="256" r:id="rId2"/>
    <p:sldId id="257" r:id="rId3"/>
    <p:sldId id="258" r:id="rId4"/>
    <p:sldId id="259" r:id="rId5"/>
    <p:sldId id="260" r:id="rId6"/>
    <p:sldId id="261" r:id="rId7"/>
    <p:sldId id="336"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465" r:id="rId23"/>
    <p:sldId id="467" r:id="rId24"/>
    <p:sldId id="277" r:id="rId25"/>
    <p:sldId id="278" r:id="rId26"/>
    <p:sldId id="279" r:id="rId27"/>
    <p:sldId id="280" r:id="rId28"/>
    <p:sldId id="281" r:id="rId29"/>
    <p:sldId id="282" r:id="rId30"/>
    <p:sldId id="283" r:id="rId31"/>
    <p:sldId id="284" r:id="rId32"/>
    <p:sldId id="285" r:id="rId33"/>
    <p:sldId id="286"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jBYsc8kwETjvyMSndENqW7hx4KY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3366CC"/>
    <a:srgbClr val="2E24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0E1D82A-CD0B-453F-A653-2993F1364C97}">
  <a:tblStyle styleId="{D0E1D82A-CD0B-453F-A653-2993F1364C97}" styleName="Table_0">
    <a:wholeTbl>
      <a:tcTxStyle b="off" i="off">
        <a:font>
          <a:latin typeface="Arial"/>
          <a:ea typeface="Arial"/>
          <a:cs typeface="Arial"/>
        </a:font>
        <a:schemeClr val="lt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ECE7E7"/>
          </a:solidFill>
        </a:fill>
      </a:tcStyle>
    </a:wholeTbl>
    <a:band1H>
      <a:tcTxStyle b="off" i="off"/>
      <a:tcStyle>
        <a:tcBdr/>
        <a:fill>
          <a:solidFill>
            <a:srgbClr val="D8CBCC"/>
          </a:solidFill>
        </a:fill>
      </a:tcStyle>
    </a:band1H>
    <a:band2H>
      <a:tcTxStyle b="off" i="off"/>
      <a:tcStyle>
        <a:tcBdr/>
      </a:tcStyle>
    </a:band2H>
    <a:band1V>
      <a:tcTxStyle b="off" i="off"/>
      <a:tcStyle>
        <a:tcBdr/>
        <a:fill>
          <a:solidFill>
            <a:srgbClr val="D8CBCC"/>
          </a:solidFill>
        </a:fill>
      </a:tcStyle>
    </a:band1V>
    <a:band2V>
      <a:tcTxStyle b="off" i="off"/>
      <a:tcStyle>
        <a:tcBdr/>
      </a:tcStyle>
    </a:band2V>
    <a:lastCol>
      <a:tcTxStyle b="on" i="off"/>
      <a:tcStyle>
        <a:tcBdr>
          <a:left>
            <a:ln w="25400" cap="flat" cmpd="sng">
              <a:solidFill>
                <a:schemeClr val="lt1"/>
              </a:solidFill>
              <a:prstDash val="solid"/>
              <a:round/>
              <a:headEnd type="none" w="sm" len="sm"/>
              <a:tailEnd type="none" w="sm" len="sm"/>
            </a:ln>
          </a:left>
        </a:tcBdr>
        <a:fill>
          <a:solidFill>
            <a:srgbClr val="C0AAAB"/>
          </a:solidFill>
        </a:fill>
      </a:tcStyle>
    </a:lastCol>
    <a:firstCol>
      <a:tcTxStyle b="on" i="off"/>
      <a:tcStyle>
        <a:tcBdr>
          <a:right>
            <a:ln w="25400" cap="flat" cmpd="sng">
              <a:solidFill>
                <a:schemeClr val="lt1"/>
              </a:solidFill>
              <a:prstDash val="solid"/>
              <a:round/>
              <a:headEnd type="none" w="sm" len="sm"/>
              <a:tailEnd type="none" w="sm" len="sm"/>
            </a:ln>
          </a:right>
        </a:tcBdr>
        <a:fill>
          <a:solidFill>
            <a:srgbClr val="C0AAAB"/>
          </a:solidFill>
        </a:fill>
      </a:tcStyle>
    </a:firstCol>
    <a:lastRow>
      <a:tcTxStyle b="on" i="off"/>
      <a:tcStyle>
        <a:tcBdr>
          <a:top>
            <a:ln w="25400" cap="flat" cmpd="sng">
              <a:solidFill>
                <a:schemeClr val="lt1"/>
              </a:solidFill>
              <a:prstDash val="solid"/>
              <a:round/>
              <a:headEnd type="none" w="sm" len="sm"/>
              <a:tailEnd type="none" w="sm" len="sm"/>
            </a:ln>
          </a:top>
        </a:tcBdr>
        <a:fill>
          <a:solidFill>
            <a:srgbClr val="C0AAAB"/>
          </a:solidFill>
        </a:fill>
      </a:tcStyle>
    </a:lastRow>
    <a:seCell>
      <a:tcTxStyle b="off" i="off"/>
      <a:tcStyle>
        <a:tcBdr>
          <a:left>
            <a:ln w="9525" cap="flat" cmpd="sng">
              <a:solidFill>
                <a:srgbClr val="000000">
                  <a:alpha val="0"/>
                </a:srgbClr>
              </a:solidFill>
              <a:prstDash val="solid"/>
              <a:round/>
              <a:headEnd type="none" w="sm" len="sm"/>
              <a:tailEnd type="none" w="sm" len="sm"/>
            </a:ln>
          </a:left>
        </a:tcBdr>
      </a:tcStyle>
    </a:seCell>
    <a:swCell>
      <a:tcTxStyle b="off" i="off"/>
      <a:tcStyle>
        <a:tcBdr>
          <a:right>
            <a:ln w="9525" cap="flat" cmpd="sng">
              <a:solidFill>
                <a:srgbClr val="000000">
                  <a:alpha val="0"/>
                </a:srgbClr>
              </a:solidFill>
              <a:prstDash val="solid"/>
              <a:round/>
              <a:headEnd type="none" w="sm" len="sm"/>
              <a:tailEnd type="none" w="sm" len="sm"/>
            </a:ln>
          </a:right>
        </a:tcBdr>
      </a:tcStyle>
    </a:swCell>
    <a:firstRow>
      <a:tcTxStyle b="on" i="off"/>
      <a:tcStyle>
        <a:tcBdr>
          <a:bottom>
            <a:ln w="25400" cap="flat" cmpd="sng">
              <a:solidFill>
                <a:schemeClr val="lt1"/>
              </a:solidFill>
              <a:prstDash val="solid"/>
              <a:round/>
              <a:headEnd type="none" w="sm" len="sm"/>
              <a:tailEnd type="none" w="sm" len="sm"/>
            </a:ln>
          </a:bottom>
        </a:tcBdr>
        <a:fill>
          <a:solidFill>
            <a:schemeClr val="dk1"/>
          </a:solidFill>
        </a:fill>
      </a:tcStyle>
    </a:firstRow>
    <a:neCell>
      <a:tcTxStyle b="off" i="off"/>
      <a:tcStyle>
        <a:tcBdr>
          <a:left>
            <a:ln w="9525" cap="flat" cmpd="sng">
              <a:solidFill>
                <a:srgbClr val="000000">
                  <a:alpha val="0"/>
                </a:srgbClr>
              </a:solidFill>
              <a:prstDash val="solid"/>
              <a:round/>
              <a:headEnd type="none" w="sm" len="sm"/>
              <a:tailEnd type="none" w="sm" len="sm"/>
            </a:ln>
          </a:left>
        </a:tcBdr>
      </a:tcStyle>
    </a:neCell>
    <a:nwCell>
      <a:tcTxStyle b="off" i="off"/>
      <a:tcStyle>
        <a:tcBdr>
          <a:right>
            <a:ln w="9525" cap="flat" cmpd="sng">
              <a:solidFill>
                <a:srgbClr val="000000">
                  <a:alpha val="0"/>
                </a:srgbClr>
              </a:solidFill>
              <a:prstDash val="solid"/>
              <a:round/>
              <a:headEnd type="none" w="sm" len="sm"/>
              <a:tailEnd type="none" w="sm" len="sm"/>
            </a:ln>
          </a:right>
        </a:tcBdr>
      </a:tcStyle>
    </a:nwCell>
  </a:tblStyle>
  <a:tblStyle styleId="{6F5D02B8-94F4-439D-94B0-2F8A3509DD6E}" styleName="Table_1">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F3F9FA"/>
          </a:solidFill>
        </a:fill>
      </a:tcStyle>
    </a:wholeTbl>
    <a:band1H>
      <a:tcTxStyle b="off" i="off"/>
      <a:tcStyle>
        <a:tcBdr/>
        <a:fill>
          <a:solidFill>
            <a:srgbClr val="E7F3F4"/>
          </a:solidFill>
        </a:fill>
      </a:tcStyle>
    </a:band1H>
    <a:band2H>
      <a:tcTxStyle b="off" i="off"/>
      <a:tcStyle>
        <a:tcBdr/>
      </a:tcStyle>
    </a:band2H>
    <a:band1V>
      <a:tcTxStyle b="off" i="off"/>
      <a:tcStyle>
        <a:tcBdr/>
        <a:fill>
          <a:solidFill>
            <a:srgbClr val="E7F3F4"/>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630" autoAdjust="0"/>
    <p:restoredTop sz="94660"/>
  </p:normalViewPr>
  <p:slideViewPr>
    <p:cSldViewPr snapToGrid="0">
      <p:cViewPr varScale="1">
        <p:scale>
          <a:sx n="79" d="100"/>
          <a:sy n="79" d="100"/>
        </p:scale>
        <p:origin x="1296" y="43"/>
      </p:cViewPr>
      <p:guideLst>
        <p:guide orient="horz" pos="2160"/>
        <p:guide pos="2880"/>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3290E62-12D5-40C2-AA98-745B487F762D}"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it-IT"/>
        </a:p>
      </dgm:t>
    </dgm:pt>
    <dgm:pt modelId="{14F07F3D-D988-45C6-B093-EAB4080AEB2C}">
      <dgm:prSet phldrT="[Testo]"/>
      <dgm:spPr/>
      <dgm:t>
        <a:bodyPr/>
        <a:lstStyle/>
        <a:p>
          <a:r>
            <a:rPr lang="it-IT" dirty="0"/>
            <a:t>RESPONSABILE UNICO DEL PROGETTO </a:t>
          </a:r>
        </a:p>
      </dgm:t>
    </dgm:pt>
    <dgm:pt modelId="{827D2C8E-9F8C-4122-8F05-0229CEF4BA3E}" type="parTrans" cxnId="{D7E07B65-5231-4D54-9095-B2F4C9AF2B76}">
      <dgm:prSet/>
      <dgm:spPr/>
      <dgm:t>
        <a:bodyPr/>
        <a:lstStyle/>
        <a:p>
          <a:endParaRPr lang="it-IT"/>
        </a:p>
      </dgm:t>
    </dgm:pt>
    <dgm:pt modelId="{4CBDE0A2-6296-47C8-944D-AE40B383DD05}" type="sibTrans" cxnId="{D7E07B65-5231-4D54-9095-B2F4C9AF2B76}">
      <dgm:prSet/>
      <dgm:spPr/>
      <dgm:t>
        <a:bodyPr/>
        <a:lstStyle/>
        <a:p>
          <a:endParaRPr lang="it-IT"/>
        </a:p>
      </dgm:t>
    </dgm:pt>
    <dgm:pt modelId="{A88C405C-3624-48D6-9DFA-D146E5BEB04B}">
      <dgm:prSet phldrT="[Testo]"/>
      <dgm:spPr/>
      <dgm:t>
        <a:bodyPr/>
        <a:lstStyle/>
        <a:p>
          <a:r>
            <a:rPr lang="it-IT" dirty="0"/>
            <a:t>Responsabile fase tecnica</a:t>
          </a:r>
        </a:p>
      </dgm:t>
    </dgm:pt>
    <dgm:pt modelId="{AAFD7DB0-F4F0-4640-8D43-9151D7BACDCB}" type="parTrans" cxnId="{C67E4273-00D4-40F4-BEA3-293CEEEED227}">
      <dgm:prSet/>
      <dgm:spPr/>
      <dgm:t>
        <a:bodyPr/>
        <a:lstStyle/>
        <a:p>
          <a:endParaRPr lang="it-IT"/>
        </a:p>
      </dgm:t>
    </dgm:pt>
    <dgm:pt modelId="{250F52F2-D69F-4A49-A357-820EA04908C9}" type="sibTrans" cxnId="{C67E4273-00D4-40F4-BEA3-293CEEEED227}">
      <dgm:prSet/>
      <dgm:spPr/>
      <dgm:t>
        <a:bodyPr/>
        <a:lstStyle/>
        <a:p>
          <a:endParaRPr lang="it-IT"/>
        </a:p>
      </dgm:t>
    </dgm:pt>
    <dgm:pt modelId="{0A8D3AEB-FEFC-4C11-B6E5-477801E10847}">
      <dgm:prSet phldrT="[Testo]"/>
      <dgm:spPr/>
      <dgm:t>
        <a:bodyPr/>
        <a:lstStyle/>
        <a:p>
          <a:r>
            <a:rPr lang="it-IT" dirty="0"/>
            <a:t>Responsabile fase amministrativa</a:t>
          </a:r>
        </a:p>
      </dgm:t>
    </dgm:pt>
    <dgm:pt modelId="{F995580F-7802-4E02-A09E-1D0423AD646A}" type="parTrans" cxnId="{715B5B52-828E-45DA-977E-924311BA0E18}">
      <dgm:prSet/>
      <dgm:spPr/>
      <dgm:t>
        <a:bodyPr/>
        <a:lstStyle/>
        <a:p>
          <a:endParaRPr lang="it-IT"/>
        </a:p>
      </dgm:t>
    </dgm:pt>
    <dgm:pt modelId="{C04F02AE-4E6C-4C48-B487-BC6409C96E42}" type="sibTrans" cxnId="{715B5B52-828E-45DA-977E-924311BA0E18}">
      <dgm:prSet/>
      <dgm:spPr/>
      <dgm:t>
        <a:bodyPr/>
        <a:lstStyle/>
        <a:p>
          <a:endParaRPr lang="it-IT"/>
        </a:p>
      </dgm:t>
    </dgm:pt>
    <dgm:pt modelId="{B3F78A5D-A700-4ABE-9469-D57E156297EC}" type="pres">
      <dgm:prSet presAssocID="{B3290E62-12D5-40C2-AA98-745B487F762D}" presName="hierChild1" presStyleCnt="0">
        <dgm:presLayoutVars>
          <dgm:chPref val="1"/>
          <dgm:dir/>
          <dgm:animOne val="branch"/>
          <dgm:animLvl val="lvl"/>
          <dgm:resizeHandles/>
        </dgm:presLayoutVars>
      </dgm:prSet>
      <dgm:spPr/>
    </dgm:pt>
    <dgm:pt modelId="{77251F21-FC4E-4723-AE5E-C231321E2E16}" type="pres">
      <dgm:prSet presAssocID="{14F07F3D-D988-45C6-B093-EAB4080AEB2C}" presName="hierRoot1" presStyleCnt="0"/>
      <dgm:spPr/>
    </dgm:pt>
    <dgm:pt modelId="{F8943B59-F636-4523-B87E-3160E8ABC410}" type="pres">
      <dgm:prSet presAssocID="{14F07F3D-D988-45C6-B093-EAB4080AEB2C}" presName="composite" presStyleCnt="0"/>
      <dgm:spPr/>
    </dgm:pt>
    <dgm:pt modelId="{A5C8FD77-1DC4-406B-BDFE-4C405458BA15}" type="pres">
      <dgm:prSet presAssocID="{14F07F3D-D988-45C6-B093-EAB4080AEB2C}" presName="background" presStyleLbl="node0" presStyleIdx="0" presStyleCnt="1"/>
      <dgm:spPr/>
    </dgm:pt>
    <dgm:pt modelId="{914531B1-B180-44B6-8F94-B7944F554257}" type="pres">
      <dgm:prSet presAssocID="{14F07F3D-D988-45C6-B093-EAB4080AEB2C}" presName="text" presStyleLbl="fgAcc0" presStyleIdx="0" presStyleCnt="1">
        <dgm:presLayoutVars>
          <dgm:chPref val="3"/>
        </dgm:presLayoutVars>
      </dgm:prSet>
      <dgm:spPr/>
    </dgm:pt>
    <dgm:pt modelId="{EF05B958-AEFC-41E6-B069-3C18D3C927D1}" type="pres">
      <dgm:prSet presAssocID="{14F07F3D-D988-45C6-B093-EAB4080AEB2C}" presName="hierChild2" presStyleCnt="0"/>
      <dgm:spPr/>
    </dgm:pt>
    <dgm:pt modelId="{CA958F78-5A8E-422F-AA71-B5762169A1A5}" type="pres">
      <dgm:prSet presAssocID="{AAFD7DB0-F4F0-4640-8D43-9151D7BACDCB}" presName="Name10" presStyleLbl="parChTrans1D2" presStyleIdx="0" presStyleCnt="2"/>
      <dgm:spPr/>
    </dgm:pt>
    <dgm:pt modelId="{03F82B90-5AC4-4BFF-899D-E7FCABED16C7}" type="pres">
      <dgm:prSet presAssocID="{A88C405C-3624-48D6-9DFA-D146E5BEB04B}" presName="hierRoot2" presStyleCnt="0"/>
      <dgm:spPr/>
    </dgm:pt>
    <dgm:pt modelId="{81990F5F-32FF-4083-838D-4D7591C0B0AD}" type="pres">
      <dgm:prSet presAssocID="{A88C405C-3624-48D6-9DFA-D146E5BEB04B}" presName="composite2" presStyleCnt="0"/>
      <dgm:spPr/>
    </dgm:pt>
    <dgm:pt modelId="{25837D4D-329F-4595-A6F5-1AC726C9C59E}" type="pres">
      <dgm:prSet presAssocID="{A88C405C-3624-48D6-9DFA-D146E5BEB04B}" presName="background2" presStyleLbl="node2" presStyleIdx="0" presStyleCnt="2"/>
      <dgm:spPr/>
    </dgm:pt>
    <dgm:pt modelId="{1B76F286-92CB-4CB3-B3D5-85C128156E2F}" type="pres">
      <dgm:prSet presAssocID="{A88C405C-3624-48D6-9DFA-D146E5BEB04B}" presName="text2" presStyleLbl="fgAcc2" presStyleIdx="0" presStyleCnt="2">
        <dgm:presLayoutVars>
          <dgm:chPref val="3"/>
        </dgm:presLayoutVars>
      </dgm:prSet>
      <dgm:spPr/>
    </dgm:pt>
    <dgm:pt modelId="{6E2035C7-A1EB-45AB-BCE1-A5A276AC343B}" type="pres">
      <dgm:prSet presAssocID="{A88C405C-3624-48D6-9DFA-D146E5BEB04B}" presName="hierChild3" presStyleCnt="0"/>
      <dgm:spPr/>
    </dgm:pt>
    <dgm:pt modelId="{967CEE38-9992-4EB3-82E6-D8124E377C6D}" type="pres">
      <dgm:prSet presAssocID="{F995580F-7802-4E02-A09E-1D0423AD646A}" presName="Name10" presStyleLbl="parChTrans1D2" presStyleIdx="1" presStyleCnt="2"/>
      <dgm:spPr/>
    </dgm:pt>
    <dgm:pt modelId="{C09AA81F-6565-4ED2-A80A-193C08181CB8}" type="pres">
      <dgm:prSet presAssocID="{0A8D3AEB-FEFC-4C11-B6E5-477801E10847}" presName="hierRoot2" presStyleCnt="0"/>
      <dgm:spPr/>
    </dgm:pt>
    <dgm:pt modelId="{6C964491-11F9-47D4-8F2F-B6A0CFBE177F}" type="pres">
      <dgm:prSet presAssocID="{0A8D3AEB-FEFC-4C11-B6E5-477801E10847}" presName="composite2" presStyleCnt="0"/>
      <dgm:spPr/>
    </dgm:pt>
    <dgm:pt modelId="{197A5473-D132-465A-83A3-E9BAD4DDC9A1}" type="pres">
      <dgm:prSet presAssocID="{0A8D3AEB-FEFC-4C11-B6E5-477801E10847}" presName="background2" presStyleLbl="node2" presStyleIdx="1" presStyleCnt="2"/>
      <dgm:spPr/>
    </dgm:pt>
    <dgm:pt modelId="{C886896C-59C3-4A70-AA32-119BF42A9CDA}" type="pres">
      <dgm:prSet presAssocID="{0A8D3AEB-FEFC-4C11-B6E5-477801E10847}" presName="text2" presStyleLbl="fgAcc2" presStyleIdx="1" presStyleCnt="2">
        <dgm:presLayoutVars>
          <dgm:chPref val="3"/>
        </dgm:presLayoutVars>
      </dgm:prSet>
      <dgm:spPr/>
    </dgm:pt>
    <dgm:pt modelId="{C5E54967-4094-4FFB-A32A-E28E3D682470}" type="pres">
      <dgm:prSet presAssocID="{0A8D3AEB-FEFC-4C11-B6E5-477801E10847}" presName="hierChild3" presStyleCnt="0"/>
      <dgm:spPr/>
    </dgm:pt>
  </dgm:ptLst>
  <dgm:cxnLst>
    <dgm:cxn modelId="{DFB71C10-0962-4939-955B-B0AC41BF0ED0}" type="presOf" srcId="{0A8D3AEB-FEFC-4C11-B6E5-477801E10847}" destId="{C886896C-59C3-4A70-AA32-119BF42A9CDA}" srcOrd="0" destOrd="0" presId="urn:microsoft.com/office/officeart/2005/8/layout/hierarchy1"/>
    <dgm:cxn modelId="{F4279025-F3F0-49FE-AB8E-ADBCA6990C52}" type="presOf" srcId="{B3290E62-12D5-40C2-AA98-745B487F762D}" destId="{B3F78A5D-A700-4ABE-9469-D57E156297EC}" srcOrd="0" destOrd="0" presId="urn:microsoft.com/office/officeart/2005/8/layout/hierarchy1"/>
    <dgm:cxn modelId="{3D38E128-5A4F-44B7-8389-E2114D7A1BFC}" type="presOf" srcId="{A88C405C-3624-48D6-9DFA-D146E5BEB04B}" destId="{1B76F286-92CB-4CB3-B3D5-85C128156E2F}" srcOrd="0" destOrd="0" presId="urn:microsoft.com/office/officeart/2005/8/layout/hierarchy1"/>
    <dgm:cxn modelId="{55CEA95E-C2F1-4F5A-A92B-35AFE2EF19C8}" type="presOf" srcId="{14F07F3D-D988-45C6-B093-EAB4080AEB2C}" destId="{914531B1-B180-44B6-8F94-B7944F554257}" srcOrd="0" destOrd="0" presId="urn:microsoft.com/office/officeart/2005/8/layout/hierarchy1"/>
    <dgm:cxn modelId="{D7E07B65-5231-4D54-9095-B2F4C9AF2B76}" srcId="{B3290E62-12D5-40C2-AA98-745B487F762D}" destId="{14F07F3D-D988-45C6-B093-EAB4080AEB2C}" srcOrd="0" destOrd="0" parTransId="{827D2C8E-9F8C-4122-8F05-0229CEF4BA3E}" sibTransId="{4CBDE0A2-6296-47C8-944D-AE40B383DD05}"/>
    <dgm:cxn modelId="{715B5B52-828E-45DA-977E-924311BA0E18}" srcId="{14F07F3D-D988-45C6-B093-EAB4080AEB2C}" destId="{0A8D3AEB-FEFC-4C11-B6E5-477801E10847}" srcOrd="1" destOrd="0" parTransId="{F995580F-7802-4E02-A09E-1D0423AD646A}" sibTransId="{C04F02AE-4E6C-4C48-B487-BC6409C96E42}"/>
    <dgm:cxn modelId="{C67E4273-00D4-40F4-BEA3-293CEEEED227}" srcId="{14F07F3D-D988-45C6-B093-EAB4080AEB2C}" destId="{A88C405C-3624-48D6-9DFA-D146E5BEB04B}" srcOrd="0" destOrd="0" parTransId="{AAFD7DB0-F4F0-4640-8D43-9151D7BACDCB}" sibTransId="{250F52F2-D69F-4A49-A357-820EA04908C9}"/>
    <dgm:cxn modelId="{3AE057B0-4A34-404C-80DB-956560DB6593}" type="presOf" srcId="{F995580F-7802-4E02-A09E-1D0423AD646A}" destId="{967CEE38-9992-4EB3-82E6-D8124E377C6D}" srcOrd="0" destOrd="0" presId="urn:microsoft.com/office/officeart/2005/8/layout/hierarchy1"/>
    <dgm:cxn modelId="{FB6E24CA-0205-4717-A97E-70D0B827D048}" type="presOf" srcId="{AAFD7DB0-F4F0-4640-8D43-9151D7BACDCB}" destId="{CA958F78-5A8E-422F-AA71-B5762169A1A5}" srcOrd="0" destOrd="0" presId="urn:microsoft.com/office/officeart/2005/8/layout/hierarchy1"/>
    <dgm:cxn modelId="{387C5F73-81B7-4CB1-A448-3AF9E72156B5}" type="presParOf" srcId="{B3F78A5D-A700-4ABE-9469-D57E156297EC}" destId="{77251F21-FC4E-4723-AE5E-C231321E2E16}" srcOrd="0" destOrd="0" presId="urn:microsoft.com/office/officeart/2005/8/layout/hierarchy1"/>
    <dgm:cxn modelId="{741590EF-8786-4DB1-A5DA-060872A4333A}" type="presParOf" srcId="{77251F21-FC4E-4723-AE5E-C231321E2E16}" destId="{F8943B59-F636-4523-B87E-3160E8ABC410}" srcOrd="0" destOrd="0" presId="urn:microsoft.com/office/officeart/2005/8/layout/hierarchy1"/>
    <dgm:cxn modelId="{07CE864E-A853-475C-9B64-674BE79FE474}" type="presParOf" srcId="{F8943B59-F636-4523-B87E-3160E8ABC410}" destId="{A5C8FD77-1DC4-406B-BDFE-4C405458BA15}" srcOrd="0" destOrd="0" presId="urn:microsoft.com/office/officeart/2005/8/layout/hierarchy1"/>
    <dgm:cxn modelId="{3EBDD118-7A39-44C9-9088-03433F8D9F83}" type="presParOf" srcId="{F8943B59-F636-4523-B87E-3160E8ABC410}" destId="{914531B1-B180-44B6-8F94-B7944F554257}" srcOrd="1" destOrd="0" presId="urn:microsoft.com/office/officeart/2005/8/layout/hierarchy1"/>
    <dgm:cxn modelId="{0798AF19-4945-4936-BA60-92DC08FB3816}" type="presParOf" srcId="{77251F21-FC4E-4723-AE5E-C231321E2E16}" destId="{EF05B958-AEFC-41E6-B069-3C18D3C927D1}" srcOrd="1" destOrd="0" presId="urn:microsoft.com/office/officeart/2005/8/layout/hierarchy1"/>
    <dgm:cxn modelId="{225B0C70-8F2F-4BF2-BDAF-2D96BA252156}" type="presParOf" srcId="{EF05B958-AEFC-41E6-B069-3C18D3C927D1}" destId="{CA958F78-5A8E-422F-AA71-B5762169A1A5}" srcOrd="0" destOrd="0" presId="urn:microsoft.com/office/officeart/2005/8/layout/hierarchy1"/>
    <dgm:cxn modelId="{42B898E4-9032-40D0-9CB7-BEC2DF07D8F6}" type="presParOf" srcId="{EF05B958-AEFC-41E6-B069-3C18D3C927D1}" destId="{03F82B90-5AC4-4BFF-899D-E7FCABED16C7}" srcOrd="1" destOrd="0" presId="urn:microsoft.com/office/officeart/2005/8/layout/hierarchy1"/>
    <dgm:cxn modelId="{F9AE42E1-FA05-4D2C-B0E7-4E15E34AE70C}" type="presParOf" srcId="{03F82B90-5AC4-4BFF-899D-E7FCABED16C7}" destId="{81990F5F-32FF-4083-838D-4D7591C0B0AD}" srcOrd="0" destOrd="0" presId="urn:microsoft.com/office/officeart/2005/8/layout/hierarchy1"/>
    <dgm:cxn modelId="{FFC6ACD0-7EF9-427F-9BB7-EEDAD64DEEE2}" type="presParOf" srcId="{81990F5F-32FF-4083-838D-4D7591C0B0AD}" destId="{25837D4D-329F-4595-A6F5-1AC726C9C59E}" srcOrd="0" destOrd="0" presId="urn:microsoft.com/office/officeart/2005/8/layout/hierarchy1"/>
    <dgm:cxn modelId="{6602354A-EB1E-48C2-A5A9-E3318D39389D}" type="presParOf" srcId="{81990F5F-32FF-4083-838D-4D7591C0B0AD}" destId="{1B76F286-92CB-4CB3-B3D5-85C128156E2F}" srcOrd="1" destOrd="0" presId="urn:microsoft.com/office/officeart/2005/8/layout/hierarchy1"/>
    <dgm:cxn modelId="{CD1054EE-F0ED-4727-9FB3-0C4ADEFCFD0F}" type="presParOf" srcId="{03F82B90-5AC4-4BFF-899D-E7FCABED16C7}" destId="{6E2035C7-A1EB-45AB-BCE1-A5A276AC343B}" srcOrd="1" destOrd="0" presId="urn:microsoft.com/office/officeart/2005/8/layout/hierarchy1"/>
    <dgm:cxn modelId="{8D06A04B-2573-43ED-BC87-817E3EB34F39}" type="presParOf" srcId="{EF05B958-AEFC-41E6-B069-3C18D3C927D1}" destId="{967CEE38-9992-4EB3-82E6-D8124E377C6D}" srcOrd="2" destOrd="0" presId="urn:microsoft.com/office/officeart/2005/8/layout/hierarchy1"/>
    <dgm:cxn modelId="{76ECF84D-DB6A-4A5C-A01E-0C47D0598D9C}" type="presParOf" srcId="{EF05B958-AEFC-41E6-B069-3C18D3C927D1}" destId="{C09AA81F-6565-4ED2-A80A-193C08181CB8}" srcOrd="3" destOrd="0" presId="urn:microsoft.com/office/officeart/2005/8/layout/hierarchy1"/>
    <dgm:cxn modelId="{7BBA89B8-DF9A-40EA-AA5F-080FD4E77410}" type="presParOf" srcId="{C09AA81F-6565-4ED2-A80A-193C08181CB8}" destId="{6C964491-11F9-47D4-8F2F-B6A0CFBE177F}" srcOrd="0" destOrd="0" presId="urn:microsoft.com/office/officeart/2005/8/layout/hierarchy1"/>
    <dgm:cxn modelId="{20596E32-CCC9-4C1F-BED0-90031242900F}" type="presParOf" srcId="{6C964491-11F9-47D4-8F2F-B6A0CFBE177F}" destId="{197A5473-D132-465A-83A3-E9BAD4DDC9A1}" srcOrd="0" destOrd="0" presId="urn:microsoft.com/office/officeart/2005/8/layout/hierarchy1"/>
    <dgm:cxn modelId="{DA6F7BC0-634B-4DE5-BE00-7583B84B435D}" type="presParOf" srcId="{6C964491-11F9-47D4-8F2F-B6A0CFBE177F}" destId="{C886896C-59C3-4A70-AA32-119BF42A9CDA}" srcOrd="1" destOrd="0" presId="urn:microsoft.com/office/officeart/2005/8/layout/hierarchy1"/>
    <dgm:cxn modelId="{B62782B5-269B-41AF-AE58-F02D64AA2346}" type="presParOf" srcId="{C09AA81F-6565-4ED2-A80A-193C08181CB8}" destId="{C5E54967-4094-4FFB-A32A-E28E3D68247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7CEE38-9992-4EB3-82E6-D8124E377C6D}">
      <dsp:nvSpPr>
        <dsp:cNvPr id="0" name=""/>
        <dsp:cNvSpPr/>
      </dsp:nvSpPr>
      <dsp:spPr>
        <a:xfrm>
          <a:off x="2001544" y="638936"/>
          <a:ext cx="614407" cy="292401"/>
        </a:xfrm>
        <a:custGeom>
          <a:avLst/>
          <a:gdLst/>
          <a:ahLst/>
          <a:cxnLst/>
          <a:rect l="0" t="0" r="0" b="0"/>
          <a:pathLst>
            <a:path>
              <a:moveTo>
                <a:pt x="0" y="0"/>
              </a:moveTo>
              <a:lnTo>
                <a:pt x="0" y="199263"/>
              </a:lnTo>
              <a:lnTo>
                <a:pt x="614407" y="199263"/>
              </a:lnTo>
              <a:lnTo>
                <a:pt x="614407" y="2924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A958F78-5A8E-422F-AA71-B5762169A1A5}">
      <dsp:nvSpPr>
        <dsp:cNvPr id="0" name=""/>
        <dsp:cNvSpPr/>
      </dsp:nvSpPr>
      <dsp:spPr>
        <a:xfrm>
          <a:off x="1387137" y="638936"/>
          <a:ext cx="614407" cy="292401"/>
        </a:xfrm>
        <a:custGeom>
          <a:avLst/>
          <a:gdLst/>
          <a:ahLst/>
          <a:cxnLst/>
          <a:rect l="0" t="0" r="0" b="0"/>
          <a:pathLst>
            <a:path>
              <a:moveTo>
                <a:pt x="614407" y="0"/>
              </a:moveTo>
              <a:lnTo>
                <a:pt x="614407" y="199263"/>
              </a:lnTo>
              <a:lnTo>
                <a:pt x="0" y="199263"/>
              </a:lnTo>
              <a:lnTo>
                <a:pt x="0" y="29240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C8FD77-1DC4-406B-BDFE-4C405458BA15}">
      <dsp:nvSpPr>
        <dsp:cNvPr id="0" name=""/>
        <dsp:cNvSpPr/>
      </dsp:nvSpPr>
      <dsp:spPr>
        <a:xfrm>
          <a:off x="1498848" y="511"/>
          <a:ext cx="1005393" cy="6384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4531B1-B180-44B6-8F94-B7944F554257}">
      <dsp:nvSpPr>
        <dsp:cNvPr id="0" name=""/>
        <dsp:cNvSpPr/>
      </dsp:nvSpPr>
      <dsp:spPr>
        <a:xfrm>
          <a:off x="1610558" y="106636"/>
          <a:ext cx="1005393" cy="6384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it-IT" sz="900" kern="1200" dirty="0"/>
            <a:t>RESPONSABILE UNICO DEL PROGETTO </a:t>
          </a:r>
        </a:p>
      </dsp:txBody>
      <dsp:txXfrm>
        <a:off x="1629257" y="125335"/>
        <a:ext cx="967995" cy="601026"/>
      </dsp:txXfrm>
    </dsp:sp>
    <dsp:sp modelId="{25837D4D-329F-4595-A6F5-1AC726C9C59E}">
      <dsp:nvSpPr>
        <dsp:cNvPr id="0" name=""/>
        <dsp:cNvSpPr/>
      </dsp:nvSpPr>
      <dsp:spPr>
        <a:xfrm>
          <a:off x="884440" y="931338"/>
          <a:ext cx="1005393" cy="6384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B76F286-92CB-4CB3-B3D5-85C128156E2F}">
      <dsp:nvSpPr>
        <dsp:cNvPr id="0" name=""/>
        <dsp:cNvSpPr/>
      </dsp:nvSpPr>
      <dsp:spPr>
        <a:xfrm>
          <a:off x="996151" y="1037463"/>
          <a:ext cx="1005393" cy="6384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it-IT" sz="900" kern="1200" dirty="0"/>
            <a:t>Responsabile fase tecnica</a:t>
          </a:r>
        </a:p>
      </dsp:txBody>
      <dsp:txXfrm>
        <a:off x="1014850" y="1056162"/>
        <a:ext cx="967995" cy="601026"/>
      </dsp:txXfrm>
    </dsp:sp>
    <dsp:sp modelId="{197A5473-D132-465A-83A3-E9BAD4DDC9A1}">
      <dsp:nvSpPr>
        <dsp:cNvPr id="0" name=""/>
        <dsp:cNvSpPr/>
      </dsp:nvSpPr>
      <dsp:spPr>
        <a:xfrm>
          <a:off x="2113255" y="931338"/>
          <a:ext cx="1005393" cy="63842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886896C-59C3-4A70-AA32-119BF42A9CDA}">
      <dsp:nvSpPr>
        <dsp:cNvPr id="0" name=""/>
        <dsp:cNvSpPr/>
      </dsp:nvSpPr>
      <dsp:spPr>
        <a:xfrm>
          <a:off x="2224965" y="1037463"/>
          <a:ext cx="1005393" cy="63842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it-IT" sz="900" kern="1200" dirty="0"/>
            <a:t>Responsabile fase amministrativa</a:t>
          </a:r>
        </a:p>
      </dsp:txBody>
      <dsp:txXfrm>
        <a:off x="2243664" y="1056162"/>
        <a:ext cx="967995" cy="60102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6200"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 name="Google Shape;6;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6800"/>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dk1"/>
                </a:solidFill>
                <a:latin typeface="Arial"/>
                <a:ea typeface="Arial"/>
                <a:cs typeface="Arial"/>
                <a:sym typeface="Arial"/>
              </a:rPr>
              <a:t>‹N›</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1: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b="0" i="0" u="none" strike="noStrike" cap="none">
                <a:solidFill>
                  <a:schemeClr val="dk1"/>
                </a:solidFill>
                <a:latin typeface="Arial"/>
                <a:ea typeface="Arial"/>
                <a:cs typeface="Arial"/>
                <a:sym typeface="Arial"/>
              </a:rPr>
              <a:t>1</a:t>
            </a:fld>
            <a:endParaRPr sz="1200" b="0" i="0" u="none" strike="noStrike" cap="none">
              <a:solidFill>
                <a:schemeClr val="dk1"/>
              </a:solidFill>
              <a:latin typeface="Arial"/>
              <a:ea typeface="Arial"/>
              <a:cs typeface="Arial"/>
              <a:sym typeface="Arial"/>
            </a:endParaRPr>
          </a:p>
        </p:txBody>
      </p:sp>
      <p:sp>
        <p:nvSpPr>
          <p:cNvPr id="107" name="Google Shape;107;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8" name="Google Shape;108;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10: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11</a:t>
            </a:fld>
            <a:endParaRPr sz="1200">
              <a:solidFill>
                <a:schemeClr val="dk1"/>
              </a:solidFill>
              <a:latin typeface="Arial"/>
              <a:ea typeface="Arial"/>
              <a:cs typeface="Arial"/>
              <a:sym typeface="Arial"/>
            </a:endParaRPr>
          </a:p>
        </p:txBody>
      </p:sp>
      <p:sp>
        <p:nvSpPr>
          <p:cNvPr id="300" name="Google Shape;300;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01" name="Google Shape;301;p1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p11: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12</a:t>
            </a:fld>
            <a:endParaRPr sz="1200">
              <a:solidFill>
                <a:schemeClr val="dk1"/>
              </a:solidFill>
              <a:latin typeface="Arial"/>
              <a:ea typeface="Arial"/>
              <a:cs typeface="Arial"/>
              <a:sym typeface="Arial"/>
            </a:endParaRPr>
          </a:p>
        </p:txBody>
      </p:sp>
      <p:sp>
        <p:nvSpPr>
          <p:cNvPr id="359" name="Google Shape;359;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60" name="Google Shape;360;p1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2: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13</a:t>
            </a:fld>
            <a:endParaRPr sz="1200">
              <a:solidFill>
                <a:schemeClr val="dk1"/>
              </a:solidFill>
              <a:latin typeface="Arial"/>
              <a:ea typeface="Arial"/>
              <a:cs typeface="Arial"/>
              <a:sym typeface="Arial"/>
            </a:endParaRPr>
          </a:p>
        </p:txBody>
      </p:sp>
      <p:sp>
        <p:nvSpPr>
          <p:cNvPr id="385" name="Google Shape;38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386" name="Google Shape;386;p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3: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14</a:t>
            </a:fld>
            <a:endParaRPr sz="1200">
              <a:solidFill>
                <a:schemeClr val="dk1"/>
              </a:solidFill>
              <a:latin typeface="Arial"/>
              <a:ea typeface="Arial"/>
              <a:cs typeface="Arial"/>
              <a:sym typeface="Arial"/>
            </a:endParaRPr>
          </a:p>
        </p:txBody>
      </p:sp>
      <p:sp>
        <p:nvSpPr>
          <p:cNvPr id="423" name="Google Shape;423;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24" name="Google Shape;424;p1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14: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15</a:t>
            </a:fld>
            <a:endParaRPr sz="1200">
              <a:solidFill>
                <a:schemeClr val="dk1"/>
              </a:solidFill>
              <a:latin typeface="Arial"/>
              <a:ea typeface="Arial"/>
              <a:cs typeface="Arial"/>
              <a:sym typeface="Arial"/>
            </a:endParaRPr>
          </a:p>
        </p:txBody>
      </p:sp>
      <p:sp>
        <p:nvSpPr>
          <p:cNvPr id="442" name="Google Shape;442;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43" name="Google Shape;443;p1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5: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16</a:t>
            </a:fld>
            <a:endParaRPr sz="1200">
              <a:solidFill>
                <a:schemeClr val="dk1"/>
              </a:solidFill>
              <a:latin typeface="Arial"/>
              <a:ea typeface="Arial"/>
              <a:cs typeface="Arial"/>
              <a:sym typeface="Arial"/>
            </a:endParaRPr>
          </a:p>
        </p:txBody>
      </p:sp>
      <p:sp>
        <p:nvSpPr>
          <p:cNvPr id="470" name="Google Shape;470;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71" name="Google Shape;471;p1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16: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17</a:t>
            </a:fld>
            <a:endParaRPr sz="1200">
              <a:solidFill>
                <a:schemeClr val="dk1"/>
              </a:solidFill>
              <a:latin typeface="Arial"/>
              <a:ea typeface="Arial"/>
              <a:cs typeface="Arial"/>
              <a:sym typeface="Arial"/>
            </a:endParaRPr>
          </a:p>
        </p:txBody>
      </p:sp>
      <p:sp>
        <p:nvSpPr>
          <p:cNvPr id="507" name="Google Shape;507;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8" name="Google Shape;508;p1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17: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18</a:t>
            </a:fld>
            <a:endParaRPr sz="1200">
              <a:solidFill>
                <a:schemeClr val="dk1"/>
              </a:solidFill>
              <a:latin typeface="Arial"/>
              <a:ea typeface="Arial"/>
              <a:cs typeface="Arial"/>
              <a:sym typeface="Arial"/>
            </a:endParaRPr>
          </a:p>
        </p:txBody>
      </p:sp>
      <p:sp>
        <p:nvSpPr>
          <p:cNvPr id="527" name="Google Shape;527;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28" name="Google Shape;528;p1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18: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19</a:t>
            </a:fld>
            <a:endParaRPr sz="1200">
              <a:solidFill>
                <a:schemeClr val="dk1"/>
              </a:solidFill>
              <a:latin typeface="Arial"/>
              <a:ea typeface="Arial"/>
              <a:cs typeface="Arial"/>
              <a:sym typeface="Arial"/>
            </a:endParaRPr>
          </a:p>
        </p:txBody>
      </p:sp>
      <p:sp>
        <p:nvSpPr>
          <p:cNvPr id="547" name="Google Shape;547;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48" name="Google Shape;548;p1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19: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20</a:t>
            </a:fld>
            <a:endParaRPr sz="1200">
              <a:solidFill>
                <a:schemeClr val="dk1"/>
              </a:solidFill>
              <a:latin typeface="Arial"/>
              <a:ea typeface="Arial"/>
              <a:cs typeface="Arial"/>
              <a:sym typeface="Arial"/>
            </a:endParaRPr>
          </a:p>
        </p:txBody>
      </p:sp>
      <p:sp>
        <p:nvSpPr>
          <p:cNvPr id="567" name="Google Shape;567;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68" name="Google Shape;568;p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2: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
        <p:nvSpPr>
          <p:cNvPr id="122" name="Google Shape;122;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3" name="Google Shape;123;p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5"/>
        <p:cNvGrpSpPr/>
        <p:nvPr/>
      </p:nvGrpSpPr>
      <p:grpSpPr>
        <a:xfrm>
          <a:off x="0" y="0"/>
          <a:ext cx="0" cy="0"/>
          <a:chOff x="0" y="0"/>
          <a:chExt cx="0" cy="0"/>
        </a:xfrm>
      </p:grpSpPr>
      <p:sp>
        <p:nvSpPr>
          <p:cNvPr id="586" name="Google Shape;586;p20: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21</a:t>
            </a:fld>
            <a:endParaRPr sz="1200">
              <a:solidFill>
                <a:schemeClr val="dk1"/>
              </a:solidFill>
              <a:latin typeface="Arial"/>
              <a:ea typeface="Arial"/>
              <a:cs typeface="Arial"/>
              <a:sym typeface="Arial"/>
            </a:endParaRPr>
          </a:p>
        </p:txBody>
      </p:sp>
      <p:sp>
        <p:nvSpPr>
          <p:cNvPr id="587" name="Google Shape;587;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8" name="Google Shape;588;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6"/>
        <p:cNvGrpSpPr/>
        <p:nvPr/>
      </p:nvGrpSpPr>
      <p:grpSpPr>
        <a:xfrm>
          <a:off x="0" y="0"/>
          <a:ext cx="0" cy="0"/>
          <a:chOff x="0" y="0"/>
          <a:chExt cx="0" cy="0"/>
        </a:xfrm>
      </p:grpSpPr>
      <p:sp>
        <p:nvSpPr>
          <p:cNvPr id="607" name="Google Shape;607;p21: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23</a:t>
            </a:fld>
            <a:endParaRPr sz="1200">
              <a:solidFill>
                <a:schemeClr val="dk1"/>
              </a:solidFill>
              <a:latin typeface="Arial"/>
              <a:ea typeface="Arial"/>
              <a:cs typeface="Arial"/>
              <a:sym typeface="Arial"/>
            </a:endParaRPr>
          </a:p>
        </p:txBody>
      </p:sp>
      <p:sp>
        <p:nvSpPr>
          <p:cNvPr id="608" name="Google Shape;608;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09" name="Google Shape;609;p2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extLst>
      <p:ext uri="{BB962C8B-B14F-4D97-AF65-F5344CB8AC3E}">
        <p14:creationId xmlns:p14="http://schemas.microsoft.com/office/powerpoint/2010/main" val="24791807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p22: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24</a:t>
            </a:fld>
            <a:endParaRPr sz="1200">
              <a:solidFill>
                <a:schemeClr val="dk1"/>
              </a:solidFill>
              <a:latin typeface="Arial"/>
              <a:ea typeface="Arial"/>
              <a:cs typeface="Arial"/>
              <a:sym typeface="Arial"/>
            </a:endParaRPr>
          </a:p>
        </p:txBody>
      </p:sp>
      <p:sp>
        <p:nvSpPr>
          <p:cNvPr id="627" name="Google Shape;627;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28" name="Google Shape;628;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24: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25</a:t>
            </a:fld>
            <a:endParaRPr sz="1200">
              <a:solidFill>
                <a:schemeClr val="dk1"/>
              </a:solidFill>
              <a:latin typeface="Arial"/>
              <a:ea typeface="Arial"/>
              <a:cs typeface="Arial"/>
              <a:sym typeface="Arial"/>
            </a:endParaRPr>
          </a:p>
        </p:txBody>
      </p:sp>
      <p:sp>
        <p:nvSpPr>
          <p:cNvPr id="649" name="Google Shape;649;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50" name="Google Shape;650;p2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1"/>
        <p:cNvGrpSpPr/>
        <p:nvPr/>
      </p:nvGrpSpPr>
      <p:grpSpPr>
        <a:xfrm>
          <a:off x="0" y="0"/>
          <a:ext cx="0" cy="0"/>
          <a:chOff x="0" y="0"/>
          <a:chExt cx="0" cy="0"/>
        </a:xfrm>
      </p:grpSpPr>
      <p:sp>
        <p:nvSpPr>
          <p:cNvPr id="672" name="Google Shape;672;p25: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26</a:t>
            </a:fld>
            <a:endParaRPr sz="1200">
              <a:solidFill>
                <a:schemeClr val="dk1"/>
              </a:solidFill>
              <a:latin typeface="Arial"/>
              <a:ea typeface="Arial"/>
              <a:cs typeface="Arial"/>
              <a:sym typeface="Arial"/>
            </a:endParaRPr>
          </a:p>
        </p:txBody>
      </p:sp>
      <p:sp>
        <p:nvSpPr>
          <p:cNvPr id="673" name="Google Shape;673;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74" name="Google Shape;674;p2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4"/>
        <p:cNvGrpSpPr/>
        <p:nvPr/>
      </p:nvGrpSpPr>
      <p:grpSpPr>
        <a:xfrm>
          <a:off x="0" y="0"/>
          <a:ext cx="0" cy="0"/>
          <a:chOff x="0" y="0"/>
          <a:chExt cx="0" cy="0"/>
        </a:xfrm>
      </p:grpSpPr>
      <p:sp>
        <p:nvSpPr>
          <p:cNvPr id="715" name="Google Shape;715;p26: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27</a:t>
            </a:fld>
            <a:endParaRPr sz="1200">
              <a:solidFill>
                <a:schemeClr val="dk1"/>
              </a:solidFill>
              <a:latin typeface="Arial"/>
              <a:ea typeface="Arial"/>
              <a:cs typeface="Arial"/>
              <a:sym typeface="Arial"/>
            </a:endParaRPr>
          </a:p>
        </p:txBody>
      </p:sp>
      <p:sp>
        <p:nvSpPr>
          <p:cNvPr id="716" name="Google Shape;716;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17" name="Google Shape;717;p2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8"/>
        <p:cNvGrpSpPr/>
        <p:nvPr/>
      </p:nvGrpSpPr>
      <p:grpSpPr>
        <a:xfrm>
          <a:off x="0" y="0"/>
          <a:ext cx="0" cy="0"/>
          <a:chOff x="0" y="0"/>
          <a:chExt cx="0" cy="0"/>
        </a:xfrm>
      </p:grpSpPr>
      <p:sp>
        <p:nvSpPr>
          <p:cNvPr id="759" name="Google Shape;759;p27: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28</a:t>
            </a:fld>
            <a:endParaRPr sz="1200">
              <a:solidFill>
                <a:schemeClr val="dk1"/>
              </a:solidFill>
              <a:latin typeface="Arial"/>
              <a:ea typeface="Arial"/>
              <a:cs typeface="Arial"/>
              <a:sym typeface="Arial"/>
            </a:endParaRPr>
          </a:p>
        </p:txBody>
      </p:sp>
      <p:sp>
        <p:nvSpPr>
          <p:cNvPr id="760" name="Google Shape;760;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761" name="Google Shape;761;p2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1"/>
        <p:cNvGrpSpPr/>
        <p:nvPr/>
      </p:nvGrpSpPr>
      <p:grpSpPr>
        <a:xfrm>
          <a:off x="0" y="0"/>
          <a:ext cx="0" cy="0"/>
          <a:chOff x="0" y="0"/>
          <a:chExt cx="0" cy="0"/>
        </a:xfrm>
      </p:grpSpPr>
      <p:sp>
        <p:nvSpPr>
          <p:cNvPr id="802" name="Google Shape;802;p28: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29</a:t>
            </a:fld>
            <a:endParaRPr sz="1200">
              <a:solidFill>
                <a:schemeClr val="dk1"/>
              </a:solidFill>
              <a:latin typeface="Arial"/>
              <a:ea typeface="Arial"/>
              <a:cs typeface="Arial"/>
              <a:sym typeface="Arial"/>
            </a:endParaRPr>
          </a:p>
        </p:txBody>
      </p:sp>
      <p:sp>
        <p:nvSpPr>
          <p:cNvPr id="803" name="Google Shape;803;p2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04" name="Google Shape;804;p2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3"/>
        <p:cNvGrpSpPr/>
        <p:nvPr/>
      </p:nvGrpSpPr>
      <p:grpSpPr>
        <a:xfrm>
          <a:off x="0" y="0"/>
          <a:ext cx="0" cy="0"/>
          <a:chOff x="0" y="0"/>
          <a:chExt cx="0" cy="0"/>
        </a:xfrm>
      </p:grpSpPr>
      <p:sp>
        <p:nvSpPr>
          <p:cNvPr id="844" name="Google Shape;844;p29: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30</a:t>
            </a:fld>
            <a:endParaRPr sz="1200">
              <a:solidFill>
                <a:schemeClr val="dk1"/>
              </a:solidFill>
              <a:latin typeface="Arial"/>
              <a:ea typeface="Arial"/>
              <a:cs typeface="Arial"/>
              <a:sym typeface="Arial"/>
            </a:endParaRPr>
          </a:p>
        </p:txBody>
      </p:sp>
      <p:sp>
        <p:nvSpPr>
          <p:cNvPr id="845" name="Google Shape;845;p2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46" name="Google Shape;846;p2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5"/>
        <p:cNvGrpSpPr/>
        <p:nvPr/>
      </p:nvGrpSpPr>
      <p:grpSpPr>
        <a:xfrm>
          <a:off x="0" y="0"/>
          <a:ext cx="0" cy="0"/>
          <a:chOff x="0" y="0"/>
          <a:chExt cx="0" cy="0"/>
        </a:xfrm>
      </p:grpSpPr>
      <p:sp>
        <p:nvSpPr>
          <p:cNvPr id="866" name="Google Shape;866;p30: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31</a:t>
            </a:fld>
            <a:endParaRPr sz="1200">
              <a:solidFill>
                <a:schemeClr val="dk1"/>
              </a:solidFill>
              <a:latin typeface="Arial"/>
              <a:ea typeface="Arial"/>
              <a:cs typeface="Arial"/>
              <a:sym typeface="Arial"/>
            </a:endParaRPr>
          </a:p>
        </p:txBody>
      </p:sp>
      <p:sp>
        <p:nvSpPr>
          <p:cNvPr id="867" name="Google Shape;867;p3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68" name="Google Shape;868;p3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3: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
        <p:nvSpPr>
          <p:cNvPr id="144" name="Google Shape;144;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5" name="Google Shape;145;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2"/>
        <p:cNvGrpSpPr/>
        <p:nvPr/>
      </p:nvGrpSpPr>
      <p:grpSpPr>
        <a:xfrm>
          <a:off x="0" y="0"/>
          <a:ext cx="0" cy="0"/>
          <a:chOff x="0" y="0"/>
          <a:chExt cx="0" cy="0"/>
        </a:xfrm>
      </p:grpSpPr>
      <p:sp>
        <p:nvSpPr>
          <p:cNvPr id="893" name="Google Shape;893;p31: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32</a:t>
            </a:fld>
            <a:endParaRPr sz="1200">
              <a:solidFill>
                <a:schemeClr val="dk1"/>
              </a:solidFill>
              <a:latin typeface="Arial"/>
              <a:ea typeface="Arial"/>
              <a:cs typeface="Arial"/>
              <a:sym typeface="Arial"/>
            </a:endParaRPr>
          </a:p>
        </p:txBody>
      </p:sp>
      <p:sp>
        <p:nvSpPr>
          <p:cNvPr id="894" name="Google Shape;894;p3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95" name="Google Shape;895;p3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p2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17" name="Google Shape;917;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p4: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
        <p:nvSpPr>
          <p:cNvPr id="164" name="Google Shape;164;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5" name="Google Shape;165;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5: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
        <p:nvSpPr>
          <p:cNvPr id="181" name="Google Shape;181;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82" name="Google Shape;182;p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6: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6</a:t>
            </a:fld>
            <a:endParaRPr sz="1200">
              <a:solidFill>
                <a:schemeClr val="dk1"/>
              </a:solidFill>
              <a:latin typeface="Arial"/>
              <a:ea typeface="Arial"/>
              <a:cs typeface="Arial"/>
              <a:sym typeface="Arial"/>
            </a:endParaRPr>
          </a:p>
        </p:txBody>
      </p:sp>
      <p:sp>
        <p:nvSpPr>
          <p:cNvPr id="215" name="Google Shape;215;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16" name="Google Shape;216;p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7: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8</a:t>
            </a:fld>
            <a:endParaRPr sz="1200">
              <a:solidFill>
                <a:schemeClr val="dk1"/>
              </a:solidFill>
              <a:latin typeface="Arial"/>
              <a:ea typeface="Arial"/>
              <a:cs typeface="Arial"/>
              <a:sym typeface="Arial"/>
            </a:endParaRPr>
          </a:p>
        </p:txBody>
      </p:sp>
      <p:sp>
        <p:nvSpPr>
          <p:cNvPr id="238" name="Google Shape;23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39" name="Google Shape;239;p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8: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9</a:t>
            </a:fld>
            <a:endParaRPr sz="1200">
              <a:solidFill>
                <a:schemeClr val="dk1"/>
              </a:solidFill>
              <a:latin typeface="Arial"/>
              <a:ea typeface="Arial"/>
              <a:cs typeface="Arial"/>
              <a:sym typeface="Arial"/>
            </a:endParaRPr>
          </a:p>
        </p:txBody>
      </p:sp>
      <p:sp>
        <p:nvSpPr>
          <p:cNvPr id="260" name="Google Shape;260;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61" name="Google Shape;261;p8: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9:notes"/>
          <p:cNvSpPr txBox="1">
            <a:spLocks noGrp="1"/>
          </p:cNvSpPr>
          <p:nvPr>
            <p:ph type="sldNum" idx="12"/>
          </p:nvPr>
        </p:nvSpPr>
        <p:spPr>
          <a:xfrm>
            <a:off x="3886200" y="8686800"/>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200"/>
              <a:buNone/>
            </a:pPr>
            <a:fld id="{00000000-1234-1234-1234-123412341234}" type="slidenum">
              <a:rPr lang="it-IT" sz="1200">
                <a:solidFill>
                  <a:schemeClr val="dk1"/>
                </a:solidFill>
                <a:latin typeface="Arial"/>
                <a:ea typeface="Arial"/>
                <a:cs typeface="Arial"/>
                <a:sym typeface="Arial"/>
              </a:rPr>
              <a:t>10</a:t>
            </a:fld>
            <a:endParaRPr sz="1200">
              <a:solidFill>
                <a:schemeClr val="dk1"/>
              </a:solidFill>
              <a:latin typeface="Arial"/>
              <a:ea typeface="Arial"/>
              <a:cs typeface="Arial"/>
              <a:sym typeface="Arial"/>
            </a:endParaRPr>
          </a:p>
        </p:txBody>
      </p:sp>
      <p:sp>
        <p:nvSpPr>
          <p:cNvPr id="279" name="Google Shape;279;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80" name="Google Shape;280;p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8"/>
        <p:cNvGrpSpPr/>
        <p:nvPr/>
      </p:nvGrpSpPr>
      <p:grpSpPr>
        <a:xfrm>
          <a:off x="0" y="0"/>
          <a:ext cx="0" cy="0"/>
          <a:chOff x="0" y="0"/>
          <a:chExt cx="0" cy="0"/>
        </a:xfrm>
      </p:grpSpPr>
      <p:sp>
        <p:nvSpPr>
          <p:cNvPr id="19" name="Google Shape;19;p33"/>
          <p:cNvSpPr txBox="1">
            <a:spLocks noGrp="1"/>
          </p:cNvSpPr>
          <p:nvPr>
            <p:ph type="ctrTitle"/>
          </p:nvPr>
        </p:nvSpPr>
        <p:spPr>
          <a:xfrm>
            <a:off x="1143000" y="1122363"/>
            <a:ext cx="6858000" cy="2387600"/>
          </a:xfrm>
          <a:prstGeom prst="rect">
            <a:avLst/>
          </a:prstGeom>
          <a:noFill/>
          <a:ln>
            <a:noFill/>
          </a:ln>
        </p:spPr>
        <p:txBody>
          <a:bodyPr spcFirstLastPara="1" wrap="square" lIns="91425" tIns="45700" rIns="91425" bIns="45700" anchor="b" anchorCtr="0">
            <a:noAutofit/>
          </a:bodyPr>
          <a:lstStyle>
            <a:lvl1pPr lvl="0" algn="ctr">
              <a:lnSpc>
                <a:spcPct val="100000"/>
              </a:lnSpc>
              <a:spcBef>
                <a:spcPts val="0"/>
              </a:spcBef>
              <a:spcAft>
                <a:spcPts val="0"/>
              </a:spcAft>
              <a:buSzPts val="1400"/>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3"/>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Autofit/>
          </a:bodyPr>
          <a:lstStyle>
            <a:lvl1pPr lvl="0" algn="ctr">
              <a:lnSpc>
                <a:spcPct val="100000"/>
              </a:lnSpc>
              <a:spcBef>
                <a:spcPts val="480"/>
              </a:spcBef>
              <a:spcAft>
                <a:spcPts val="0"/>
              </a:spcAft>
              <a:buSzPts val="2400"/>
              <a:buFont typeface="Arial"/>
              <a:buNone/>
              <a:defRPr sz="2400"/>
            </a:lvl1pPr>
            <a:lvl2pPr lvl="1" algn="ctr">
              <a:lnSpc>
                <a:spcPct val="100000"/>
              </a:lnSpc>
              <a:spcBef>
                <a:spcPts val="400"/>
              </a:spcBef>
              <a:spcAft>
                <a:spcPts val="0"/>
              </a:spcAft>
              <a:buClr>
                <a:srgbClr val="000000"/>
              </a:buClr>
              <a:buSzPts val="2000"/>
              <a:buFont typeface="Arial"/>
              <a:buNone/>
              <a:defRPr sz="2000"/>
            </a:lvl2pPr>
            <a:lvl3pPr lvl="2" algn="ctr">
              <a:lnSpc>
                <a:spcPct val="100000"/>
              </a:lnSpc>
              <a:spcBef>
                <a:spcPts val="360"/>
              </a:spcBef>
              <a:spcAft>
                <a:spcPts val="0"/>
              </a:spcAft>
              <a:buClr>
                <a:srgbClr val="000000"/>
              </a:buClr>
              <a:buSzPts val="1800"/>
              <a:buFont typeface="Arial"/>
              <a:buNone/>
              <a:defRPr sz="1800"/>
            </a:lvl3pPr>
            <a:lvl4pPr lvl="3" algn="ctr">
              <a:lnSpc>
                <a:spcPct val="100000"/>
              </a:lnSpc>
              <a:spcBef>
                <a:spcPts val="320"/>
              </a:spcBef>
              <a:spcAft>
                <a:spcPts val="0"/>
              </a:spcAft>
              <a:buClr>
                <a:srgbClr val="000000"/>
              </a:buClr>
              <a:buSzPts val="1600"/>
              <a:buFont typeface="Arial"/>
              <a:buNone/>
              <a:defRPr sz="1600"/>
            </a:lvl4pPr>
            <a:lvl5pPr lvl="4" algn="ctr">
              <a:lnSpc>
                <a:spcPct val="100000"/>
              </a:lnSpc>
              <a:spcBef>
                <a:spcPts val="320"/>
              </a:spcBef>
              <a:spcAft>
                <a:spcPts val="0"/>
              </a:spcAft>
              <a:buClr>
                <a:srgbClr val="000000"/>
              </a:buClr>
              <a:buSzPts val="1600"/>
              <a:buFont typeface="Arial"/>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1" name="Google Shape;21;p33"/>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3"/>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3"/>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75"/>
        <p:cNvGrpSpPr/>
        <p:nvPr/>
      </p:nvGrpSpPr>
      <p:grpSpPr>
        <a:xfrm>
          <a:off x="0" y="0"/>
          <a:ext cx="0" cy="0"/>
          <a:chOff x="0" y="0"/>
          <a:chExt cx="0" cy="0"/>
        </a:xfrm>
      </p:grpSpPr>
      <p:sp>
        <p:nvSpPr>
          <p:cNvPr id="76" name="Google Shape;76;p42"/>
          <p:cNvSpPr txBox="1">
            <a:spLocks noGrp="1"/>
          </p:cNvSpPr>
          <p:nvPr>
            <p:ph type="title"/>
          </p:nvPr>
        </p:nvSpPr>
        <p:spPr>
          <a:xfrm>
            <a:off x="630238" y="457200"/>
            <a:ext cx="2949575" cy="16002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42"/>
          <p:cNvSpPr>
            <a:spLocks noGrp="1"/>
          </p:cNvSpPr>
          <p:nvPr>
            <p:ph type="pic" idx="2"/>
          </p:nvPr>
        </p:nvSpPr>
        <p:spPr>
          <a:xfrm>
            <a:off x="3887788" y="987425"/>
            <a:ext cx="4629150" cy="4873625"/>
          </a:xfrm>
          <a:prstGeom prst="rect">
            <a:avLst/>
          </a:prstGeom>
          <a:noFill/>
          <a:ln>
            <a:noFill/>
          </a:ln>
        </p:spPr>
      </p:sp>
      <p:sp>
        <p:nvSpPr>
          <p:cNvPr id="78" name="Google Shape;78;p42"/>
          <p:cNvSpPr txBox="1">
            <a:spLocks noGrp="1"/>
          </p:cNvSpPr>
          <p:nvPr>
            <p:ph type="body" idx="1"/>
          </p:nvPr>
        </p:nvSpPr>
        <p:spPr>
          <a:xfrm>
            <a:off x="630238" y="2057400"/>
            <a:ext cx="2949575" cy="381158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20"/>
              </a:spcBef>
              <a:spcAft>
                <a:spcPts val="0"/>
              </a:spcAft>
              <a:buSzPts val="1600"/>
              <a:buFont typeface="Arial"/>
              <a:buNone/>
              <a:defRPr sz="1600"/>
            </a:lvl1pPr>
            <a:lvl2pPr marL="914400" lvl="1" indent="-228600" algn="l">
              <a:lnSpc>
                <a:spcPct val="100000"/>
              </a:lnSpc>
              <a:spcBef>
                <a:spcPts val="280"/>
              </a:spcBef>
              <a:spcAft>
                <a:spcPts val="0"/>
              </a:spcAft>
              <a:buClr>
                <a:srgbClr val="000000"/>
              </a:buClr>
              <a:buSzPts val="1400"/>
              <a:buFont typeface="Arial"/>
              <a:buNone/>
              <a:defRPr sz="1400"/>
            </a:lvl2pPr>
            <a:lvl3pPr marL="1371600" lvl="2" indent="-228600" algn="l">
              <a:lnSpc>
                <a:spcPct val="100000"/>
              </a:lnSpc>
              <a:spcBef>
                <a:spcPts val="240"/>
              </a:spcBef>
              <a:spcAft>
                <a:spcPts val="0"/>
              </a:spcAft>
              <a:buClr>
                <a:srgbClr val="000000"/>
              </a:buClr>
              <a:buSzPts val="1200"/>
              <a:buFont typeface="Arial"/>
              <a:buNone/>
              <a:defRPr sz="1200"/>
            </a:lvl3pPr>
            <a:lvl4pPr marL="1828800" lvl="3" indent="-228600" algn="l">
              <a:lnSpc>
                <a:spcPct val="100000"/>
              </a:lnSpc>
              <a:spcBef>
                <a:spcPts val="200"/>
              </a:spcBef>
              <a:spcAft>
                <a:spcPts val="0"/>
              </a:spcAft>
              <a:buClr>
                <a:srgbClr val="000000"/>
              </a:buClr>
              <a:buSzPts val="1000"/>
              <a:buFont typeface="Arial"/>
              <a:buNone/>
              <a:defRPr sz="1000"/>
            </a:lvl4pPr>
            <a:lvl5pPr marL="2286000" lvl="4" indent="-228600" algn="l">
              <a:lnSpc>
                <a:spcPct val="100000"/>
              </a:lnSpc>
              <a:spcBef>
                <a:spcPts val="200"/>
              </a:spcBef>
              <a:spcAft>
                <a:spcPts val="0"/>
              </a:spcAft>
              <a:buClr>
                <a:srgbClr val="000000"/>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9" name="Google Shape;79;p42"/>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42"/>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42"/>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82"/>
        <p:cNvGrpSpPr/>
        <p:nvPr/>
      </p:nvGrpSpPr>
      <p:grpSpPr>
        <a:xfrm>
          <a:off x="0" y="0"/>
          <a:ext cx="0" cy="0"/>
          <a:chOff x="0" y="0"/>
          <a:chExt cx="0" cy="0"/>
        </a:xfrm>
      </p:grpSpPr>
      <p:sp>
        <p:nvSpPr>
          <p:cNvPr id="83" name="Google Shape;83;p43"/>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3"/>
          <p:cNvSpPr txBox="1">
            <a:spLocks noGrp="1"/>
          </p:cNvSpPr>
          <p:nvPr>
            <p:ph type="body" idx="1"/>
          </p:nvPr>
        </p:nvSpPr>
        <p:spPr>
          <a:xfrm rot="5400000">
            <a:off x="2838451" y="30163"/>
            <a:ext cx="4114800" cy="7559675"/>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43"/>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6" name="Google Shape;86;p43"/>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43"/>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88"/>
        <p:cNvGrpSpPr/>
        <p:nvPr/>
      </p:nvGrpSpPr>
      <p:grpSpPr>
        <a:xfrm>
          <a:off x="0" y="0"/>
          <a:ext cx="0" cy="0"/>
          <a:chOff x="0" y="0"/>
          <a:chExt cx="0" cy="0"/>
        </a:xfrm>
      </p:grpSpPr>
      <p:sp>
        <p:nvSpPr>
          <p:cNvPr id="89" name="Google Shape;89;p44"/>
          <p:cNvSpPr txBox="1">
            <a:spLocks noGrp="1"/>
          </p:cNvSpPr>
          <p:nvPr>
            <p:ph type="title"/>
          </p:nvPr>
        </p:nvSpPr>
        <p:spPr>
          <a:xfrm rot="5400000">
            <a:off x="5002213" y="2193925"/>
            <a:ext cx="5457825" cy="18891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44"/>
          <p:cNvSpPr txBox="1">
            <a:spLocks noGrp="1"/>
          </p:cNvSpPr>
          <p:nvPr>
            <p:ph type="body" idx="1"/>
          </p:nvPr>
        </p:nvSpPr>
        <p:spPr>
          <a:xfrm rot="5400000">
            <a:off x="1146176" y="379413"/>
            <a:ext cx="5457825" cy="551815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1" name="Google Shape;91;p44"/>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2" name="Google Shape;92;p44"/>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44"/>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olo e tabella" type="tbl">
  <p:cSld name="TABLE">
    <p:spTree>
      <p:nvGrpSpPr>
        <p:cNvPr id="1" name="Shape 94"/>
        <p:cNvGrpSpPr/>
        <p:nvPr/>
      </p:nvGrpSpPr>
      <p:grpSpPr>
        <a:xfrm>
          <a:off x="0" y="0"/>
          <a:ext cx="0" cy="0"/>
          <a:chOff x="0" y="0"/>
          <a:chExt cx="0" cy="0"/>
        </a:xfrm>
      </p:grpSpPr>
      <p:sp>
        <p:nvSpPr>
          <p:cNvPr id="95" name="Google Shape;95;p45"/>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45"/>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45"/>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8" name="Google Shape;98;p45"/>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olo e grafico" type="chart">
  <p:cSld name="CHART">
    <p:spTree>
      <p:nvGrpSpPr>
        <p:cNvPr id="1" name="Shape 99"/>
        <p:cNvGrpSpPr/>
        <p:nvPr/>
      </p:nvGrpSpPr>
      <p:grpSpPr>
        <a:xfrm>
          <a:off x="0" y="0"/>
          <a:ext cx="0" cy="0"/>
          <a:chOff x="0" y="0"/>
          <a:chExt cx="0" cy="0"/>
        </a:xfrm>
      </p:grpSpPr>
      <p:sp>
        <p:nvSpPr>
          <p:cNvPr id="100" name="Google Shape;100;p46"/>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1" name="Google Shape;101;p46"/>
          <p:cNvSpPr>
            <a:spLocks noGrp="1"/>
          </p:cNvSpPr>
          <p:nvPr>
            <p:ph type="chart" idx="2"/>
          </p:nvPr>
        </p:nvSpPr>
        <p:spPr>
          <a:xfrm>
            <a:off x="1116013" y="1752600"/>
            <a:ext cx="7559675"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480"/>
              </a:spcBef>
              <a:spcAft>
                <a:spcPts val="0"/>
              </a:spcAft>
              <a:buClr>
                <a:srgbClr val="822433"/>
              </a:buClr>
              <a:buSzPts val="2400"/>
              <a:buFont typeface="Arial"/>
              <a:buChar char="•"/>
              <a:defRPr sz="2400" b="0" i="0" u="none" strike="noStrike" cap="none">
                <a:solidFill>
                  <a:srgbClr val="000000"/>
                </a:solidFill>
                <a:latin typeface="Arial"/>
                <a:ea typeface="Arial"/>
                <a:cs typeface="Arial"/>
                <a:sym typeface="Arial"/>
              </a:defRPr>
            </a:lvl1pPr>
            <a:lvl2pPr marR="0" lvl="1" algn="l" rtl="0">
              <a:lnSpc>
                <a:spcPct val="100000"/>
              </a:lnSpc>
              <a:spcBef>
                <a:spcPts val="400"/>
              </a:spcBef>
              <a:spcAft>
                <a:spcPts val="0"/>
              </a:spcAft>
              <a:buClr>
                <a:srgbClr val="000000"/>
              </a:buClr>
              <a:buSzPts val="2000"/>
              <a:buFont typeface="Arial"/>
              <a:buChar char="–"/>
              <a:defRPr sz="2000" b="0" i="0" u="none" strike="noStrike" cap="none">
                <a:solidFill>
                  <a:srgbClr val="000000"/>
                </a:solidFill>
                <a:latin typeface="Arial"/>
                <a:ea typeface="Arial"/>
                <a:cs typeface="Arial"/>
                <a:sym typeface="Arial"/>
              </a:defRPr>
            </a:lvl2pPr>
            <a:lvl3pPr marR="0" lvl="2" algn="l" rtl="0">
              <a:lnSpc>
                <a:spcPct val="100000"/>
              </a:lnSpc>
              <a:spcBef>
                <a:spcPts val="320"/>
              </a:spcBef>
              <a:spcAft>
                <a:spcPts val="0"/>
              </a:spcAft>
              <a:buClr>
                <a:srgbClr val="000000"/>
              </a:buClr>
              <a:buSzPts val="1600"/>
              <a:buFont typeface="Arial"/>
              <a:buChar char="•"/>
              <a:defRPr sz="1600" b="0" i="0" u="none" strike="noStrike" cap="none">
                <a:solidFill>
                  <a:srgbClr val="000000"/>
                </a:solidFill>
                <a:latin typeface="Arial"/>
                <a:ea typeface="Arial"/>
                <a:cs typeface="Arial"/>
                <a:sym typeface="Arial"/>
              </a:defRPr>
            </a:lvl3pPr>
            <a:lvl4pPr marR="0" lvl="3" algn="l" rtl="0">
              <a:lnSpc>
                <a:spcPct val="100000"/>
              </a:lnSpc>
              <a:spcBef>
                <a:spcPts val="28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R="0" lvl="4" algn="l" rtl="0">
              <a:lnSpc>
                <a:spcPct val="100000"/>
              </a:lnSpc>
              <a:spcBef>
                <a:spcPts val="240"/>
              </a:spcBef>
              <a:spcAft>
                <a:spcPts val="0"/>
              </a:spcAft>
              <a:buClr>
                <a:srgbClr val="000000"/>
              </a:buClr>
              <a:buSzPts val="1200"/>
              <a:buFont typeface="Arial"/>
              <a:buChar char="»"/>
              <a:defRPr sz="1200" b="0" i="0" u="none" strike="noStrike" cap="none">
                <a:solidFill>
                  <a:srgbClr val="000000"/>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02" name="Google Shape;102;p46"/>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3" name="Google Shape;103;p46"/>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46"/>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4"/>
        <p:cNvGrpSpPr/>
        <p:nvPr/>
      </p:nvGrpSpPr>
      <p:grpSpPr>
        <a:xfrm>
          <a:off x="0" y="0"/>
          <a:ext cx="0" cy="0"/>
          <a:chOff x="0" y="0"/>
          <a:chExt cx="0" cy="0"/>
        </a:xfrm>
      </p:grpSpPr>
      <p:sp>
        <p:nvSpPr>
          <p:cNvPr id="25" name="Google Shape;25;p34"/>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4"/>
          <p:cNvSpPr txBox="1">
            <a:spLocks noGrp="1"/>
          </p:cNvSpPr>
          <p:nvPr>
            <p:ph type="body" idx="1"/>
          </p:nvPr>
        </p:nvSpPr>
        <p:spPr>
          <a:xfrm>
            <a:off x="1116013" y="1752600"/>
            <a:ext cx="7559675"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34"/>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8" name="Google Shape;28;p34"/>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34"/>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olo, testo e contenuto" type="txAndObj">
  <p:cSld name="TEXT_AND_OBJECT">
    <p:spTree>
      <p:nvGrpSpPr>
        <p:cNvPr id="1" name="Shape 30"/>
        <p:cNvGrpSpPr/>
        <p:nvPr/>
      </p:nvGrpSpPr>
      <p:grpSpPr>
        <a:xfrm>
          <a:off x="0" y="0"/>
          <a:ext cx="0" cy="0"/>
          <a:chOff x="0" y="0"/>
          <a:chExt cx="0" cy="0"/>
        </a:xfrm>
      </p:grpSpPr>
      <p:sp>
        <p:nvSpPr>
          <p:cNvPr id="31" name="Google Shape;31;p35"/>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35"/>
          <p:cNvSpPr txBox="1">
            <a:spLocks noGrp="1"/>
          </p:cNvSpPr>
          <p:nvPr>
            <p:ph type="body" idx="1"/>
          </p:nvPr>
        </p:nvSpPr>
        <p:spPr>
          <a:xfrm>
            <a:off x="1116013" y="1752600"/>
            <a:ext cx="3703637"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35"/>
          <p:cNvSpPr txBox="1">
            <a:spLocks noGrp="1"/>
          </p:cNvSpPr>
          <p:nvPr>
            <p:ph type="body" idx="2"/>
          </p:nvPr>
        </p:nvSpPr>
        <p:spPr>
          <a:xfrm>
            <a:off x="4972050" y="1752600"/>
            <a:ext cx="3703638"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35"/>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35"/>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5"/>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7"/>
        <p:cNvGrpSpPr/>
        <p:nvPr/>
      </p:nvGrpSpPr>
      <p:grpSpPr>
        <a:xfrm>
          <a:off x="0" y="0"/>
          <a:ext cx="0" cy="0"/>
          <a:chOff x="0" y="0"/>
          <a:chExt cx="0" cy="0"/>
        </a:xfrm>
      </p:grpSpPr>
      <p:sp>
        <p:nvSpPr>
          <p:cNvPr id="38" name="Google Shape;38;p36"/>
          <p:cNvSpPr txBox="1">
            <a:spLocks noGrp="1"/>
          </p:cNvSpPr>
          <p:nvPr>
            <p:ph type="title"/>
          </p:nvPr>
        </p:nvSpPr>
        <p:spPr>
          <a:xfrm>
            <a:off x="623888" y="1709738"/>
            <a:ext cx="7886700" cy="2852737"/>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6"/>
          <p:cNvSpPr txBox="1">
            <a:spLocks noGrp="1"/>
          </p:cNvSpPr>
          <p:nvPr>
            <p:ph type="body" idx="1"/>
          </p:nvPr>
        </p:nvSpPr>
        <p:spPr>
          <a:xfrm>
            <a:off x="623888" y="4589463"/>
            <a:ext cx="7886700" cy="1500187"/>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480"/>
              </a:spcBef>
              <a:spcAft>
                <a:spcPts val="0"/>
              </a:spcAft>
              <a:buSzPts val="2400"/>
              <a:buFont typeface="Arial"/>
              <a:buNone/>
              <a:defRPr sz="2400"/>
            </a:lvl1pPr>
            <a:lvl2pPr marL="914400" lvl="1" indent="-228600" algn="l">
              <a:lnSpc>
                <a:spcPct val="100000"/>
              </a:lnSpc>
              <a:spcBef>
                <a:spcPts val="400"/>
              </a:spcBef>
              <a:spcAft>
                <a:spcPts val="0"/>
              </a:spcAft>
              <a:buClr>
                <a:srgbClr val="000000"/>
              </a:buClr>
              <a:buSzPts val="2000"/>
              <a:buFont typeface="Arial"/>
              <a:buNone/>
              <a:defRPr sz="2000"/>
            </a:lvl2pPr>
            <a:lvl3pPr marL="1371600" lvl="2" indent="-228600" algn="l">
              <a:lnSpc>
                <a:spcPct val="100000"/>
              </a:lnSpc>
              <a:spcBef>
                <a:spcPts val="360"/>
              </a:spcBef>
              <a:spcAft>
                <a:spcPts val="0"/>
              </a:spcAft>
              <a:buClr>
                <a:srgbClr val="000000"/>
              </a:buClr>
              <a:buSzPts val="1800"/>
              <a:buFont typeface="Arial"/>
              <a:buNone/>
              <a:defRPr sz="1800"/>
            </a:lvl3pPr>
            <a:lvl4pPr marL="1828800" lvl="3" indent="-228600" algn="l">
              <a:lnSpc>
                <a:spcPct val="100000"/>
              </a:lnSpc>
              <a:spcBef>
                <a:spcPts val="320"/>
              </a:spcBef>
              <a:spcAft>
                <a:spcPts val="0"/>
              </a:spcAft>
              <a:buClr>
                <a:srgbClr val="000000"/>
              </a:buClr>
              <a:buSzPts val="1600"/>
              <a:buFont typeface="Arial"/>
              <a:buNone/>
              <a:defRPr sz="1600"/>
            </a:lvl4pPr>
            <a:lvl5pPr marL="2286000" lvl="4" indent="-228600" algn="l">
              <a:lnSpc>
                <a:spcPct val="100000"/>
              </a:lnSpc>
              <a:spcBef>
                <a:spcPts val="320"/>
              </a:spcBef>
              <a:spcAft>
                <a:spcPts val="0"/>
              </a:spcAft>
              <a:buClr>
                <a:srgbClr val="000000"/>
              </a:buClr>
              <a:buSzPts val="1600"/>
              <a:buFont typeface="Arial"/>
              <a:buNone/>
              <a:defRPr sz="1600"/>
            </a:lvl5pPr>
            <a:lvl6pPr marL="2743200" lvl="5" indent="-228600" algn="l">
              <a:lnSpc>
                <a:spcPct val="90000"/>
              </a:lnSpc>
              <a:spcBef>
                <a:spcPts val="500"/>
              </a:spcBef>
              <a:spcAft>
                <a:spcPts val="0"/>
              </a:spcAft>
              <a:buClr>
                <a:schemeClr val="dk1"/>
              </a:buClr>
              <a:buSzPts val="1600"/>
              <a:buNone/>
              <a:defRPr sz="1600"/>
            </a:lvl6pPr>
            <a:lvl7pPr marL="3200400" lvl="6" indent="-228600" algn="l">
              <a:lnSpc>
                <a:spcPct val="90000"/>
              </a:lnSpc>
              <a:spcBef>
                <a:spcPts val="500"/>
              </a:spcBef>
              <a:spcAft>
                <a:spcPts val="0"/>
              </a:spcAft>
              <a:buClr>
                <a:schemeClr val="dk1"/>
              </a:buClr>
              <a:buSzPts val="1600"/>
              <a:buNone/>
              <a:defRPr sz="1600"/>
            </a:lvl7pPr>
            <a:lvl8pPr marL="3657600" lvl="7" indent="-228600" algn="l">
              <a:lnSpc>
                <a:spcPct val="90000"/>
              </a:lnSpc>
              <a:spcBef>
                <a:spcPts val="500"/>
              </a:spcBef>
              <a:spcAft>
                <a:spcPts val="0"/>
              </a:spcAft>
              <a:buClr>
                <a:schemeClr val="dk1"/>
              </a:buClr>
              <a:buSzPts val="1600"/>
              <a:buNone/>
              <a:defRPr sz="1600"/>
            </a:lvl8pPr>
            <a:lvl9pPr marL="4114800" lvl="8" indent="-228600" algn="l">
              <a:lnSpc>
                <a:spcPct val="90000"/>
              </a:lnSpc>
              <a:spcBef>
                <a:spcPts val="500"/>
              </a:spcBef>
              <a:spcAft>
                <a:spcPts val="0"/>
              </a:spcAft>
              <a:buClr>
                <a:schemeClr val="dk1"/>
              </a:buClr>
              <a:buSzPts val="1600"/>
              <a:buNone/>
              <a:defRPr sz="1600"/>
            </a:lvl9pPr>
          </a:lstStyle>
          <a:p>
            <a:endParaRPr/>
          </a:p>
        </p:txBody>
      </p:sp>
      <p:sp>
        <p:nvSpPr>
          <p:cNvPr id="40" name="Google Shape;40;p36"/>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36"/>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36"/>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43"/>
        <p:cNvGrpSpPr/>
        <p:nvPr/>
      </p:nvGrpSpPr>
      <p:grpSpPr>
        <a:xfrm>
          <a:off x="0" y="0"/>
          <a:ext cx="0" cy="0"/>
          <a:chOff x="0" y="0"/>
          <a:chExt cx="0" cy="0"/>
        </a:xfrm>
      </p:grpSpPr>
      <p:sp>
        <p:nvSpPr>
          <p:cNvPr id="44" name="Google Shape;44;p37"/>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37"/>
          <p:cNvSpPr txBox="1">
            <a:spLocks noGrp="1"/>
          </p:cNvSpPr>
          <p:nvPr>
            <p:ph type="body" idx="1"/>
          </p:nvPr>
        </p:nvSpPr>
        <p:spPr>
          <a:xfrm>
            <a:off x="1116013" y="1752600"/>
            <a:ext cx="3703637"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37"/>
          <p:cNvSpPr txBox="1">
            <a:spLocks noGrp="1"/>
          </p:cNvSpPr>
          <p:nvPr>
            <p:ph type="body" idx="2"/>
          </p:nvPr>
        </p:nvSpPr>
        <p:spPr>
          <a:xfrm>
            <a:off x="4972050" y="1752600"/>
            <a:ext cx="3703638" cy="41148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37"/>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7"/>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9" name="Google Shape;49;p37"/>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50"/>
        <p:cNvGrpSpPr/>
        <p:nvPr/>
      </p:nvGrpSpPr>
      <p:grpSpPr>
        <a:xfrm>
          <a:off x="0" y="0"/>
          <a:ext cx="0" cy="0"/>
          <a:chOff x="0" y="0"/>
          <a:chExt cx="0" cy="0"/>
        </a:xfrm>
      </p:grpSpPr>
      <p:sp>
        <p:nvSpPr>
          <p:cNvPr id="51" name="Google Shape;51;p38"/>
          <p:cNvSpPr txBox="1">
            <a:spLocks noGrp="1"/>
          </p:cNvSpPr>
          <p:nvPr>
            <p:ph type="title"/>
          </p:nvPr>
        </p:nvSpPr>
        <p:spPr>
          <a:xfrm>
            <a:off x="630238" y="365125"/>
            <a:ext cx="7886700" cy="1325563"/>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8"/>
          <p:cNvSpPr txBox="1">
            <a:spLocks noGrp="1"/>
          </p:cNvSpPr>
          <p:nvPr>
            <p:ph type="body" idx="1"/>
          </p:nvPr>
        </p:nvSpPr>
        <p:spPr>
          <a:xfrm>
            <a:off x="630238" y="1681163"/>
            <a:ext cx="3868737" cy="82391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SzPts val="2400"/>
              <a:buFont typeface="Arial"/>
              <a:buNone/>
              <a:defRPr sz="2400" b="1"/>
            </a:lvl1pPr>
            <a:lvl2pPr marL="914400" lvl="1" indent="-228600" algn="l">
              <a:lnSpc>
                <a:spcPct val="100000"/>
              </a:lnSpc>
              <a:spcBef>
                <a:spcPts val="400"/>
              </a:spcBef>
              <a:spcAft>
                <a:spcPts val="0"/>
              </a:spcAft>
              <a:buClr>
                <a:srgbClr val="000000"/>
              </a:buClr>
              <a:buSzPts val="2000"/>
              <a:buFont typeface="Arial"/>
              <a:buNone/>
              <a:defRPr sz="2000" b="1"/>
            </a:lvl2pPr>
            <a:lvl3pPr marL="1371600" lvl="2" indent="-228600" algn="l">
              <a:lnSpc>
                <a:spcPct val="100000"/>
              </a:lnSpc>
              <a:spcBef>
                <a:spcPts val="360"/>
              </a:spcBef>
              <a:spcAft>
                <a:spcPts val="0"/>
              </a:spcAft>
              <a:buClr>
                <a:srgbClr val="000000"/>
              </a:buClr>
              <a:buSzPts val="1800"/>
              <a:buFont typeface="Arial"/>
              <a:buNone/>
              <a:defRPr sz="1800" b="1"/>
            </a:lvl3pPr>
            <a:lvl4pPr marL="1828800" lvl="3" indent="-228600" algn="l">
              <a:lnSpc>
                <a:spcPct val="100000"/>
              </a:lnSpc>
              <a:spcBef>
                <a:spcPts val="320"/>
              </a:spcBef>
              <a:spcAft>
                <a:spcPts val="0"/>
              </a:spcAft>
              <a:buClr>
                <a:srgbClr val="000000"/>
              </a:buClr>
              <a:buSzPts val="1600"/>
              <a:buFont typeface="Arial"/>
              <a:buNone/>
              <a:defRPr sz="1600" b="1"/>
            </a:lvl4pPr>
            <a:lvl5pPr marL="2286000" lvl="4" indent="-228600" algn="l">
              <a:lnSpc>
                <a:spcPct val="100000"/>
              </a:lnSpc>
              <a:spcBef>
                <a:spcPts val="320"/>
              </a:spcBef>
              <a:spcAft>
                <a:spcPts val="0"/>
              </a:spcAft>
              <a:buClr>
                <a:srgbClr val="000000"/>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3" name="Google Shape;53;p38"/>
          <p:cNvSpPr txBox="1">
            <a:spLocks noGrp="1"/>
          </p:cNvSpPr>
          <p:nvPr>
            <p:ph type="body" idx="2"/>
          </p:nvPr>
        </p:nvSpPr>
        <p:spPr>
          <a:xfrm>
            <a:off x="630238" y="2505075"/>
            <a:ext cx="3868737" cy="3684588"/>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38"/>
          <p:cNvSpPr txBox="1">
            <a:spLocks noGrp="1"/>
          </p:cNvSpPr>
          <p:nvPr>
            <p:ph type="body" idx="3"/>
          </p:nvPr>
        </p:nvSpPr>
        <p:spPr>
          <a:xfrm>
            <a:off x="4629150" y="1681163"/>
            <a:ext cx="3887788" cy="823912"/>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80"/>
              </a:spcBef>
              <a:spcAft>
                <a:spcPts val="0"/>
              </a:spcAft>
              <a:buSzPts val="2400"/>
              <a:buFont typeface="Arial"/>
              <a:buNone/>
              <a:defRPr sz="2400" b="1"/>
            </a:lvl1pPr>
            <a:lvl2pPr marL="914400" lvl="1" indent="-228600" algn="l">
              <a:lnSpc>
                <a:spcPct val="100000"/>
              </a:lnSpc>
              <a:spcBef>
                <a:spcPts val="400"/>
              </a:spcBef>
              <a:spcAft>
                <a:spcPts val="0"/>
              </a:spcAft>
              <a:buClr>
                <a:srgbClr val="000000"/>
              </a:buClr>
              <a:buSzPts val="2000"/>
              <a:buFont typeface="Arial"/>
              <a:buNone/>
              <a:defRPr sz="2000" b="1"/>
            </a:lvl2pPr>
            <a:lvl3pPr marL="1371600" lvl="2" indent="-228600" algn="l">
              <a:lnSpc>
                <a:spcPct val="100000"/>
              </a:lnSpc>
              <a:spcBef>
                <a:spcPts val="360"/>
              </a:spcBef>
              <a:spcAft>
                <a:spcPts val="0"/>
              </a:spcAft>
              <a:buClr>
                <a:srgbClr val="000000"/>
              </a:buClr>
              <a:buSzPts val="1800"/>
              <a:buFont typeface="Arial"/>
              <a:buNone/>
              <a:defRPr sz="1800" b="1"/>
            </a:lvl3pPr>
            <a:lvl4pPr marL="1828800" lvl="3" indent="-228600" algn="l">
              <a:lnSpc>
                <a:spcPct val="100000"/>
              </a:lnSpc>
              <a:spcBef>
                <a:spcPts val="320"/>
              </a:spcBef>
              <a:spcAft>
                <a:spcPts val="0"/>
              </a:spcAft>
              <a:buClr>
                <a:srgbClr val="000000"/>
              </a:buClr>
              <a:buSzPts val="1600"/>
              <a:buFont typeface="Arial"/>
              <a:buNone/>
              <a:defRPr sz="1600" b="1"/>
            </a:lvl4pPr>
            <a:lvl5pPr marL="2286000" lvl="4" indent="-228600" algn="l">
              <a:lnSpc>
                <a:spcPct val="100000"/>
              </a:lnSpc>
              <a:spcBef>
                <a:spcPts val="320"/>
              </a:spcBef>
              <a:spcAft>
                <a:spcPts val="0"/>
              </a:spcAft>
              <a:buClr>
                <a:srgbClr val="000000"/>
              </a:buClr>
              <a:buSzPts val="1600"/>
              <a:buFont typeface="Arial"/>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5" name="Google Shape;55;p38"/>
          <p:cNvSpPr txBox="1">
            <a:spLocks noGrp="1"/>
          </p:cNvSpPr>
          <p:nvPr>
            <p:ph type="body" idx="4"/>
          </p:nvPr>
        </p:nvSpPr>
        <p:spPr>
          <a:xfrm>
            <a:off x="4629150" y="2505075"/>
            <a:ext cx="3887788" cy="3684588"/>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SzPts val="1800"/>
              <a:buChar char="•"/>
              <a:defRPr/>
            </a:lvl1pPr>
            <a:lvl2pPr marL="914400" lvl="1" indent="-342900" algn="l">
              <a:lnSpc>
                <a:spcPct val="100000"/>
              </a:lnSpc>
              <a:spcBef>
                <a:spcPts val="360"/>
              </a:spcBef>
              <a:spcAft>
                <a:spcPts val="0"/>
              </a:spcAft>
              <a:buClr>
                <a:srgbClr val="000000"/>
              </a:buClr>
              <a:buSzPts val="1800"/>
              <a:buChar char="–"/>
              <a:defRPr/>
            </a:lvl2pPr>
            <a:lvl3pPr marL="1371600" lvl="2" indent="-342900" algn="l">
              <a:lnSpc>
                <a:spcPct val="100000"/>
              </a:lnSpc>
              <a:spcBef>
                <a:spcPts val="360"/>
              </a:spcBef>
              <a:spcAft>
                <a:spcPts val="0"/>
              </a:spcAft>
              <a:buClr>
                <a:srgbClr val="000000"/>
              </a:buClr>
              <a:buSzPts val="1800"/>
              <a:buChar char="•"/>
              <a:defRPr/>
            </a:lvl3pPr>
            <a:lvl4pPr marL="1828800" lvl="3" indent="-342900" algn="l">
              <a:lnSpc>
                <a:spcPct val="100000"/>
              </a:lnSpc>
              <a:spcBef>
                <a:spcPts val="360"/>
              </a:spcBef>
              <a:spcAft>
                <a:spcPts val="0"/>
              </a:spcAft>
              <a:buClr>
                <a:srgbClr val="000000"/>
              </a:buClr>
              <a:buSzPts val="1800"/>
              <a:buChar char="–"/>
              <a:defRPr/>
            </a:lvl4pPr>
            <a:lvl5pPr marL="2286000" lvl="4" indent="-342900" algn="l">
              <a:lnSpc>
                <a:spcPct val="100000"/>
              </a:lnSpc>
              <a:spcBef>
                <a:spcPts val="360"/>
              </a:spcBef>
              <a:spcAft>
                <a:spcPts val="0"/>
              </a:spcAft>
              <a:buClr>
                <a:srgbClr val="000000"/>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38"/>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38"/>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8"/>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olo titolo" type="titleOnly">
  <p:cSld name="TITLE_ONLY">
    <p:spTree>
      <p:nvGrpSpPr>
        <p:cNvPr id="1" name="Shape 59"/>
        <p:cNvGrpSpPr/>
        <p:nvPr/>
      </p:nvGrpSpPr>
      <p:grpSpPr>
        <a:xfrm>
          <a:off x="0" y="0"/>
          <a:ext cx="0" cy="0"/>
          <a:chOff x="0" y="0"/>
          <a:chExt cx="0" cy="0"/>
        </a:xfrm>
      </p:grpSpPr>
      <p:sp>
        <p:nvSpPr>
          <p:cNvPr id="60" name="Google Shape;60;p39"/>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1" name="Google Shape;61;p39"/>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9"/>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9"/>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uota" type="blank">
  <p:cSld name="BLANK">
    <p:spTree>
      <p:nvGrpSpPr>
        <p:cNvPr id="1" name="Shape 64"/>
        <p:cNvGrpSpPr/>
        <p:nvPr/>
      </p:nvGrpSpPr>
      <p:grpSpPr>
        <a:xfrm>
          <a:off x="0" y="0"/>
          <a:ext cx="0" cy="0"/>
          <a:chOff x="0" y="0"/>
          <a:chExt cx="0" cy="0"/>
        </a:xfrm>
      </p:grpSpPr>
      <p:sp>
        <p:nvSpPr>
          <p:cNvPr id="65" name="Google Shape;65;p40"/>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40"/>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0"/>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uto con didascalia" type="objTx">
  <p:cSld name="OBJECT_WITH_CAPTION_TEXT">
    <p:spTree>
      <p:nvGrpSpPr>
        <p:cNvPr id="1" name="Shape 68"/>
        <p:cNvGrpSpPr/>
        <p:nvPr/>
      </p:nvGrpSpPr>
      <p:grpSpPr>
        <a:xfrm>
          <a:off x="0" y="0"/>
          <a:ext cx="0" cy="0"/>
          <a:chOff x="0" y="0"/>
          <a:chExt cx="0" cy="0"/>
        </a:xfrm>
      </p:grpSpPr>
      <p:sp>
        <p:nvSpPr>
          <p:cNvPr id="69" name="Google Shape;69;p41"/>
          <p:cNvSpPr txBox="1">
            <a:spLocks noGrp="1"/>
          </p:cNvSpPr>
          <p:nvPr>
            <p:ph type="title"/>
          </p:nvPr>
        </p:nvSpPr>
        <p:spPr>
          <a:xfrm>
            <a:off x="630238" y="457200"/>
            <a:ext cx="2949575" cy="160020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41"/>
          <p:cNvSpPr txBox="1">
            <a:spLocks noGrp="1"/>
          </p:cNvSpPr>
          <p:nvPr>
            <p:ph type="body" idx="1"/>
          </p:nvPr>
        </p:nvSpPr>
        <p:spPr>
          <a:xfrm>
            <a:off x="3887788" y="987425"/>
            <a:ext cx="4629150" cy="4873625"/>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SzPts val="3200"/>
              <a:buFont typeface="Arial"/>
              <a:buChar char="•"/>
              <a:defRPr sz="3200"/>
            </a:lvl1pPr>
            <a:lvl2pPr marL="914400" lvl="1" indent="-406400" algn="l">
              <a:lnSpc>
                <a:spcPct val="100000"/>
              </a:lnSpc>
              <a:spcBef>
                <a:spcPts val="560"/>
              </a:spcBef>
              <a:spcAft>
                <a:spcPts val="0"/>
              </a:spcAft>
              <a:buClr>
                <a:srgbClr val="000000"/>
              </a:buClr>
              <a:buSzPts val="2800"/>
              <a:buFont typeface="Arial"/>
              <a:buChar char="–"/>
              <a:defRPr sz="2800"/>
            </a:lvl2pPr>
            <a:lvl3pPr marL="1371600" lvl="2" indent="-381000" algn="l">
              <a:lnSpc>
                <a:spcPct val="100000"/>
              </a:lnSpc>
              <a:spcBef>
                <a:spcPts val="480"/>
              </a:spcBef>
              <a:spcAft>
                <a:spcPts val="0"/>
              </a:spcAft>
              <a:buClr>
                <a:srgbClr val="000000"/>
              </a:buClr>
              <a:buSzPts val="2400"/>
              <a:buFont typeface="Arial"/>
              <a:buChar char="•"/>
              <a:defRPr sz="2400"/>
            </a:lvl3pPr>
            <a:lvl4pPr marL="1828800" lvl="3" indent="-355600" algn="l">
              <a:lnSpc>
                <a:spcPct val="100000"/>
              </a:lnSpc>
              <a:spcBef>
                <a:spcPts val="400"/>
              </a:spcBef>
              <a:spcAft>
                <a:spcPts val="0"/>
              </a:spcAft>
              <a:buClr>
                <a:srgbClr val="000000"/>
              </a:buClr>
              <a:buSzPts val="2000"/>
              <a:buFont typeface="Arial"/>
              <a:buChar char="–"/>
              <a:defRPr sz="2000"/>
            </a:lvl4pPr>
            <a:lvl5pPr marL="2286000" lvl="4" indent="-355600" algn="l">
              <a:lnSpc>
                <a:spcPct val="100000"/>
              </a:lnSpc>
              <a:spcBef>
                <a:spcPts val="400"/>
              </a:spcBef>
              <a:spcAft>
                <a:spcPts val="0"/>
              </a:spcAft>
              <a:buClr>
                <a:srgbClr val="000000"/>
              </a:buClr>
              <a:buSzPts val="2000"/>
              <a:buFont typeface="Arial"/>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1" name="Google Shape;71;p41"/>
          <p:cNvSpPr txBox="1">
            <a:spLocks noGrp="1"/>
          </p:cNvSpPr>
          <p:nvPr>
            <p:ph type="body" idx="2"/>
          </p:nvPr>
        </p:nvSpPr>
        <p:spPr>
          <a:xfrm>
            <a:off x="630238" y="2057400"/>
            <a:ext cx="2949575" cy="3811588"/>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20"/>
              </a:spcBef>
              <a:spcAft>
                <a:spcPts val="0"/>
              </a:spcAft>
              <a:buSzPts val="1600"/>
              <a:buFont typeface="Arial"/>
              <a:buNone/>
              <a:defRPr sz="1600"/>
            </a:lvl1pPr>
            <a:lvl2pPr marL="914400" lvl="1" indent="-228600" algn="l">
              <a:lnSpc>
                <a:spcPct val="100000"/>
              </a:lnSpc>
              <a:spcBef>
                <a:spcPts val="280"/>
              </a:spcBef>
              <a:spcAft>
                <a:spcPts val="0"/>
              </a:spcAft>
              <a:buClr>
                <a:srgbClr val="000000"/>
              </a:buClr>
              <a:buSzPts val="1400"/>
              <a:buFont typeface="Arial"/>
              <a:buNone/>
              <a:defRPr sz="1400"/>
            </a:lvl2pPr>
            <a:lvl3pPr marL="1371600" lvl="2" indent="-228600" algn="l">
              <a:lnSpc>
                <a:spcPct val="100000"/>
              </a:lnSpc>
              <a:spcBef>
                <a:spcPts val="240"/>
              </a:spcBef>
              <a:spcAft>
                <a:spcPts val="0"/>
              </a:spcAft>
              <a:buClr>
                <a:srgbClr val="000000"/>
              </a:buClr>
              <a:buSzPts val="1200"/>
              <a:buFont typeface="Arial"/>
              <a:buNone/>
              <a:defRPr sz="1200"/>
            </a:lvl3pPr>
            <a:lvl4pPr marL="1828800" lvl="3" indent="-228600" algn="l">
              <a:lnSpc>
                <a:spcPct val="100000"/>
              </a:lnSpc>
              <a:spcBef>
                <a:spcPts val="200"/>
              </a:spcBef>
              <a:spcAft>
                <a:spcPts val="0"/>
              </a:spcAft>
              <a:buClr>
                <a:srgbClr val="000000"/>
              </a:buClr>
              <a:buSzPts val="1000"/>
              <a:buFont typeface="Arial"/>
              <a:buNone/>
              <a:defRPr sz="1000"/>
            </a:lvl4pPr>
            <a:lvl5pPr marL="2286000" lvl="4" indent="-228600" algn="l">
              <a:lnSpc>
                <a:spcPct val="100000"/>
              </a:lnSpc>
              <a:spcBef>
                <a:spcPts val="200"/>
              </a:spcBef>
              <a:spcAft>
                <a:spcPts val="0"/>
              </a:spcAft>
              <a:buClr>
                <a:srgbClr val="000000"/>
              </a:buClr>
              <a:buSzPts val="1000"/>
              <a:buFont typeface="Arial"/>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2" name="Google Shape;72;p41"/>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41"/>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1"/>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32"/>
          <p:cNvGrpSpPr/>
          <p:nvPr/>
        </p:nvGrpSpPr>
        <p:grpSpPr>
          <a:xfrm>
            <a:off x="0" y="6096000"/>
            <a:ext cx="9144000" cy="762000"/>
            <a:chOff x="0" y="3840"/>
            <a:chExt cx="5760" cy="480"/>
          </a:xfrm>
        </p:grpSpPr>
        <p:sp>
          <p:nvSpPr>
            <p:cNvPr id="11" name="Google Shape;11;p32"/>
            <p:cNvSpPr/>
            <p:nvPr/>
          </p:nvSpPr>
          <p:spPr>
            <a:xfrm>
              <a:off x="0" y="3984"/>
              <a:ext cx="5760" cy="336"/>
            </a:xfrm>
            <a:prstGeom prst="rect">
              <a:avLst/>
            </a:prstGeom>
            <a:solidFill>
              <a:srgbClr val="82243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Arial"/>
                <a:ea typeface="Arial"/>
                <a:cs typeface="Arial"/>
                <a:sym typeface="Arial"/>
              </a:endParaRPr>
            </a:p>
          </p:txBody>
        </p:sp>
        <p:sp>
          <p:nvSpPr>
            <p:cNvPr id="12" name="Google Shape;12;p32"/>
            <p:cNvSpPr/>
            <p:nvPr/>
          </p:nvSpPr>
          <p:spPr>
            <a:xfrm>
              <a:off x="768" y="3840"/>
              <a:ext cx="4992" cy="480"/>
            </a:xfrm>
            <a:prstGeom prst="rect">
              <a:avLst/>
            </a:prstGeom>
            <a:solidFill>
              <a:srgbClr val="82243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Arial"/>
                <a:ea typeface="Arial"/>
                <a:cs typeface="Arial"/>
                <a:sym typeface="Arial"/>
              </a:endParaRPr>
            </a:p>
          </p:txBody>
        </p:sp>
      </p:grpSp>
      <p:sp>
        <p:nvSpPr>
          <p:cNvPr id="13" name="Google Shape;13;p32"/>
          <p:cNvSpPr txBox="1">
            <a:spLocks noGrp="1"/>
          </p:cNvSpPr>
          <p:nvPr>
            <p:ph type="title"/>
          </p:nvPr>
        </p:nvSpPr>
        <p:spPr>
          <a:xfrm>
            <a:off x="1116013" y="409575"/>
            <a:ext cx="7559675" cy="5048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9pPr>
          </a:lstStyle>
          <a:p>
            <a:endParaRPr/>
          </a:p>
        </p:txBody>
      </p:sp>
      <p:sp>
        <p:nvSpPr>
          <p:cNvPr id="14" name="Google Shape;14;p32"/>
          <p:cNvSpPr txBox="1">
            <a:spLocks noGrp="1"/>
          </p:cNvSpPr>
          <p:nvPr>
            <p:ph type="body" idx="1"/>
          </p:nvPr>
        </p:nvSpPr>
        <p:spPr>
          <a:xfrm>
            <a:off x="1116013" y="1752600"/>
            <a:ext cx="7559675" cy="4114800"/>
          </a:xfrm>
          <a:prstGeom prst="rect">
            <a:avLst/>
          </a:prstGeom>
          <a:noFill/>
          <a:ln>
            <a:noFill/>
          </a:ln>
        </p:spPr>
        <p:txBody>
          <a:bodyPr spcFirstLastPara="1" wrap="square" lIns="91425" tIns="45700" rIns="91425" bIns="45700" anchor="t" anchorCtr="0">
            <a:noAutofit/>
          </a:bodyPr>
          <a:lstStyle>
            <a:lvl1pPr marL="457200" marR="0" lvl="0" indent="-381000" algn="l" rtl="0">
              <a:lnSpc>
                <a:spcPct val="100000"/>
              </a:lnSpc>
              <a:spcBef>
                <a:spcPts val="480"/>
              </a:spcBef>
              <a:spcAft>
                <a:spcPts val="0"/>
              </a:spcAft>
              <a:buClr>
                <a:srgbClr val="822433"/>
              </a:buClr>
              <a:buSzPts val="2400"/>
              <a:buFont typeface="Arial"/>
              <a:buChar char="•"/>
              <a:defRPr sz="2400" b="0" i="0" u="none" strike="noStrike" cap="none">
                <a:solidFill>
                  <a:srgbClr val="000000"/>
                </a:solidFill>
                <a:latin typeface="Arial"/>
                <a:ea typeface="Arial"/>
                <a:cs typeface="Arial"/>
                <a:sym typeface="Arial"/>
              </a:defRPr>
            </a:lvl1pPr>
            <a:lvl2pPr marL="914400" marR="0" lvl="1" indent="-355600" algn="l" rtl="0">
              <a:lnSpc>
                <a:spcPct val="100000"/>
              </a:lnSpc>
              <a:spcBef>
                <a:spcPts val="400"/>
              </a:spcBef>
              <a:spcAft>
                <a:spcPts val="0"/>
              </a:spcAft>
              <a:buClr>
                <a:srgbClr val="000000"/>
              </a:buClr>
              <a:buSzPts val="2000"/>
              <a:buFont typeface="Arial"/>
              <a:buChar char="–"/>
              <a:defRPr sz="2000" b="0" i="0" u="none" strike="noStrike" cap="none">
                <a:solidFill>
                  <a:srgbClr val="000000"/>
                </a:solidFill>
                <a:latin typeface="Arial"/>
                <a:ea typeface="Arial"/>
                <a:cs typeface="Arial"/>
                <a:sym typeface="Arial"/>
              </a:defRPr>
            </a:lvl2pPr>
            <a:lvl3pPr marL="1371600" marR="0" lvl="2" indent="-330200" algn="l" rtl="0">
              <a:lnSpc>
                <a:spcPct val="100000"/>
              </a:lnSpc>
              <a:spcBef>
                <a:spcPts val="320"/>
              </a:spcBef>
              <a:spcAft>
                <a:spcPts val="0"/>
              </a:spcAft>
              <a:buClr>
                <a:srgbClr val="000000"/>
              </a:buClr>
              <a:buSzPts val="1600"/>
              <a:buFont typeface="Arial"/>
              <a:buChar char="•"/>
              <a:defRPr sz="1600" b="0" i="0" u="none" strike="noStrike" cap="none">
                <a:solidFill>
                  <a:srgbClr val="000000"/>
                </a:solidFill>
                <a:latin typeface="Arial"/>
                <a:ea typeface="Arial"/>
                <a:cs typeface="Arial"/>
                <a:sym typeface="Arial"/>
              </a:defRPr>
            </a:lvl3pPr>
            <a:lvl4pPr marL="1828800" marR="0" lvl="3" indent="-317500" algn="l" rtl="0">
              <a:lnSpc>
                <a:spcPct val="100000"/>
              </a:lnSpc>
              <a:spcBef>
                <a:spcPts val="280"/>
              </a:spcBef>
              <a:spcAft>
                <a:spcPts val="0"/>
              </a:spcAft>
              <a:buClr>
                <a:srgbClr val="000000"/>
              </a:buClr>
              <a:buSzPts val="1400"/>
              <a:buFont typeface="Arial"/>
              <a:buChar char="–"/>
              <a:defRPr sz="1400" b="0" i="0" u="none" strike="noStrike" cap="none">
                <a:solidFill>
                  <a:srgbClr val="000000"/>
                </a:solidFill>
                <a:latin typeface="Arial"/>
                <a:ea typeface="Arial"/>
                <a:cs typeface="Arial"/>
                <a:sym typeface="Arial"/>
              </a:defRPr>
            </a:lvl4pPr>
            <a:lvl5pPr marL="2286000" marR="0" lvl="4" indent="-304800" algn="l" rtl="0">
              <a:lnSpc>
                <a:spcPct val="100000"/>
              </a:lnSpc>
              <a:spcBef>
                <a:spcPts val="240"/>
              </a:spcBef>
              <a:spcAft>
                <a:spcPts val="0"/>
              </a:spcAft>
              <a:buClr>
                <a:srgbClr val="000000"/>
              </a:buClr>
              <a:buSzPts val="1200"/>
              <a:buFont typeface="Arial"/>
              <a:buChar char="»"/>
              <a:defRPr sz="1200" b="0" i="0" u="none" strike="noStrike" cap="none">
                <a:solidFill>
                  <a:srgbClr val="000000"/>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5" name="Google Shape;15;p32"/>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lvl1pPr marR="0" lvl="0" algn="ct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16" name="Google Shape;16;p32"/>
          <p:cNvSpPr txBox="1">
            <a:spLocks noGrp="1"/>
          </p:cNvSpPr>
          <p:nvPr>
            <p:ph type="ftr" idx="11"/>
          </p:nvPr>
        </p:nvSpPr>
        <p:spPr>
          <a:xfrm>
            <a:off x="1219200" y="6146800"/>
            <a:ext cx="28956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900" b="0" i="0" u="none" strike="noStrike" cap="none">
                <a:solidFill>
                  <a:schemeClr val="lt1"/>
                </a:solidFill>
                <a:latin typeface="Arial"/>
                <a:ea typeface="Arial"/>
                <a:cs typeface="Arial"/>
                <a:sym typeface="Arial"/>
              </a:defRPr>
            </a:lvl9pPr>
          </a:lstStyle>
          <a:p>
            <a:endParaRPr/>
          </a:p>
        </p:txBody>
      </p:sp>
      <p:sp>
        <p:nvSpPr>
          <p:cNvPr id="17" name="Google Shape;17;p32"/>
          <p:cNvSpPr txBox="1">
            <a:spLocks noGrp="1"/>
          </p:cNvSpPr>
          <p:nvPr>
            <p:ph type="sldNum" idx="12"/>
          </p:nvPr>
        </p:nvSpPr>
        <p:spPr>
          <a:xfrm>
            <a:off x="6553200" y="6146800"/>
            <a:ext cx="1905000" cy="457200"/>
          </a:xfrm>
          <a:prstGeom prst="rect">
            <a:avLst/>
          </a:prstGeom>
          <a:noFill/>
          <a:ln>
            <a:noFill/>
          </a:ln>
        </p:spPr>
        <p:txBody>
          <a:bodyPr spcFirstLastPara="1" wrap="square" lIns="91425" tIns="45700" rIns="91425" bIns="45700" anchor="t"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r>
              <a:rPr lang="it-IT"/>
              <a:t>Pagina </a:t>
            </a: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22.xml.rels><?xml version="1.0" encoding="UTF-8" standalone="yes"?>
<Relationships xmlns="http://schemas.openxmlformats.org/package/2006/relationships"><Relationship Id="rId3" Type="http://schemas.openxmlformats.org/officeDocument/2006/relationships/hyperlink" Target="https://commission.europa.eu/funding-tenders/tools-public-buyers/professionalisation-public-buyers/procurcompeu-european-competency-framework-public-procurement-professionals_it" TargetMode="External"/><Relationship Id="rId2" Type="http://schemas.openxmlformats.org/officeDocument/2006/relationships/hyperlink" Target="https://commission.europa.eu/funding-tenders/tools-public-buyers/professionalisation-public-buyers/procurcompeu-european-competency-framework-public-procurement-professionals_en#procurcompeutoolox" TargetMode="Externa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2.jpg"/></Relationships>
</file>

<file path=ppt/slides/_rels/slide3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lt1"/>
        </a:solidFill>
        <a:effectLst/>
      </p:bgPr>
    </p:bg>
    <p:spTree>
      <p:nvGrpSpPr>
        <p:cNvPr id="1" name="Shape 109"/>
        <p:cNvGrpSpPr/>
        <p:nvPr/>
      </p:nvGrpSpPr>
      <p:grpSpPr>
        <a:xfrm>
          <a:off x="0" y="0"/>
          <a:ext cx="0" cy="0"/>
          <a:chOff x="0" y="0"/>
          <a:chExt cx="0" cy="0"/>
        </a:xfrm>
      </p:grpSpPr>
      <p:sp>
        <p:nvSpPr>
          <p:cNvPr id="110" name="Google Shape;110;p1"/>
          <p:cNvSpPr/>
          <p:nvPr/>
        </p:nvSpPr>
        <p:spPr>
          <a:xfrm>
            <a:off x="0" y="-18047"/>
            <a:ext cx="9144000" cy="3442551"/>
          </a:xfrm>
          <a:prstGeom prst="rect">
            <a:avLst/>
          </a:prstGeom>
          <a:solidFill>
            <a:srgbClr val="00677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Arial"/>
              <a:ea typeface="Arial"/>
              <a:cs typeface="Arial"/>
              <a:sym typeface="Arial"/>
            </a:endParaRPr>
          </a:p>
        </p:txBody>
      </p:sp>
      <p:sp>
        <p:nvSpPr>
          <p:cNvPr id="111" name="Google Shape;111;p1"/>
          <p:cNvSpPr txBox="1">
            <a:spLocks noGrp="1"/>
          </p:cNvSpPr>
          <p:nvPr>
            <p:ph type="subTitle" idx="1"/>
          </p:nvPr>
        </p:nvSpPr>
        <p:spPr>
          <a:xfrm>
            <a:off x="2267744" y="1087016"/>
            <a:ext cx="5400600" cy="1117848"/>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lt1"/>
              </a:buClr>
              <a:buSzPts val="1800"/>
              <a:buFont typeface="Arial"/>
              <a:buNone/>
            </a:pPr>
            <a:r>
              <a:rPr lang="it-IT" sz="1800">
                <a:solidFill>
                  <a:schemeClr val="lt1"/>
                </a:solidFill>
              </a:rPr>
              <a:t>LINEE GUIDA PER LE STRUTTURE TECNICHE AI SENSI DEL NUOVO CODICE DEI CONTRATTI </a:t>
            </a:r>
            <a:endParaRPr sz="2000">
              <a:solidFill>
                <a:schemeClr val="lt1"/>
              </a:solidFill>
            </a:endParaRPr>
          </a:p>
        </p:txBody>
      </p:sp>
      <p:sp>
        <p:nvSpPr>
          <p:cNvPr id="112" name="Google Shape;112;p1"/>
          <p:cNvSpPr txBox="1">
            <a:spLocks noGrp="1"/>
          </p:cNvSpPr>
          <p:nvPr>
            <p:ph type="ctrTitle"/>
          </p:nvPr>
        </p:nvSpPr>
        <p:spPr>
          <a:xfrm>
            <a:off x="2243138" y="74754"/>
            <a:ext cx="5857254" cy="761958"/>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sz="2400">
                <a:solidFill>
                  <a:schemeClr val="lt1"/>
                </a:solidFill>
              </a:rPr>
              <a:t>PROCUREMENT E SOSTENIBILITÀ: UNO SGUARDO AL FUTURO</a:t>
            </a:r>
            <a:endParaRPr/>
          </a:p>
        </p:txBody>
      </p:sp>
      <p:grpSp>
        <p:nvGrpSpPr>
          <p:cNvPr id="113" name="Google Shape;113;p1"/>
          <p:cNvGrpSpPr/>
          <p:nvPr/>
        </p:nvGrpSpPr>
        <p:grpSpPr>
          <a:xfrm>
            <a:off x="0" y="2777123"/>
            <a:ext cx="9145588" cy="4079876"/>
            <a:chOff x="0" y="1738"/>
            <a:chExt cx="5761" cy="2570"/>
          </a:xfrm>
        </p:grpSpPr>
        <p:pic>
          <p:nvPicPr>
            <p:cNvPr id="114" name="Google Shape;114;p1" descr="Fondino"/>
            <p:cNvPicPr preferRelativeResize="0"/>
            <p:nvPr/>
          </p:nvPicPr>
          <p:blipFill rotWithShape="1">
            <a:blip r:embed="rId3">
              <a:alphaModFix/>
            </a:blip>
            <a:srcRect/>
            <a:stretch/>
          </p:blipFill>
          <p:spPr>
            <a:xfrm>
              <a:off x="0" y="2146"/>
              <a:ext cx="5760" cy="2162"/>
            </a:xfrm>
            <a:prstGeom prst="rect">
              <a:avLst/>
            </a:prstGeom>
            <a:noFill/>
            <a:ln>
              <a:noFill/>
            </a:ln>
          </p:spPr>
        </p:pic>
        <p:pic>
          <p:nvPicPr>
            <p:cNvPr id="115" name="Google Shape;115;p1" descr="logo +marchio"/>
            <p:cNvPicPr preferRelativeResize="0"/>
            <p:nvPr/>
          </p:nvPicPr>
          <p:blipFill rotWithShape="1">
            <a:blip r:embed="rId4">
              <a:alphaModFix/>
            </a:blip>
            <a:srcRect/>
            <a:stretch/>
          </p:blipFill>
          <p:spPr>
            <a:xfrm>
              <a:off x="0" y="2160"/>
              <a:ext cx="5761" cy="722"/>
            </a:xfrm>
            <a:prstGeom prst="rect">
              <a:avLst/>
            </a:prstGeom>
            <a:noFill/>
            <a:ln>
              <a:noFill/>
            </a:ln>
          </p:spPr>
        </p:pic>
        <p:pic>
          <p:nvPicPr>
            <p:cNvPr id="116" name="Google Shape;116;p1" descr="fascia"/>
            <p:cNvPicPr preferRelativeResize="0"/>
            <p:nvPr/>
          </p:nvPicPr>
          <p:blipFill rotWithShape="1">
            <a:blip r:embed="rId5">
              <a:alphaModFix/>
            </a:blip>
            <a:srcRect/>
            <a:stretch/>
          </p:blipFill>
          <p:spPr>
            <a:xfrm>
              <a:off x="1316" y="1738"/>
              <a:ext cx="4444" cy="422"/>
            </a:xfrm>
            <a:prstGeom prst="rect">
              <a:avLst/>
            </a:prstGeom>
            <a:noFill/>
            <a:ln>
              <a:noFill/>
            </a:ln>
          </p:spPr>
        </p:pic>
      </p:grpSp>
      <p:sp>
        <p:nvSpPr>
          <p:cNvPr id="117" name="Google Shape;117;p1"/>
          <p:cNvSpPr txBox="1">
            <a:spLocks noGrp="1"/>
          </p:cNvSpPr>
          <p:nvPr>
            <p:ph type="ftr" idx="11"/>
          </p:nvPr>
        </p:nvSpPr>
        <p:spPr>
          <a:xfrm>
            <a:off x="1219200" y="6146800"/>
            <a:ext cx="6377136" cy="636446"/>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b="0" i="0" u="none" strike="noStrike" cap="none">
                <a:solidFill>
                  <a:schemeClr val="lt1"/>
                </a:solidFill>
                <a:latin typeface="Arial"/>
                <a:ea typeface="Arial"/>
                <a:cs typeface="Arial"/>
                <a:sym typeface="Arial"/>
              </a:rPr>
              <a:t>Dott.ssa Monica FACCHIANO</a:t>
            </a:r>
            <a:endParaRPr/>
          </a:p>
          <a:p>
            <a:pPr marL="0" marR="0" lvl="0" indent="0" algn="l" rtl="0">
              <a:lnSpc>
                <a:spcPct val="100000"/>
              </a:lnSpc>
              <a:spcBef>
                <a:spcPts val="0"/>
              </a:spcBef>
              <a:spcAft>
                <a:spcPts val="0"/>
              </a:spcAft>
              <a:buClr>
                <a:schemeClr val="lt1"/>
              </a:buClr>
              <a:buSzPts val="1050"/>
              <a:buFont typeface="Arial"/>
              <a:buNone/>
            </a:pPr>
            <a:r>
              <a:rPr lang="it-IT" sz="1050" b="0" i="0" u="none" strike="noStrike" cap="none">
                <a:solidFill>
                  <a:schemeClr val="lt1"/>
                </a:solidFill>
                <a:latin typeface="Arial"/>
                <a:ea typeface="Arial"/>
                <a:cs typeface="Arial"/>
                <a:sym typeface="Arial"/>
              </a:rPr>
              <a:t>Università degli Studi di Roma “La Sapienza” </a:t>
            </a:r>
            <a:endParaRPr/>
          </a:p>
          <a:p>
            <a:pPr marL="0" marR="0" lvl="0" indent="0" algn="l" rtl="0">
              <a:lnSpc>
                <a:spcPct val="100000"/>
              </a:lnSpc>
              <a:spcBef>
                <a:spcPts val="0"/>
              </a:spcBef>
              <a:spcAft>
                <a:spcPts val="0"/>
              </a:spcAft>
              <a:buClr>
                <a:schemeClr val="lt1"/>
              </a:buClr>
              <a:buSzPts val="1050"/>
              <a:buFont typeface="Arial"/>
              <a:buNone/>
            </a:pPr>
            <a:r>
              <a:rPr lang="it-IT" sz="1050" b="0" i="0" u="none" strike="noStrike" cap="none">
                <a:solidFill>
                  <a:schemeClr val="lt1"/>
                </a:solidFill>
                <a:latin typeface="Arial"/>
                <a:ea typeface="Arial"/>
                <a:cs typeface="Arial"/>
                <a:sym typeface="Arial"/>
              </a:rPr>
              <a:t>DIRIGENTE AREA “PATRIMONIO E SOSTENIBILITÀ” E AREA “APPALTI E APPROVVIGIONAMENTI”</a:t>
            </a:r>
            <a:endParaRPr/>
          </a:p>
        </p:txBody>
      </p:sp>
      <p:pic>
        <p:nvPicPr>
          <p:cNvPr id="118" name="Google Shape;118;p1" descr="https://convegni.unicam.it/sites/d7.unicam.it.convegni/files/bootcampstar/bootcampstar3%20testatina.jpg"/>
          <p:cNvPicPr preferRelativeResize="0"/>
          <p:nvPr/>
        </p:nvPicPr>
        <p:blipFill rotWithShape="1">
          <a:blip r:embed="rId6">
            <a:alphaModFix/>
          </a:blip>
          <a:srcRect/>
          <a:stretch/>
        </p:blipFill>
        <p:spPr>
          <a:xfrm>
            <a:off x="0" y="2585253"/>
            <a:ext cx="9147339" cy="1913635"/>
          </a:xfrm>
          <a:prstGeom prst="rect">
            <a:avLst/>
          </a:prstGeom>
          <a:noFill/>
          <a:ln w="9525" cap="flat" cmpd="sng">
            <a:solidFill>
              <a:schemeClr val="lt1"/>
            </a:solidFill>
            <a:prstDash val="solid"/>
            <a:round/>
            <a:headEnd type="none" w="sm" len="sm"/>
            <a:tailEnd type="none" w="sm" len="sm"/>
          </a:ln>
        </p:spPr>
      </p:pic>
      <p:sp>
        <p:nvSpPr>
          <p:cNvPr id="119" name="Google Shape;119;p1"/>
          <p:cNvSpPr txBox="1">
            <a:spLocks noGrp="1"/>
          </p:cNvSpPr>
          <p:nvPr>
            <p:ph type="subTitle" idx="1"/>
          </p:nvPr>
        </p:nvSpPr>
        <p:spPr>
          <a:xfrm>
            <a:off x="1707457" y="4693991"/>
            <a:ext cx="5400600" cy="1117800"/>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lt1"/>
              </a:buClr>
              <a:buSzPts val="1800"/>
              <a:buFont typeface="Arial"/>
              <a:buNone/>
            </a:pPr>
            <a:r>
              <a:rPr lang="it-IT" sz="1800">
                <a:solidFill>
                  <a:schemeClr val="lt1"/>
                </a:solidFill>
              </a:rPr>
              <a:t>CAMERINO</a:t>
            </a:r>
            <a:endParaRPr sz="1800">
              <a:solidFill>
                <a:schemeClr val="lt1"/>
              </a:solidFill>
            </a:endParaRPr>
          </a:p>
          <a:p>
            <a:pPr marL="0" lvl="0" indent="0" algn="ctr" rtl="0">
              <a:lnSpc>
                <a:spcPct val="100000"/>
              </a:lnSpc>
              <a:spcBef>
                <a:spcPts val="0"/>
              </a:spcBef>
              <a:spcAft>
                <a:spcPts val="0"/>
              </a:spcAft>
              <a:buClr>
                <a:schemeClr val="lt1"/>
              </a:buClr>
              <a:buSzPts val="1800"/>
              <a:buFont typeface="Arial"/>
              <a:buNone/>
            </a:pPr>
            <a:r>
              <a:rPr lang="it-IT" sz="1800">
                <a:solidFill>
                  <a:schemeClr val="lt1"/>
                </a:solidFill>
              </a:rPr>
              <a:t> SABATO 8 LUGLIO 2023 </a:t>
            </a:r>
            <a:endParaRPr sz="20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3" name="Google Shape;283;p9"/>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La nomina del RUP</a:t>
            </a:r>
            <a:br>
              <a:rPr lang="it-IT" dirty="0"/>
            </a:br>
            <a:endParaRPr dirty="0"/>
          </a:p>
        </p:txBody>
      </p:sp>
      <p:sp>
        <p:nvSpPr>
          <p:cNvPr id="284" name="Google Shape;284;p9"/>
          <p:cNvSpPr txBox="1">
            <a:spLocks noGrp="1"/>
          </p:cNvSpPr>
          <p:nvPr>
            <p:ph type="body" idx="1"/>
          </p:nvPr>
        </p:nvSpPr>
        <p:spPr>
          <a:xfrm>
            <a:off x="279142" y="1127297"/>
            <a:ext cx="8613331" cy="4056919"/>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30"/>
              </a:spcBef>
              <a:spcAft>
                <a:spcPts val="0"/>
              </a:spcAft>
              <a:buSzPts val="1150"/>
              <a:buFont typeface="Courier New"/>
              <a:buChar char="o"/>
            </a:pPr>
            <a:r>
              <a:rPr lang="it-IT" sz="1150" dirty="0"/>
              <a:t>In ordine al conferimento della nomina dei responsabili unici di progetto nell’ambito delle procedure di gara dell’Ateneo, in chiave operativa, i Direttori delle Aree e i RAD preliminarmente accertano, attraverso </a:t>
            </a:r>
            <a:r>
              <a:rPr lang="it-IT" sz="1150" b="1" dirty="0"/>
              <a:t>consultazioni verbali o tramite invio di un avviso interno all’unità organizzativa</a:t>
            </a:r>
            <a:r>
              <a:rPr lang="it-IT" sz="1150" dirty="0"/>
              <a:t>, e nel rispetto del principio di rotazione e di eventuali altri criteri di selezione predefiniti, </a:t>
            </a:r>
            <a:r>
              <a:rPr lang="it-IT" sz="1150" b="1" dirty="0"/>
              <a:t>la sussistenza</a:t>
            </a:r>
            <a:r>
              <a:rPr lang="it-IT" sz="1150" dirty="0"/>
              <a:t>, </a:t>
            </a:r>
            <a:r>
              <a:rPr lang="it-IT" sz="1150" b="1" dirty="0"/>
              <a:t>all’interno della propria unità organizzativa</a:t>
            </a:r>
            <a:r>
              <a:rPr lang="it-IT" sz="1150" dirty="0"/>
              <a:t>, </a:t>
            </a:r>
            <a:r>
              <a:rPr lang="it-IT" sz="1150" b="1" dirty="0"/>
              <a:t>di soggetti </a:t>
            </a:r>
            <a:r>
              <a:rPr lang="it-IT" sz="1150" dirty="0"/>
              <a:t>almeno di categoria D, in possesso dei requisiti di professionalità, </a:t>
            </a:r>
            <a:r>
              <a:rPr lang="it-IT" sz="1150" b="1" dirty="0"/>
              <a:t>per l’incarico di RUP</a:t>
            </a:r>
            <a:r>
              <a:rPr lang="it-IT" sz="1150" dirty="0"/>
              <a:t>.	</a:t>
            </a:r>
            <a:endParaRPr dirty="0"/>
          </a:p>
          <a:p>
            <a:pPr marL="342900" lvl="0" indent="-269875" algn="just" rtl="0">
              <a:lnSpc>
                <a:spcPct val="100000"/>
              </a:lnSpc>
              <a:spcBef>
                <a:spcPts val="230"/>
              </a:spcBef>
              <a:spcAft>
                <a:spcPts val="0"/>
              </a:spcAft>
              <a:buSzPts val="1150"/>
              <a:buFont typeface="Courier New"/>
              <a:buNone/>
            </a:pPr>
            <a:endParaRPr sz="1150" dirty="0"/>
          </a:p>
          <a:p>
            <a:pPr marL="342900" lvl="0" indent="-342900" algn="just" rtl="0">
              <a:lnSpc>
                <a:spcPct val="100000"/>
              </a:lnSpc>
              <a:spcBef>
                <a:spcPts val="230"/>
              </a:spcBef>
              <a:spcAft>
                <a:spcPts val="0"/>
              </a:spcAft>
              <a:buSzPts val="1150"/>
              <a:buFont typeface="Courier New"/>
              <a:buChar char="o"/>
            </a:pPr>
            <a:r>
              <a:rPr lang="it-IT" sz="1150" dirty="0"/>
              <a:t>Qualora accertino la carenza o l’assenza, in capo ai soggetti afferenti la propria unità organizzativa, dei requisiti di professionalità, i Direttori delle Aree e i RAD procedono alla </a:t>
            </a:r>
            <a:r>
              <a:rPr lang="it-IT" sz="1150" b="1" dirty="0"/>
              <a:t>pubblicazione</a:t>
            </a:r>
            <a:r>
              <a:rPr lang="it-IT" sz="1150" dirty="0"/>
              <a:t>, per un periodo minimo di cinque giorni lavorativi, sul sito di Ateneo, Sezione “Amministrazione Trasparente” – sotto Sezione “Bandi di gara e contratti”, voce “Determine e avvisi”, </a:t>
            </a:r>
            <a:r>
              <a:rPr lang="it-IT" sz="1150" b="1" dirty="0"/>
              <a:t>di un avviso </a:t>
            </a:r>
            <a:r>
              <a:rPr lang="it-IT" sz="1150" dirty="0"/>
              <a:t>che contenga almeno:</a:t>
            </a:r>
            <a:endParaRPr dirty="0"/>
          </a:p>
          <a:p>
            <a:pPr marL="0" lvl="0" indent="0" algn="just" rtl="0">
              <a:lnSpc>
                <a:spcPct val="100000"/>
              </a:lnSpc>
              <a:spcBef>
                <a:spcPts val="230"/>
              </a:spcBef>
              <a:spcAft>
                <a:spcPts val="0"/>
              </a:spcAft>
              <a:buSzPts val="1150"/>
              <a:buFont typeface="Arial"/>
              <a:buNone/>
            </a:pPr>
            <a:r>
              <a:rPr lang="it-IT" sz="1150" dirty="0"/>
              <a:t>	▪ l’oggetto della procedura di affidamento;</a:t>
            </a:r>
            <a:endParaRPr dirty="0"/>
          </a:p>
          <a:p>
            <a:pPr marL="0" lvl="0" indent="0" algn="just" rtl="0">
              <a:lnSpc>
                <a:spcPct val="100000"/>
              </a:lnSpc>
              <a:spcBef>
                <a:spcPts val="230"/>
              </a:spcBef>
              <a:spcAft>
                <a:spcPts val="0"/>
              </a:spcAft>
              <a:buSzPts val="1150"/>
              <a:buFont typeface="Arial"/>
              <a:buNone/>
            </a:pPr>
            <a:r>
              <a:rPr lang="it-IT" sz="1150" dirty="0"/>
              <a:t>	▪ il valore dell’appalto o della concessione;</a:t>
            </a:r>
            <a:endParaRPr dirty="0"/>
          </a:p>
          <a:p>
            <a:pPr marL="0" lvl="0" indent="0" algn="just" rtl="0">
              <a:lnSpc>
                <a:spcPct val="100000"/>
              </a:lnSpc>
              <a:spcBef>
                <a:spcPts val="230"/>
              </a:spcBef>
              <a:spcAft>
                <a:spcPts val="0"/>
              </a:spcAft>
              <a:buSzPts val="1150"/>
              <a:buFont typeface="Arial"/>
              <a:buNone/>
            </a:pPr>
            <a:r>
              <a:rPr lang="it-IT" sz="1150" dirty="0"/>
              <a:t>	▪ i requisiti di professionalità richiesti;</a:t>
            </a:r>
            <a:endParaRPr dirty="0"/>
          </a:p>
          <a:p>
            <a:pPr marL="0" lvl="0" indent="0" algn="just" rtl="0">
              <a:lnSpc>
                <a:spcPct val="100000"/>
              </a:lnSpc>
              <a:spcBef>
                <a:spcPts val="230"/>
              </a:spcBef>
              <a:spcAft>
                <a:spcPts val="0"/>
              </a:spcAft>
              <a:buSzPts val="1150"/>
              <a:buFont typeface="Arial"/>
              <a:buNone/>
            </a:pPr>
            <a:r>
              <a:rPr lang="it-IT" sz="1150" dirty="0"/>
              <a:t>	▪ i criteri di selezione dei candidati;</a:t>
            </a:r>
            <a:endParaRPr dirty="0"/>
          </a:p>
          <a:p>
            <a:pPr marL="0" lvl="0" indent="0" algn="just" rtl="0">
              <a:lnSpc>
                <a:spcPct val="100000"/>
              </a:lnSpc>
              <a:spcBef>
                <a:spcPts val="230"/>
              </a:spcBef>
              <a:spcAft>
                <a:spcPts val="0"/>
              </a:spcAft>
              <a:buSzPts val="1150"/>
              <a:buFont typeface="Arial"/>
              <a:buNone/>
            </a:pPr>
            <a:r>
              <a:rPr lang="it-IT" sz="1150" dirty="0"/>
              <a:t>	▪ la richiesta del nulla-osta del Direttore di Area o del RAD del Centro di Spesa, cui il candidato afferisce;</a:t>
            </a:r>
            <a:endParaRPr dirty="0"/>
          </a:p>
          <a:p>
            <a:pPr marL="0" lvl="0" indent="0" algn="just" rtl="0">
              <a:lnSpc>
                <a:spcPct val="100000"/>
              </a:lnSpc>
              <a:spcBef>
                <a:spcPts val="230"/>
              </a:spcBef>
              <a:spcAft>
                <a:spcPts val="0"/>
              </a:spcAft>
              <a:buSzPts val="1150"/>
              <a:buFont typeface="Arial"/>
              <a:buNone/>
            </a:pPr>
            <a:r>
              <a:rPr lang="it-IT" sz="1150" dirty="0"/>
              <a:t>	▪ la richiesta del curriculum vitae.</a:t>
            </a:r>
            <a:endParaRPr dirty="0"/>
          </a:p>
          <a:p>
            <a:pPr marL="342900" lvl="0" indent="-269875" algn="just" rtl="0">
              <a:lnSpc>
                <a:spcPct val="100000"/>
              </a:lnSpc>
              <a:spcBef>
                <a:spcPts val="230"/>
              </a:spcBef>
              <a:spcAft>
                <a:spcPts val="0"/>
              </a:spcAft>
              <a:buSzPts val="1150"/>
              <a:buFont typeface="Courier New"/>
              <a:buNone/>
            </a:pPr>
            <a:endParaRPr sz="1150" b="1" dirty="0"/>
          </a:p>
          <a:p>
            <a:pPr marL="342900" lvl="0" indent="-342900" algn="just" rtl="0">
              <a:lnSpc>
                <a:spcPct val="100000"/>
              </a:lnSpc>
              <a:spcBef>
                <a:spcPts val="230"/>
              </a:spcBef>
              <a:spcAft>
                <a:spcPts val="0"/>
              </a:spcAft>
              <a:buSzPts val="1150"/>
              <a:buFont typeface="Courier New"/>
              <a:buChar char="o"/>
            </a:pPr>
            <a:r>
              <a:rPr lang="it-IT" sz="1150" dirty="0"/>
              <a:t>All’avviso è </a:t>
            </a:r>
            <a:r>
              <a:rPr lang="it-IT" sz="1150" b="1" dirty="0"/>
              <a:t>allegato un modulo per manifestare l’interesse nel quale è inserita</a:t>
            </a:r>
            <a:r>
              <a:rPr lang="it-IT" sz="1150" dirty="0"/>
              <a:t>, fra l’altro, </a:t>
            </a:r>
            <a:r>
              <a:rPr lang="it-IT" sz="1150" b="1" dirty="0"/>
              <a:t>la dichiarazione del possesso dei requisiti di professionalità richiesti</a:t>
            </a:r>
            <a:r>
              <a:rPr lang="it-IT" sz="1150" dirty="0"/>
              <a:t>. </a:t>
            </a:r>
            <a:endParaRPr dirty="0"/>
          </a:p>
          <a:p>
            <a:pPr marL="0" lvl="0" indent="0" algn="just" rtl="0">
              <a:lnSpc>
                <a:spcPct val="100000"/>
              </a:lnSpc>
              <a:spcBef>
                <a:spcPts val="230"/>
              </a:spcBef>
              <a:spcAft>
                <a:spcPts val="0"/>
              </a:spcAft>
              <a:buSzPts val="1150"/>
              <a:buFont typeface="Arial"/>
              <a:buNone/>
            </a:pPr>
            <a:r>
              <a:rPr lang="it-IT" sz="1150" dirty="0"/>
              <a:t>	</a:t>
            </a:r>
            <a:endParaRPr sz="1200" dirty="0"/>
          </a:p>
        </p:txBody>
      </p:sp>
      <p:sp>
        <p:nvSpPr>
          <p:cNvPr id="285" name="Google Shape;285;p9"/>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1" dirty="0">
                <a:solidFill>
                  <a:srgbClr val="822433"/>
                </a:solidFill>
              </a:rPr>
              <a:t>                                                      Linee guida predisposte in Sapienza</a:t>
            </a:r>
            <a:endParaRPr sz="1600" b="1" dirty="0">
              <a:solidFill>
                <a:srgbClr val="822433"/>
              </a:solidFill>
            </a:endParaRPr>
          </a:p>
        </p:txBody>
      </p:sp>
      <p:cxnSp>
        <p:nvCxnSpPr>
          <p:cNvPr id="286" name="Google Shape;286;p9"/>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87" name="Google Shape;287;p9"/>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88" name="Google Shape;288;p9"/>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89" name="Google Shape;289;p9"/>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90" name="Google Shape;290;p9"/>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91" name="Google Shape;291;p9"/>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92" name="Google Shape;292;p9"/>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93" name="Google Shape;293;p9"/>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pic>
        <p:nvPicPr>
          <p:cNvPr id="294" name="Google Shape;294;p9" descr="https://encrypted-tbn0.gstatic.com/images?q=tbn:ANd9GcSISIiemmaoJJWyVc_TX3GbaqJtA8NV9x41sQ&amp;usqp=CAU"/>
          <p:cNvPicPr preferRelativeResize="0"/>
          <p:nvPr/>
        </p:nvPicPr>
        <p:blipFill rotWithShape="1">
          <a:blip r:embed="rId3">
            <a:alphaModFix/>
          </a:blip>
          <a:srcRect/>
          <a:stretch/>
        </p:blipFill>
        <p:spPr>
          <a:xfrm>
            <a:off x="8152107" y="138484"/>
            <a:ext cx="759017" cy="559123"/>
          </a:xfrm>
          <a:prstGeom prst="rect">
            <a:avLst/>
          </a:prstGeom>
          <a:noFill/>
          <a:ln w="9525" cap="flat" cmpd="sng">
            <a:solidFill>
              <a:schemeClr val="dk2"/>
            </a:solidFill>
            <a:prstDash val="solid"/>
            <a:round/>
            <a:headEnd type="none" w="sm" len="sm"/>
            <a:tailEnd type="none" w="sm" len="sm"/>
          </a:ln>
        </p:spPr>
      </p:pic>
      <p:sp>
        <p:nvSpPr>
          <p:cNvPr id="295" name="Google Shape;295;p9"/>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pic>
        <p:nvPicPr>
          <p:cNvPr id="296" name="Google Shape;296;p9"/>
          <p:cNvPicPr preferRelativeResize="0"/>
          <p:nvPr/>
        </p:nvPicPr>
        <p:blipFill rotWithShape="1">
          <a:blip r:embed="rId4">
            <a:alphaModFix/>
          </a:blip>
          <a:srcRect/>
          <a:stretch/>
        </p:blipFill>
        <p:spPr>
          <a:xfrm>
            <a:off x="8121740" y="5184216"/>
            <a:ext cx="819733" cy="581498"/>
          </a:xfrm>
          <a:prstGeom prst="rect">
            <a:avLst/>
          </a:prstGeom>
          <a:noFill/>
          <a:ln>
            <a:noFill/>
          </a:ln>
        </p:spPr>
      </p:pic>
      <p:sp>
        <p:nvSpPr>
          <p:cNvPr id="297" name="Google Shape;297;p9"/>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4" name="Google Shape;304;p10"/>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La nomina del RUP</a:t>
            </a:r>
            <a:br>
              <a:rPr lang="it-IT"/>
            </a:br>
            <a:endParaRPr/>
          </a:p>
        </p:txBody>
      </p:sp>
      <p:sp>
        <p:nvSpPr>
          <p:cNvPr id="305" name="Google Shape;305;p10"/>
          <p:cNvSpPr txBox="1">
            <a:spLocks noGrp="1"/>
          </p:cNvSpPr>
          <p:nvPr>
            <p:ph type="body" idx="1"/>
          </p:nvPr>
        </p:nvSpPr>
        <p:spPr>
          <a:xfrm>
            <a:off x="279142" y="1127297"/>
            <a:ext cx="8613331" cy="3741863"/>
          </a:xfrm>
          <a:prstGeom prst="rect">
            <a:avLst/>
          </a:prstGeom>
          <a:noFill/>
          <a:ln>
            <a:noFill/>
          </a:ln>
        </p:spPr>
        <p:txBody>
          <a:bodyPr spcFirstLastPara="1" wrap="square" lIns="91425" tIns="45700" rIns="91425" bIns="45700" anchor="t" anchorCtr="0">
            <a:noAutofit/>
          </a:bodyPr>
          <a:lstStyle/>
          <a:p>
            <a:pPr marL="342900" lvl="0" indent="-269875" algn="just" rtl="0">
              <a:lnSpc>
                <a:spcPct val="100000"/>
              </a:lnSpc>
              <a:spcBef>
                <a:spcPts val="0"/>
              </a:spcBef>
              <a:spcAft>
                <a:spcPts val="0"/>
              </a:spcAft>
              <a:buSzPts val="1150"/>
              <a:buFont typeface="Courier New"/>
              <a:buNone/>
            </a:pPr>
            <a:endParaRPr sz="1150" b="1" dirty="0"/>
          </a:p>
          <a:p>
            <a:pPr marL="342900" lvl="0" indent="-269875" algn="just" rtl="0">
              <a:lnSpc>
                <a:spcPct val="100000"/>
              </a:lnSpc>
              <a:spcBef>
                <a:spcPts val="230"/>
              </a:spcBef>
              <a:spcAft>
                <a:spcPts val="0"/>
              </a:spcAft>
              <a:buSzPts val="1150"/>
              <a:buFont typeface="Courier New"/>
              <a:buNone/>
            </a:pPr>
            <a:endParaRPr sz="1150" b="1" dirty="0"/>
          </a:p>
          <a:p>
            <a:pPr marL="0" lvl="0" indent="0" algn="just" rtl="0">
              <a:lnSpc>
                <a:spcPct val="100000"/>
              </a:lnSpc>
              <a:spcBef>
                <a:spcPts val="230"/>
              </a:spcBef>
              <a:spcAft>
                <a:spcPts val="0"/>
              </a:spcAft>
              <a:buSzPts val="1150"/>
              <a:buFont typeface="Arial"/>
              <a:buNone/>
            </a:pPr>
            <a:r>
              <a:rPr lang="it-IT" sz="1150" dirty="0"/>
              <a:t>	</a:t>
            </a:r>
            <a:endParaRPr sz="1200" dirty="0"/>
          </a:p>
        </p:txBody>
      </p:sp>
      <p:cxnSp>
        <p:nvCxnSpPr>
          <p:cNvPr id="307" name="Google Shape;307;p10"/>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08" name="Google Shape;308;p10"/>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09" name="Google Shape;309;p10"/>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10" name="Google Shape;310;p10"/>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11" name="Google Shape;311;p10"/>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12" name="Google Shape;312;p10"/>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13" name="Google Shape;313;p10"/>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14" name="Google Shape;314;p10"/>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pic>
        <p:nvPicPr>
          <p:cNvPr id="315" name="Google Shape;315;p10" descr="https://encrypted-tbn0.gstatic.com/images?q=tbn:ANd9GcSISIiemmaoJJWyVc_TX3GbaqJtA8NV9x41sQ&amp;usqp=CAU"/>
          <p:cNvPicPr preferRelativeResize="0"/>
          <p:nvPr/>
        </p:nvPicPr>
        <p:blipFill rotWithShape="1">
          <a:blip r:embed="rId3">
            <a:alphaModFix/>
          </a:blip>
          <a:srcRect/>
          <a:stretch/>
        </p:blipFill>
        <p:spPr>
          <a:xfrm>
            <a:off x="8152107" y="138484"/>
            <a:ext cx="759017" cy="559123"/>
          </a:xfrm>
          <a:prstGeom prst="rect">
            <a:avLst/>
          </a:prstGeom>
          <a:noFill/>
          <a:ln w="9525" cap="flat" cmpd="sng">
            <a:solidFill>
              <a:schemeClr val="dk2"/>
            </a:solidFill>
            <a:prstDash val="solid"/>
            <a:round/>
            <a:headEnd type="none" w="sm" len="sm"/>
            <a:tailEnd type="none" w="sm" len="sm"/>
          </a:ln>
        </p:spPr>
      </p:pic>
      <p:grpSp>
        <p:nvGrpSpPr>
          <p:cNvPr id="316" name="Google Shape;316;p10"/>
          <p:cNvGrpSpPr/>
          <p:nvPr/>
        </p:nvGrpSpPr>
        <p:grpSpPr>
          <a:xfrm>
            <a:off x="296552" y="1628799"/>
            <a:ext cx="1881843" cy="984249"/>
            <a:chOff x="3031" y="1180286"/>
            <a:chExt cx="1378565" cy="864000"/>
          </a:xfrm>
        </p:grpSpPr>
        <p:sp>
          <p:nvSpPr>
            <p:cNvPr id="317" name="Google Shape;317;p10"/>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8" name="Google Shape;318;p10"/>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Se pervengono più candidature ammissibili</a:t>
              </a:r>
              <a:endParaRPr sz="1400" b="0" i="0" u="none" strike="noStrike" cap="none">
                <a:solidFill>
                  <a:srgbClr val="000000"/>
                </a:solidFill>
                <a:latin typeface="Arial"/>
                <a:ea typeface="Arial"/>
                <a:cs typeface="Arial"/>
                <a:sym typeface="Arial"/>
              </a:endParaRPr>
            </a:p>
          </p:txBody>
        </p:sp>
      </p:grpSp>
      <p:grpSp>
        <p:nvGrpSpPr>
          <p:cNvPr id="319" name="Google Shape;319;p10"/>
          <p:cNvGrpSpPr/>
          <p:nvPr/>
        </p:nvGrpSpPr>
        <p:grpSpPr>
          <a:xfrm>
            <a:off x="3347864" y="1192921"/>
            <a:ext cx="2100868" cy="753452"/>
            <a:chOff x="285388" y="1731713"/>
            <a:chExt cx="1378565" cy="1152000"/>
          </a:xfrm>
        </p:grpSpPr>
        <p:sp>
          <p:nvSpPr>
            <p:cNvPr id="320" name="Google Shape;320;p10"/>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1" name="Google Shape;321;p10"/>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0" marR="0" lvl="1" indent="0" algn="l" rtl="0">
                <a:lnSpc>
                  <a:spcPct val="90000"/>
                </a:lnSpc>
                <a:spcBef>
                  <a:spcPts val="0"/>
                </a:spcBef>
                <a:spcAft>
                  <a:spcPts val="0"/>
                </a:spcAft>
                <a:buClr>
                  <a:srgbClr val="000000"/>
                </a:buClr>
                <a:buSzPts val="1600"/>
                <a:buFont typeface="Arial"/>
                <a:buNone/>
              </a:pPr>
              <a:r>
                <a:rPr lang="it-IT" sz="1600" b="0" i="0" u="none" strike="noStrike" cap="none">
                  <a:solidFill>
                    <a:srgbClr val="822131"/>
                  </a:solidFill>
                  <a:latin typeface="Arial"/>
                  <a:ea typeface="Arial"/>
                  <a:cs typeface="Arial"/>
                  <a:sym typeface="Arial"/>
                </a:rPr>
                <a:t>Sorteggio di un candidato</a:t>
              </a:r>
              <a:endParaRPr sz="1400" b="0" i="0" u="none" strike="noStrike" cap="none">
                <a:solidFill>
                  <a:srgbClr val="000000"/>
                </a:solidFill>
                <a:latin typeface="Arial"/>
                <a:ea typeface="Arial"/>
                <a:cs typeface="Arial"/>
                <a:sym typeface="Arial"/>
              </a:endParaRPr>
            </a:p>
          </p:txBody>
        </p:sp>
      </p:grpSp>
      <p:grpSp>
        <p:nvGrpSpPr>
          <p:cNvPr id="322" name="Google Shape;322;p10"/>
          <p:cNvGrpSpPr/>
          <p:nvPr/>
        </p:nvGrpSpPr>
        <p:grpSpPr>
          <a:xfrm>
            <a:off x="3347864" y="2128407"/>
            <a:ext cx="2100869" cy="811266"/>
            <a:chOff x="285388" y="1731713"/>
            <a:chExt cx="1378565" cy="1152000"/>
          </a:xfrm>
        </p:grpSpPr>
        <p:sp>
          <p:nvSpPr>
            <p:cNvPr id="323" name="Google Shape;323;p10"/>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4" name="Google Shape;324;p10"/>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0" marR="0" lvl="1" indent="0" algn="l" rtl="0">
                <a:lnSpc>
                  <a:spcPct val="90000"/>
                </a:lnSpc>
                <a:spcBef>
                  <a:spcPts val="0"/>
                </a:spcBef>
                <a:spcAft>
                  <a:spcPts val="0"/>
                </a:spcAft>
                <a:buClr>
                  <a:srgbClr val="000000"/>
                </a:buClr>
                <a:buSzPts val="1600"/>
                <a:buFont typeface="Arial"/>
                <a:buNone/>
              </a:pPr>
              <a:r>
                <a:rPr lang="it-IT" sz="1600" b="0" i="0" u="none" strike="noStrike" cap="none">
                  <a:solidFill>
                    <a:srgbClr val="822131"/>
                  </a:solidFill>
                  <a:latin typeface="Arial"/>
                  <a:ea typeface="Arial"/>
                  <a:cs typeface="Arial"/>
                  <a:sym typeface="Arial"/>
                </a:rPr>
                <a:t>Individuazione di un candidato</a:t>
              </a:r>
              <a:endParaRPr sz="1400" b="0" i="0" u="none" strike="noStrike" cap="none">
                <a:solidFill>
                  <a:srgbClr val="000000"/>
                </a:solidFill>
                <a:latin typeface="Arial"/>
                <a:ea typeface="Arial"/>
                <a:cs typeface="Arial"/>
                <a:sym typeface="Arial"/>
              </a:endParaRPr>
            </a:p>
          </p:txBody>
        </p:sp>
      </p:grpSp>
      <p:grpSp>
        <p:nvGrpSpPr>
          <p:cNvPr id="325" name="Google Shape;325;p10"/>
          <p:cNvGrpSpPr/>
          <p:nvPr/>
        </p:nvGrpSpPr>
        <p:grpSpPr>
          <a:xfrm>
            <a:off x="313560" y="4633155"/>
            <a:ext cx="1881843" cy="1102733"/>
            <a:chOff x="3031" y="1180286"/>
            <a:chExt cx="1378565" cy="864000"/>
          </a:xfrm>
        </p:grpSpPr>
        <p:sp>
          <p:nvSpPr>
            <p:cNvPr id="326" name="Google Shape;326;p10"/>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7" name="Google Shape;327;p10"/>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Se non perviene alcuna candidatura</a:t>
              </a:r>
              <a:endParaRPr sz="1400" b="0" i="0" u="none" strike="noStrike" cap="none">
                <a:solidFill>
                  <a:srgbClr val="000000"/>
                </a:solidFill>
                <a:latin typeface="Arial"/>
                <a:ea typeface="Arial"/>
                <a:cs typeface="Arial"/>
                <a:sym typeface="Arial"/>
              </a:endParaRPr>
            </a:p>
          </p:txBody>
        </p:sp>
      </p:grpSp>
      <p:grpSp>
        <p:nvGrpSpPr>
          <p:cNvPr id="328" name="Google Shape;328;p10"/>
          <p:cNvGrpSpPr/>
          <p:nvPr/>
        </p:nvGrpSpPr>
        <p:grpSpPr>
          <a:xfrm>
            <a:off x="274593" y="3212976"/>
            <a:ext cx="1881843" cy="984249"/>
            <a:chOff x="3031" y="1180286"/>
            <a:chExt cx="1378565" cy="864000"/>
          </a:xfrm>
        </p:grpSpPr>
        <p:sp>
          <p:nvSpPr>
            <p:cNvPr id="329" name="Google Shape;329;p10"/>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0" name="Google Shape;330;p10"/>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Se perviene una sola candidatura ammissibile</a:t>
              </a:r>
              <a:endParaRPr sz="1400" b="0" i="0" u="none" strike="noStrike" cap="none">
                <a:solidFill>
                  <a:srgbClr val="000000"/>
                </a:solidFill>
                <a:latin typeface="Arial"/>
                <a:ea typeface="Arial"/>
                <a:cs typeface="Arial"/>
                <a:sym typeface="Arial"/>
              </a:endParaRPr>
            </a:p>
          </p:txBody>
        </p:sp>
      </p:grpSp>
      <p:grpSp>
        <p:nvGrpSpPr>
          <p:cNvPr id="331" name="Google Shape;331;p10"/>
          <p:cNvGrpSpPr/>
          <p:nvPr/>
        </p:nvGrpSpPr>
        <p:grpSpPr>
          <a:xfrm rot="-723119">
            <a:off x="2583606" y="1655642"/>
            <a:ext cx="443049" cy="343222"/>
            <a:chOff x="1590582" y="1284388"/>
            <a:chExt cx="443049" cy="343222"/>
          </a:xfrm>
        </p:grpSpPr>
        <p:sp>
          <p:nvSpPr>
            <p:cNvPr id="332" name="Google Shape;332;p10"/>
            <p:cNvSpPr/>
            <p:nvPr/>
          </p:nvSpPr>
          <p:spPr>
            <a:xfrm>
              <a:off x="1590582" y="1284388"/>
              <a:ext cx="443049" cy="343222"/>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3" name="Google Shape;333;p10"/>
            <p:cNvSpPr txBox="1"/>
            <p:nvPr/>
          </p:nvSpPr>
          <p:spPr>
            <a:xfrm>
              <a:off x="1590582" y="1353032"/>
              <a:ext cx="340082" cy="20593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500"/>
                <a:buFont typeface="Arial"/>
                <a:buNone/>
              </a:pPr>
              <a:endParaRPr sz="1500" b="0" i="0" u="none" strike="noStrike" cap="none">
                <a:solidFill>
                  <a:schemeClr val="lt1"/>
                </a:solidFill>
                <a:latin typeface="Arial"/>
                <a:ea typeface="Arial"/>
                <a:cs typeface="Arial"/>
                <a:sym typeface="Arial"/>
              </a:endParaRPr>
            </a:p>
          </p:txBody>
        </p:sp>
      </p:grpSp>
      <p:grpSp>
        <p:nvGrpSpPr>
          <p:cNvPr id="334" name="Google Shape;334;p10"/>
          <p:cNvGrpSpPr/>
          <p:nvPr/>
        </p:nvGrpSpPr>
        <p:grpSpPr>
          <a:xfrm rot="635499">
            <a:off x="2596225" y="2012786"/>
            <a:ext cx="443049" cy="343222"/>
            <a:chOff x="1590582" y="1284388"/>
            <a:chExt cx="443049" cy="343222"/>
          </a:xfrm>
        </p:grpSpPr>
        <p:sp>
          <p:nvSpPr>
            <p:cNvPr id="335" name="Google Shape;335;p10"/>
            <p:cNvSpPr/>
            <p:nvPr/>
          </p:nvSpPr>
          <p:spPr>
            <a:xfrm>
              <a:off x="1590582" y="1284388"/>
              <a:ext cx="443049" cy="343222"/>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6" name="Google Shape;336;p10"/>
            <p:cNvSpPr txBox="1"/>
            <p:nvPr/>
          </p:nvSpPr>
          <p:spPr>
            <a:xfrm>
              <a:off x="1590582" y="1353032"/>
              <a:ext cx="340082" cy="20593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500"/>
                <a:buFont typeface="Arial"/>
                <a:buNone/>
              </a:pPr>
              <a:endParaRPr sz="1500" b="0" i="0" u="none" strike="noStrike" cap="none">
                <a:solidFill>
                  <a:schemeClr val="lt1"/>
                </a:solidFill>
                <a:latin typeface="Arial"/>
                <a:ea typeface="Arial"/>
                <a:cs typeface="Arial"/>
                <a:sym typeface="Arial"/>
              </a:endParaRPr>
            </a:p>
          </p:txBody>
        </p:sp>
      </p:grpSp>
      <p:sp>
        <p:nvSpPr>
          <p:cNvPr id="337" name="Google Shape;337;p10"/>
          <p:cNvSpPr/>
          <p:nvPr/>
        </p:nvSpPr>
        <p:spPr>
          <a:xfrm>
            <a:off x="6055197" y="1815600"/>
            <a:ext cx="2818400" cy="446276"/>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a:solidFill>
                  <a:srgbClr val="000000"/>
                </a:solidFill>
                <a:latin typeface="Arial"/>
                <a:ea typeface="Arial"/>
                <a:cs typeface="Arial"/>
                <a:sym typeface="Arial"/>
              </a:rPr>
              <a:t>Secondi i criteri individuati nell’avviso;</a:t>
            </a:r>
            <a:endParaRPr sz="1400" b="0" i="0" u="none" strike="noStrike" cap="none">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a:solidFill>
                  <a:srgbClr val="000000"/>
                </a:solidFill>
                <a:latin typeface="Arial"/>
                <a:ea typeface="Arial"/>
                <a:cs typeface="Arial"/>
                <a:sym typeface="Arial"/>
              </a:rPr>
              <a:t>Nel rispetto del principio di rotazione.</a:t>
            </a:r>
            <a:endParaRPr sz="1400" b="0" i="0" u="none" strike="noStrike" cap="none">
              <a:solidFill>
                <a:srgbClr val="000000"/>
              </a:solidFill>
              <a:latin typeface="Arial"/>
              <a:ea typeface="Arial"/>
              <a:cs typeface="Arial"/>
              <a:sym typeface="Arial"/>
            </a:endParaRPr>
          </a:p>
        </p:txBody>
      </p:sp>
      <p:grpSp>
        <p:nvGrpSpPr>
          <p:cNvPr id="338" name="Google Shape;338;p10"/>
          <p:cNvGrpSpPr/>
          <p:nvPr/>
        </p:nvGrpSpPr>
        <p:grpSpPr>
          <a:xfrm>
            <a:off x="2565164" y="3438772"/>
            <a:ext cx="443049" cy="343222"/>
            <a:chOff x="1590582" y="1284388"/>
            <a:chExt cx="443049" cy="343222"/>
          </a:xfrm>
        </p:grpSpPr>
        <p:sp>
          <p:nvSpPr>
            <p:cNvPr id="339" name="Google Shape;339;p10"/>
            <p:cNvSpPr/>
            <p:nvPr/>
          </p:nvSpPr>
          <p:spPr>
            <a:xfrm>
              <a:off x="1590582" y="1284388"/>
              <a:ext cx="443049" cy="343222"/>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0" name="Google Shape;340;p10"/>
            <p:cNvSpPr txBox="1"/>
            <p:nvPr/>
          </p:nvSpPr>
          <p:spPr>
            <a:xfrm>
              <a:off x="1590582" y="1353032"/>
              <a:ext cx="340082" cy="20593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500"/>
                <a:buFont typeface="Arial"/>
                <a:buNone/>
              </a:pPr>
              <a:endParaRPr sz="1500" b="0" i="0" u="none" strike="noStrike" cap="none">
                <a:solidFill>
                  <a:schemeClr val="lt1"/>
                </a:solidFill>
                <a:latin typeface="Arial"/>
                <a:ea typeface="Arial"/>
                <a:cs typeface="Arial"/>
                <a:sym typeface="Arial"/>
              </a:endParaRPr>
            </a:p>
          </p:txBody>
        </p:sp>
      </p:grpSp>
      <p:grpSp>
        <p:nvGrpSpPr>
          <p:cNvPr id="341" name="Google Shape;341;p10"/>
          <p:cNvGrpSpPr/>
          <p:nvPr/>
        </p:nvGrpSpPr>
        <p:grpSpPr>
          <a:xfrm>
            <a:off x="3347864" y="3248791"/>
            <a:ext cx="2100869" cy="811266"/>
            <a:chOff x="285388" y="1731713"/>
            <a:chExt cx="1378565" cy="1152000"/>
          </a:xfrm>
        </p:grpSpPr>
        <p:sp>
          <p:nvSpPr>
            <p:cNvPr id="342" name="Google Shape;342;p10"/>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3" name="Google Shape;343;p10"/>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0" marR="0" lvl="1" indent="0" algn="l" rtl="0">
                <a:lnSpc>
                  <a:spcPct val="90000"/>
                </a:lnSpc>
                <a:spcBef>
                  <a:spcPts val="0"/>
                </a:spcBef>
                <a:spcAft>
                  <a:spcPts val="0"/>
                </a:spcAft>
                <a:buClr>
                  <a:srgbClr val="000000"/>
                </a:buClr>
                <a:buSzPts val="1600"/>
                <a:buFont typeface="Arial"/>
                <a:buNone/>
              </a:pPr>
              <a:r>
                <a:rPr lang="it-IT" sz="1600" b="0" i="0" u="none" strike="noStrike" cap="none">
                  <a:solidFill>
                    <a:srgbClr val="822131"/>
                  </a:solidFill>
                  <a:latin typeface="Arial"/>
                  <a:ea typeface="Arial"/>
                  <a:cs typeface="Arial"/>
                  <a:sym typeface="Arial"/>
                </a:rPr>
                <a:t>Formalizzazione della nomina</a:t>
              </a:r>
              <a:endParaRPr sz="1400" b="0" i="0" u="none" strike="noStrike" cap="none">
                <a:solidFill>
                  <a:srgbClr val="000000"/>
                </a:solidFill>
                <a:latin typeface="Arial"/>
                <a:ea typeface="Arial"/>
                <a:cs typeface="Arial"/>
                <a:sym typeface="Arial"/>
              </a:endParaRPr>
            </a:p>
          </p:txBody>
        </p:sp>
      </p:grpSp>
      <p:sp>
        <p:nvSpPr>
          <p:cNvPr id="344" name="Google Shape;344;p10"/>
          <p:cNvSpPr/>
          <p:nvPr/>
        </p:nvSpPr>
        <p:spPr>
          <a:xfrm>
            <a:off x="6074073" y="3475731"/>
            <a:ext cx="2773516" cy="26930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a:solidFill>
                  <a:srgbClr val="000000"/>
                </a:solidFill>
                <a:latin typeface="Arial"/>
                <a:ea typeface="Arial"/>
                <a:cs typeface="Arial"/>
                <a:sym typeface="Arial"/>
              </a:rPr>
              <a:t>Nel rispetto del principio di rotazione.</a:t>
            </a:r>
            <a:endParaRPr sz="1400" b="0" i="0" u="none" strike="noStrike" cap="none">
              <a:solidFill>
                <a:srgbClr val="000000"/>
              </a:solidFill>
              <a:latin typeface="Arial"/>
              <a:ea typeface="Arial"/>
              <a:cs typeface="Arial"/>
              <a:sym typeface="Arial"/>
            </a:endParaRPr>
          </a:p>
        </p:txBody>
      </p:sp>
      <p:sp>
        <p:nvSpPr>
          <p:cNvPr id="345" name="Google Shape;345;p10"/>
          <p:cNvSpPr/>
          <p:nvPr/>
        </p:nvSpPr>
        <p:spPr>
          <a:xfrm>
            <a:off x="5836910" y="1395420"/>
            <a:ext cx="138762" cy="1272280"/>
          </a:xfrm>
          <a:prstGeom prst="leftBrace">
            <a:avLst>
              <a:gd name="adj1" fmla="val 8333"/>
              <a:gd name="adj2" fmla="val 50000"/>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346" name="Google Shape;346;p10"/>
          <p:cNvSpPr/>
          <p:nvPr/>
        </p:nvSpPr>
        <p:spPr>
          <a:xfrm>
            <a:off x="5902582" y="3329927"/>
            <a:ext cx="69381" cy="568596"/>
          </a:xfrm>
          <a:prstGeom prst="leftBrace">
            <a:avLst>
              <a:gd name="adj1" fmla="val 8333"/>
              <a:gd name="adj2" fmla="val 50000"/>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grpSp>
        <p:nvGrpSpPr>
          <p:cNvPr id="347" name="Google Shape;347;p10"/>
          <p:cNvGrpSpPr/>
          <p:nvPr/>
        </p:nvGrpSpPr>
        <p:grpSpPr>
          <a:xfrm>
            <a:off x="2552547" y="5012910"/>
            <a:ext cx="443049" cy="343222"/>
            <a:chOff x="1590582" y="1284388"/>
            <a:chExt cx="443049" cy="343222"/>
          </a:xfrm>
        </p:grpSpPr>
        <p:sp>
          <p:nvSpPr>
            <p:cNvPr id="348" name="Google Shape;348;p10"/>
            <p:cNvSpPr/>
            <p:nvPr/>
          </p:nvSpPr>
          <p:spPr>
            <a:xfrm>
              <a:off x="1590582" y="1284388"/>
              <a:ext cx="443049" cy="343222"/>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9" name="Google Shape;349;p10"/>
            <p:cNvSpPr txBox="1"/>
            <p:nvPr/>
          </p:nvSpPr>
          <p:spPr>
            <a:xfrm>
              <a:off x="1590582" y="1353032"/>
              <a:ext cx="340082" cy="20593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500"/>
                <a:buFont typeface="Arial"/>
                <a:buNone/>
              </a:pPr>
              <a:endParaRPr sz="1500" b="0" i="0" u="none" strike="noStrike" cap="none">
                <a:solidFill>
                  <a:schemeClr val="lt1"/>
                </a:solidFill>
                <a:latin typeface="Arial"/>
                <a:ea typeface="Arial"/>
                <a:cs typeface="Arial"/>
                <a:sym typeface="Arial"/>
              </a:endParaRPr>
            </a:p>
          </p:txBody>
        </p:sp>
      </p:grpSp>
      <p:grpSp>
        <p:nvGrpSpPr>
          <p:cNvPr id="350" name="Google Shape;350;p10"/>
          <p:cNvGrpSpPr/>
          <p:nvPr/>
        </p:nvGrpSpPr>
        <p:grpSpPr>
          <a:xfrm>
            <a:off x="3347864" y="4581128"/>
            <a:ext cx="2100869" cy="1343158"/>
            <a:chOff x="285388" y="1731713"/>
            <a:chExt cx="1378565" cy="1152000"/>
          </a:xfrm>
        </p:grpSpPr>
        <p:sp>
          <p:nvSpPr>
            <p:cNvPr id="351" name="Google Shape;351;p10"/>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2" name="Google Shape;352;p10"/>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0" marR="0" lvl="1" indent="0" algn="l" rtl="0">
                <a:lnSpc>
                  <a:spcPct val="90000"/>
                </a:lnSpc>
                <a:spcBef>
                  <a:spcPts val="0"/>
                </a:spcBef>
                <a:spcAft>
                  <a:spcPts val="0"/>
                </a:spcAft>
                <a:buClr>
                  <a:srgbClr val="000000"/>
                </a:buClr>
                <a:buSzPts val="1600"/>
                <a:buFont typeface="Arial"/>
                <a:buNone/>
              </a:pPr>
              <a:r>
                <a:rPr lang="it-IT" sz="1600" b="0" i="0" u="none" strike="noStrike" cap="none">
                  <a:solidFill>
                    <a:srgbClr val="822131"/>
                  </a:solidFill>
                  <a:latin typeface="Arial"/>
                  <a:ea typeface="Arial"/>
                  <a:cs typeface="Arial"/>
                  <a:sym typeface="Arial"/>
                </a:rPr>
                <a:t>Individuazione di un dipendente con il necessario supporto interno o esterno</a:t>
              </a:r>
              <a:endParaRPr sz="1400" b="0" i="0" u="none" strike="noStrike" cap="none">
                <a:solidFill>
                  <a:srgbClr val="000000"/>
                </a:solidFill>
                <a:latin typeface="Arial"/>
                <a:ea typeface="Arial"/>
                <a:cs typeface="Arial"/>
                <a:sym typeface="Arial"/>
              </a:endParaRPr>
            </a:p>
          </p:txBody>
        </p:sp>
      </p:grpSp>
      <p:sp>
        <p:nvSpPr>
          <p:cNvPr id="353" name="Google Shape;353;p10"/>
          <p:cNvSpPr/>
          <p:nvPr/>
        </p:nvSpPr>
        <p:spPr>
          <a:xfrm>
            <a:off x="5842744" y="4562620"/>
            <a:ext cx="138762" cy="1272280"/>
          </a:xfrm>
          <a:prstGeom prst="leftBrace">
            <a:avLst>
              <a:gd name="adj1" fmla="val 8333"/>
              <a:gd name="adj2" fmla="val 50000"/>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354" name="Google Shape;354;p10"/>
          <p:cNvSpPr/>
          <p:nvPr/>
        </p:nvSpPr>
        <p:spPr>
          <a:xfrm>
            <a:off x="6064635" y="4509120"/>
            <a:ext cx="2808962" cy="133113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a:solidFill>
                  <a:srgbClr val="000000"/>
                </a:solidFill>
                <a:latin typeface="Arial"/>
                <a:ea typeface="Arial"/>
                <a:cs typeface="Arial"/>
                <a:sym typeface="Arial"/>
              </a:rPr>
              <a:t>Un dipendente, almeno di categoria D, privo o carente dei requisiti;</a:t>
            </a:r>
            <a:endParaRPr sz="1400" b="0" i="0" u="none" strike="noStrike" cap="none">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a:solidFill>
                  <a:srgbClr val="000000"/>
                </a:solidFill>
                <a:latin typeface="Arial"/>
                <a:ea typeface="Arial"/>
                <a:cs typeface="Arial"/>
                <a:sym typeface="Arial"/>
              </a:rPr>
              <a:t>Con il necessario supporto di altri dipendenti in possesso dei requisiti mancanti o con il supporto di soggetti esterni individuati secondo le procedure del Codice.</a:t>
            </a:r>
            <a:endParaRPr sz="1400" b="0" i="0" u="none" strike="noStrike" cap="none">
              <a:solidFill>
                <a:srgbClr val="000000"/>
              </a:solidFill>
              <a:latin typeface="Arial"/>
              <a:ea typeface="Arial"/>
              <a:cs typeface="Arial"/>
              <a:sym typeface="Arial"/>
            </a:endParaRPr>
          </a:p>
        </p:txBody>
      </p:sp>
      <p:sp>
        <p:nvSpPr>
          <p:cNvPr id="355" name="Google Shape;355;p10"/>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356" name="Google Shape;356;p10"/>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
        <p:nvSpPr>
          <p:cNvPr id="2" name="Google Shape;285;p9">
            <a:extLst>
              <a:ext uri="{FF2B5EF4-FFF2-40B4-BE49-F238E27FC236}">
                <a16:creationId xmlns:a16="http://schemas.microsoft.com/office/drawing/2014/main" id="{2C93A34F-D2D8-3752-A849-E7681E6CF7EF}"/>
              </a:ext>
            </a:extLst>
          </p:cNvPr>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1" dirty="0">
                <a:solidFill>
                  <a:srgbClr val="822433"/>
                </a:solidFill>
              </a:rPr>
              <a:t>                                                      Linee guida predisposte in Sapienza</a:t>
            </a:r>
            <a:endParaRPr sz="1600" b="1" dirty="0">
              <a:solidFill>
                <a:srgbClr val="82243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3" name="Google Shape;363;p11"/>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La nomina del RUP</a:t>
            </a:r>
            <a:br>
              <a:rPr lang="it-IT" dirty="0"/>
            </a:br>
            <a:endParaRPr dirty="0"/>
          </a:p>
        </p:txBody>
      </p:sp>
      <p:sp>
        <p:nvSpPr>
          <p:cNvPr id="364" name="Google Shape;364;p11"/>
          <p:cNvSpPr txBox="1">
            <a:spLocks noGrp="1"/>
          </p:cNvSpPr>
          <p:nvPr>
            <p:ph type="body" idx="1"/>
          </p:nvPr>
        </p:nvSpPr>
        <p:spPr>
          <a:xfrm>
            <a:off x="279142" y="1127297"/>
            <a:ext cx="8613331" cy="3741863"/>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a:t>        </a:t>
            </a:r>
            <a:endParaRPr/>
          </a:p>
          <a:p>
            <a:pPr marL="342900" lvl="0" indent="-342900" algn="just" rtl="0">
              <a:lnSpc>
                <a:spcPct val="100000"/>
              </a:lnSpc>
              <a:spcBef>
                <a:spcPts val="230"/>
              </a:spcBef>
              <a:spcAft>
                <a:spcPts val="0"/>
              </a:spcAft>
              <a:buSzPts val="1150"/>
              <a:buFont typeface="Courier New"/>
              <a:buChar char="o"/>
            </a:pPr>
            <a:r>
              <a:rPr lang="it-IT" sz="1150"/>
              <a:t>Per l’applicazione del </a:t>
            </a:r>
            <a:r>
              <a:rPr lang="it-IT" sz="1150" b="1"/>
              <a:t>principio di rotazione l’incarico di RUP non potrà essere conferito</a:t>
            </a:r>
            <a:r>
              <a:rPr lang="it-IT" sz="1150"/>
              <a:t>, per il medesimo oggetto, </a:t>
            </a:r>
            <a:r>
              <a:rPr lang="it-IT" sz="1150" b="1"/>
              <a:t>per più di due volte consecutive alla stessa unità di personale</a:t>
            </a:r>
            <a:r>
              <a:rPr lang="it-IT" sz="1150"/>
              <a:t>, ciò sia in ossequio a quanto previsto nel Piano Nazionale Anticorruzione dell’ANAC e sia per consentire alle unità di personale di diversificare gli ambiti di competenza.	</a:t>
            </a:r>
            <a:endParaRPr/>
          </a:p>
          <a:p>
            <a:pPr marL="342900" lvl="0" indent="-269875" algn="just" rtl="0">
              <a:lnSpc>
                <a:spcPct val="100000"/>
              </a:lnSpc>
              <a:spcBef>
                <a:spcPts val="230"/>
              </a:spcBef>
              <a:spcAft>
                <a:spcPts val="0"/>
              </a:spcAft>
              <a:buSzPts val="1150"/>
              <a:buFont typeface="Courier New"/>
              <a:buNone/>
            </a:pPr>
            <a:endParaRPr sz="1150"/>
          </a:p>
          <a:p>
            <a:pPr marL="342900" lvl="0" indent="-342900" algn="just" rtl="0">
              <a:lnSpc>
                <a:spcPct val="100000"/>
              </a:lnSpc>
              <a:spcBef>
                <a:spcPts val="230"/>
              </a:spcBef>
              <a:spcAft>
                <a:spcPts val="0"/>
              </a:spcAft>
              <a:buSzPts val="1150"/>
              <a:buFont typeface="Courier New"/>
              <a:buChar char="o"/>
            </a:pPr>
            <a:r>
              <a:rPr lang="it-IT" sz="1150"/>
              <a:t>La </a:t>
            </a:r>
            <a:r>
              <a:rPr lang="it-IT" sz="1150" b="1"/>
              <a:t>nomina</a:t>
            </a:r>
            <a:r>
              <a:rPr lang="it-IT" sz="1150"/>
              <a:t> del RUP da parte dei RAD deve essere </a:t>
            </a:r>
            <a:r>
              <a:rPr lang="it-IT" sz="1150" b="1"/>
              <a:t>preceduta dall’approvazione del relativo organo deliberante</a:t>
            </a:r>
            <a:r>
              <a:rPr lang="it-IT" sz="1150"/>
              <a:t>.</a:t>
            </a:r>
            <a:endParaRPr/>
          </a:p>
          <a:p>
            <a:pPr marL="342900" lvl="0" indent="-269875" algn="just" rtl="0">
              <a:lnSpc>
                <a:spcPct val="100000"/>
              </a:lnSpc>
              <a:spcBef>
                <a:spcPts val="230"/>
              </a:spcBef>
              <a:spcAft>
                <a:spcPts val="0"/>
              </a:spcAft>
              <a:buSzPts val="1150"/>
              <a:buFont typeface="Courier New"/>
              <a:buNone/>
            </a:pPr>
            <a:endParaRPr sz="1150" b="1"/>
          </a:p>
          <a:p>
            <a:pPr marL="342900" lvl="0" indent="-342900" algn="just" rtl="0">
              <a:lnSpc>
                <a:spcPct val="100000"/>
              </a:lnSpc>
              <a:spcBef>
                <a:spcPts val="230"/>
              </a:spcBef>
              <a:spcAft>
                <a:spcPts val="0"/>
              </a:spcAft>
              <a:buSzPts val="1150"/>
              <a:buFont typeface="Courier New"/>
              <a:buChar char="o"/>
            </a:pPr>
            <a:r>
              <a:rPr lang="it-IT" sz="1150" b="1">
                <a:solidFill>
                  <a:schemeClr val="dk1"/>
                </a:solidFill>
              </a:rPr>
              <a:t>FORMAT PER LA NOMINA DEL RUP </a:t>
            </a:r>
            <a:r>
              <a:rPr lang="it-IT" sz="1150"/>
              <a:t>che prevede anche i termini per la conclusione dei procedimenti di cui si compone il progetto.</a:t>
            </a:r>
            <a:endParaRPr/>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269875" algn="just" rtl="0">
              <a:lnSpc>
                <a:spcPct val="100000"/>
              </a:lnSpc>
              <a:spcBef>
                <a:spcPts val="230"/>
              </a:spcBef>
              <a:spcAft>
                <a:spcPts val="0"/>
              </a:spcAft>
              <a:buSzPts val="1150"/>
              <a:buFont typeface="Courier New"/>
              <a:buNone/>
            </a:pPr>
            <a:endParaRPr sz="1150"/>
          </a:p>
          <a:p>
            <a:pPr marL="342900" lvl="0" indent="-342900" algn="just" rtl="0">
              <a:lnSpc>
                <a:spcPct val="100000"/>
              </a:lnSpc>
              <a:spcBef>
                <a:spcPts val="230"/>
              </a:spcBef>
              <a:spcAft>
                <a:spcPts val="0"/>
              </a:spcAft>
              <a:buSzPts val="1150"/>
              <a:buFont typeface="Courier New"/>
              <a:buChar char="o"/>
            </a:pPr>
            <a:r>
              <a:rPr lang="it-IT" sz="1150"/>
              <a:t>In coerenza con quanto previsto al comma 4 dell’articolo 15, </a:t>
            </a:r>
            <a:r>
              <a:rPr lang="it-IT" sz="1150" b="1"/>
              <a:t>si dà facoltà ai Direttori delle Aree e ai RAD</a:t>
            </a:r>
            <a:r>
              <a:rPr lang="it-IT" sz="1150"/>
              <a:t> competenti per la nomina dei RUP, </a:t>
            </a:r>
            <a:r>
              <a:rPr lang="it-IT" sz="1150" b="1"/>
              <a:t>di richiedere </a:t>
            </a:r>
            <a:r>
              <a:rPr lang="it-IT" sz="1150"/>
              <a:t>alle strutture competenti </a:t>
            </a:r>
            <a:r>
              <a:rPr lang="it-IT" sz="1150" b="1"/>
              <a:t>la nomina </a:t>
            </a:r>
            <a:r>
              <a:rPr lang="it-IT" sz="1150"/>
              <a:t>di una unità di personale, quale</a:t>
            </a:r>
            <a:r>
              <a:rPr lang="it-IT" sz="1150" b="1"/>
              <a:t> Responsabile della fase di programmazione, progettazione ed esecuzione</a:t>
            </a:r>
            <a:r>
              <a:rPr lang="it-IT" sz="1150"/>
              <a:t>, e di una unità di personale, quale </a:t>
            </a:r>
            <a:r>
              <a:rPr lang="it-IT" sz="1150" b="1"/>
              <a:t>Responsabile della fase di affidamento</a:t>
            </a:r>
            <a:r>
              <a:rPr lang="it-IT" sz="1150"/>
              <a:t>, rispettivamente afferenti alle medesime strutture.</a:t>
            </a:r>
            <a:endParaRPr/>
          </a:p>
          <a:p>
            <a:pPr marL="342900" lvl="0" indent="-269875" algn="just" rtl="0">
              <a:lnSpc>
                <a:spcPct val="100000"/>
              </a:lnSpc>
              <a:spcBef>
                <a:spcPts val="230"/>
              </a:spcBef>
              <a:spcAft>
                <a:spcPts val="0"/>
              </a:spcAft>
              <a:buSzPts val="1150"/>
              <a:buFont typeface="Courier New"/>
              <a:buNone/>
            </a:pPr>
            <a:endParaRPr sz="1150"/>
          </a:p>
          <a:p>
            <a:pPr marL="0" lvl="0" indent="0" algn="just" rtl="0">
              <a:lnSpc>
                <a:spcPct val="100000"/>
              </a:lnSpc>
              <a:spcBef>
                <a:spcPts val="230"/>
              </a:spcBef>
              <a:spcAft>
                <a:spcPts val="0"/>
              </a:spcAft>
              <a:buSzPts val="1150"/>
              <a:buFont typeface="Arial"/>
              <a:buNone/>
            </a:pPr>
            <a:r>
              <a:rPr lang="it-IT" sz="1150"/>
              <a:t>	</a:t>
            </a:r>
            <a:endParaRPr sz="1200"/>
          </a:p>
        </p:txBody>
      </p:sp>
      <p:cxnSp>
        <p:nvCxnSpPr>
          <p:cNvPr id="366" name="Google Shape;366;p11"/>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67" name="Google Shape;367;p11"/>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68" name="Google Shape;368;p11"/>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69" name="Google Shape;369;p11"/>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70" name="Google Shape;370;p11"/>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71" name="Google Shape;371;p11"/>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72" name="Google Shape;372;p11"/>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73" name="Google Shape;373;p11"/>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pic>
        <p:nvPicPr>
          <p:cNvPr id="374" name="Google Shape;374;p11" descr="https://encrypted-tbn0.gstatic.com/images?q=tbn:ANd9GcSISIiemmaoJJWyVc_TX3GbaqJtA8NV9x41sQ&amp;usqp=CAU"/>
          <p:cNvPicPr preferRelativeResize="0"/>
          <p:nvPr/>
        </p:nvPicPr>
        <p:blipFill rotWithShape="1">
          <a:blip r:embed="rId3">
            <a:alphaModFix/>
          </a:blip>
          <a:srcRect/>
          <a:stretch/>
        </p:blipFill>
        <p:spPr>
          <a:xfrm>
            <a:off x="8152107" y="138484"/>
            <a:ext cx="759017" cy="559123"/>
          </a:xfrm>
          <a:prstGeom prst="rect">
            <a:avLst/>
          </a:prstGeom>
          <a:noFill/>
          <a:ln w="9525" cap="flat" cmpd="sng">
            <a:solidFill>
              <a:schemeClr val="dk2"/>
            </a:solidFill>
            <a:prstDash val="solid"/>
            <a:round/>
            <a:headEnd type="none" w="sm" len="sm"/>
            <a:tailEnd type="none" w="sm" len="sm"/>
          </a:ln>
        </p:spPr>
      </p:pic>
      <p:pic>
        <p:nvPicPr>
          <p:cNvPr id="375" name="Google Shape;375;p11"/>
          <p:cNvPicPr preferRelativeResize="0"/>
          <p:nvPr/>
        </p:nvPicPr>
        <p:blipFill rotWithShape="1">
          <a:blip r:embed="rId4">
            <a:alphaModFix/>
          </a:blip>
          <a:srcRect l="31101" t="11707" r="34249" b="3799"/>
          <a:stretch/>
        </p:blipFill>
        <p:spPr>
          <a:xfrm>
            <a:off x="5003078" y="3215529"/>
            <a:ext cx="1153098" cy="1581623"/>
          </a:xfrm>
          <a:prstGeom prst="rect">
            <a:avLst/>
          </a:prstGeom>
          <a:noFill/>
          <a:ln w="9525" cap="flat" cmpd="sng">
            <a:solidFill>
              <a:schemeClr val="dk1"/>
            </a:solidFill>
            <a:prstDash val="solid"/>
            <a:round/>
            <a:headEnd type="none" w="sm" len="sm"/>
            <a:tailEnd type="none" w="sm" len="sm"/>
          </a:ln>
        </p:spPr>
      </p:pic>
      <p:pic>
        <p:nvPicPr>
          <p:cNvPr id="376" name="Google Shape;376;p11"/>
          <p:cNvPicPr preferRelativeResize="0"/>
          <p:nvPr/>
        </p:nvPicPr>
        <p:blipFill rotWithShape="1">
          <a:blip r:embed="rId5">
            <a:alphaModFix/>
          </a:blip>
          <a:srcRect l="31101" t="11542" r="34249" b="3797"/>
          <a:stretch/>
        </p:blipFill>
        <p:spPr>
          <a:xfrm>
            <a:off x="2987824" y="3215529"/>
            <a:ext cx="1150842" cy="1581623"/>
          </a:xfrm>
          <a:prstGeom prst="rect">
            <a:avLst/>
          </a:prstGeom>
          <a:noFill/>
          <a:ln w="9525" cap="flat" cmpd="sng">
            <a:solidFill>
              <a:schemeClr val="dk1"/>
            </a:solidFill>
            <a:prstDash val="solid"/>
            <a:round/>
            <a:headEnd type="none" w="sm" len="sm"/>
            <a:tailEnd type="none" w="sm" len="sm"/>
          </a:ln>
        </p:spPr>
      </p:pic>
      <p:sp>
        <p:nvSpPr>
          <p:cNvPr id="377" name="Google Shape;377;p11"/>
          <p:cNvSpPr txBox="1"/>
          <p:nvPr/>
        </p:nvSpPr>
        <p:spPr>
          <a:xfrm>
            <a:off x="971600" y="3821674"/>
            <a:ext cx="1742785"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1" u="none" strike="noStrike" cap="none">
                <a:solidFill>
                  <a:schemeClr val="dk1"/>
                </a:solidFill>
                <a:latin typeface="Arial"/>
                <a:ea typeface="Arial"/>
                <a:cs typeface="Arial"/>
                <a:sym typeface="Arial"/>
              </a:rPr>
              <a:t>Format per la nomina del RUP</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r>
              <a:rPr lang="it-IT" sz="900" b="0" i="1" u="none" strike="noStrike" cap="none">
                <a:solidFill>
                  <a:schemeClr val="dk1"/>
                </a:solidFill>
                <a:latin typeface="Arial"/>
                <a:ea typeface="Arial"/>
                <a:cs typeface="Arial"/>
                <a:sym typeface="Arial"/>
              </a:rPr>
              <a:t>per l’Area Centrale</a:t>
            </a:r>
            <a:endParaRPr sz="1400" b="0" i="0" u="none" strike="noStrike" cap="none">
              <a:solidFill>
                <a:srgbClr val="000000"/>
              </a:solidFill>
              <a:latin typeface="Arial"/>
              <a:ea typeface="Arial"/>
              <a:cs typeface="Arial"/>
              <a:sym typeface="Arial"/>
            </a:endParaRPr>
          </a:p>
        </p:txBody>
      </p:sp>
      <p:sp>
        <p:nvSpPr>
          <p:cNvPr id="378" name="Google Shape;378;p11"/>
          <p:cNvSpPr txBox="1"/>
          <p:nvPr/>
        </p:nvSpPr>
        <p:spPr>
          <a:xfrm>
            <a:off x="6429615" y="3821674"/>
            <a:ext cx="1742785" cy="369332"/>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0" i="1" u="none" strike="noStrike" cap="none">
                <a:solidFill>
                  <a:schemeClr val="dk1"/>
                </a:solidFill>
                <a:latin typeface="Arial"/>
                <a:ea typeface="Arial"/>
                <a:cs typeface="Arial"/>
                <a:sym typeface="Arial"/>
              </a:rPr>
              <a:t>Format per la nomina del RUP</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r>
              <a:rPr lang="it-IT" sz="900" b="0" i="1" u="none" strike="noStrike" cap="none">
                <a:solidFill>
                  <a:schemeClr val="dk1"/>
                </a:solidFill>
                <a:latin typeface="Arial"/>
                <a:ea typeface="Arial"/>
                <a:cs typeface="Arial"/>
                <a:sym typeface="Arial"/>
              </a:rPr>
              <a:t>per i Centri di Spesa</a:t>
            </a:r>
            <a:endParaRPr sz="1400" b="0" i="0" u="none" strike="noStrike" cap="none">
              <a:solidFill>
                <a:srgbClr val="000000"/>
              </a:solidFill>
              <a:latin typeface="Arial"/>
              <a:ea typeface="Arial"/>
              <a:cs typeface="Arial"/>
              <a:sym typeface="Arial"/>
            </a:endParaRPr>
          </a:p>
        </p:txBody>
      </p:sp>
      <p:sp>
        <p:nvSpPr>
          <p:cNvPr id="379" name="Google Shape;379;p11"/>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pic>
        <p:nvPicPr>
          <p:cNvPr id="380" name="Google Shape;380;p11"/>
          <p:cNvPicPr preferRelativeResize="0"/>
          <p:nvPr/>
        </p:nvPicPr>
        <p:blipFill rotWithShape="1">
          <a:blip r:embed="rId6">
            <a:alphaModFix/>
          </a:blip>
          <a:srcRect/>
          <a:stretch/>
        </p:blipFill>
        <p:spPr>
          <a:xfrm>
            <a:off x="1433127" y="4202147"/>
            <a:ext cx="819733" cy="581498"/>
          </a:xfrm>
          <a:prstGeom prst="rect">
            <a:avLst/>
          </a:prstGeom>
          <a:noFill/>
          <a:ln>
            <a:noFill/>
          </a:ln>
        </p:spPr>
      </p:pic>
      <p:pic>
        <p:nvPicPr>
          <p:cNvPr id="381" name="Google Shape;381;p11"/>
          <p:cNvPicPr preferRelativeResize="0"/>
          <p:nvPr/>
        </p:nvPicPr>
        <p:blipFill rotWithShape="1">
          <a:blip r:embed="rId6">
            <a:alphaModFix/>
          </a:blip>
          <a:srcRect/>
          <a:stretch/>
        </p:blipFill>
        <p:spPr>
          <a:xfrm>
            <a:off x="6891140" y="4223141"/>
            <a:ext cx="819733" cy="581498"/>
          </a:xfrm>
          <a:prstGeom prst="rect">
            <a:avLst/>
          </a:prstGeom>
          <a:noFill/>
          <a:ln>
            <a:noFill/>
          </a:ln>
        </p:spPr>
      </p:pic>
      <p:sp>
        <p:nvSpPr>
          <p:cNvPr id="382" name="Google Shape;382;p11"/>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
        <p:nvSpPr>
          <p:cNvPr id="2" name="Google Shape;285;p9">
            <a:extLst>
              <a:ext uri="{FF2B5EF4-FFF2-40B4-BE49-F238E27FC236}">
                <a16:creationId xmlns:a16="http://schemas.microsoft.com/office/drawing/2014/main" id="{9816DE69-2E94-9880-04F0-5430E80878E4}"/>
              </a:ext>
            </a:extLst>
          </p:cNvPr>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1" dirty="0">
                <a:solidFill>
                  <a:srgbClr val="822433"/>
                </a:solidFill>
              </a:rPr>
              <a:t>                                                      Linee guida predisposte in Sapienza</a:t>
            </a:r>
            <a:endParaRPr sz="1600" b="1" dirty="0">
              <a:solidFill>
                <a:srgbClr val="82243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388" name="Google Shape;388;p12"/>
          <p:cNvPicPr preferRelativeResize="0"/>
          <p:nvPr/>
        </p:nvPicPr>
        <p:blipFill rotWithShape="1">
          <a:blip r:embed="rId3">
            <a:alphaModFix/>
          </a:blip>
          <a:srcRect/>
          <a:stretch/>
        </p:blipFill>
        <p:spPr>
          <a:xfrm>
            <a:off x="6069449" y="2320737"/>
            <a:ext cx="1436251" cy="1436251"/>
          </a:xfrm>
          <a:prstGeom prst="rect">
            <a:avLst/>
          </a:prstGeom>
          <a:noFill/>
          <a:ln>
            <a:noFill/>
          </a:ln>
        </p:spPr>
      </p:pic>
      <p:sp>
        <p:nvSpPr>
          <p:cNvPr id="391" name="Google Shape;391;p12"/>
          <p:cNvSpPr txBox="1">
            <a:spLocks noGrp="1"/>
          </p:cNvSpPr>
          <p:nvPr>
            <p:ph type="body" idx="1"/>
          </p:nvPr>
        </p:nvSpPr>
        <p:spPr>
          <a:xfrm>
            <a:off x="279142" y="1199306"/>
            <a:ext cx="8613331" cy="700028"/>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Il RUP al fine di realizzare compiutamente l’intervento pubblico nel rispetto dei termini previsti e degli obiettivi connessi al suo incarico, è chiamato a svolgere tutti i compiti, a tale realizzazione funzionali, che non siano specificamente attribuiti ad altri organi o soggetti.</a:t>
            </a:r>
            <a:endParaRPr dirty="0"/>
          </a:p>
          <a:p>
            <a:pPr marL="342900" lvl="0" indent="-34290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dirty="0"/>
          </a:p>
        </p:txBody>
      </p:sp>
      <p:sp>
        <p:nvSpPr>
          <p:cNvPr id="392" name="Google Shape;392;p12"/>
          <p:cNvSpPr txBox="1"/>
          <p:nvPr/>
        </p:nvSpPr>
        <p:spPr>
          <a:xfrm>
            <a:off x="1114816" y="645682"/>
            <a:ext cx="7408862" cy="58473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endParaRPr lang="it-IT"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p:txBody>
      </p:sp>
      <p:cxnSp>
        <p:nvCxnSpPr>
          <p:cNvPr id="393" name="Google Shape;393;p12"/>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94" name="Google Shape;394;p12"/>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95" name="Google Shape;395;p12"/>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96" name="Google Shape;396;p12"/>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97" name="Google Shape;397;p12"/>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98" name="Google Shape;398;p12"/>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399" name="Google Shape;399;p12"/>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00" name="Google Shape;400;p12"/>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grpSp>
        <p:nvGrpSpPr>
          <p:cNvPr id="401" name="Google Shape;401;p12"/>
          <p:cNvGrpSpPr/>
          <p:nvPr/>
        </p:nvGrpSpPr>
        <p:grpSpPr>
          <a:xfrm>
            <a:off x="801440" y="1982687"/>
            <a:ext cx="3556000" cy="4013201"/>
            <a:chOff x="1270000" y="25399"/>
            <a:chExt cx="3556000" cy="4013201"/>
          </a:xfrm>
        </p:grpSpPr>
        <p:sp>
          <p:nvSpPr>
            <p:cNvPr id="402" name="Google Shape;402;p12"/>
            <p:cNvSpPr/>
            <p:nvPr/>
          </p:nvSpPr>
          <p:spPr>
            <a:xfrm>
              <a:off x="1404620" y="165099"/>
              <a:ext cx="3276600" cy="1137920"/>
            </a:xfrm>
            <a:prstGeom prst="ellipse">
              <a:avLst/>
            </a:prstGeom>
            <a:solidFill>
              <a:srgbClr val="E0F0F1">
                <a:alpha val="40000"/>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3" name="Google Shape;403;p12"/>
            <p:cNvSpPr/>
            <p:nvPr/>
          </p:nvSpPr>
          <p:spPr>
            <a:xfrm>
              <a:off x="2730500" y="2951479"/>
              <a:ext cx="635000" cy="406400"/>
            </a:xfrm>
            <a:prstGeom prst="downArrow">
              <a:avLst>
                <a:gd name="adj1" fmla="val 50000"/>
                <a:gd name="adj2" fmla="val 50000"/>
              </a:avLst>
            </a:prstGeom>
            <a:solidFill>
              <a:srgbClr val="D7ECEE"/>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4" name="Google Shape;404;p12"/>
            <p:cNvSpPr/>
            <p:nvPr/>
          </p:nvSpPr>
          <p:spPr>
            <a:xfrm>
              <a:off x="1524000" y="3276600"/>
              <a:ext cx="3048000" cy="76200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5" name="Google Shape;405;p12"/>
            <p:cNvSpPr txBox="1"/>
            <p:nvPr/>
          </p:nvSpPr>
          <p:spPr>
            <a:xfrm>
              <a:off x="1524000" y="3276600"/>
              <a:ext cx="3048000" cy="762000"/>
            </a:xfrm>
            <a:prstGeom prst="rect">
              <a:avLst/>
            </a:prstGeom>
            <a:noFill/>
            <a:ln>
              <a:noFill/>
            </a:ln>
          </p:spPr>
          <p:txBody>
            <a:bodyPr spcFirstLastPara="1" wrap="square" lIns="149350" tIns="149350" rIns="149350" bIns="149350" anchor="ctr" anchorCtr="0">
              <a:noAutofit/>
            </a:bodyPr>
            <a:lstStyle/>
            <a:p>
              <a:pPr marL="0" marR="0" lvl="0" indent="0" algn="ctr" rtl="0">
                <a:lnSpc>
                  <a:spcPct val="90000"/>
                </a:lnSpc>
                <a:spcBef>
                  <a:spcPts val="0"/>
                </a:spcBef>
                <a:spcAft>
                  <a:spcPts val="0"/>
                </a:spcAft>
                <a:buClr>
                  <a:schemeClr val="lt1"/>
                </a:buClr>
                <a:buSzPts val="2100"/>
                <a:buFont typeface="Arial"/>
                <a:buNone/>
              </a:pPr>
              <a:r>
                <a:rPr lang="it-IT" sz="2100" b="0" i="0" u="none" strike="noStrike" cap="none">
                  <a:solidFill>
                    <a:schemeClr val="lt1"/>
                  </a:solidFill>
                  <a:latin typeface="Arial"/>
                  <a:ea typeface="Arial"/>
                  <a:cs typeface="Arial"/>
                  <a:sym typeface="Arial"/>
                </a:rPr>
                <a:t>Allegato I.2 del Codice</a:t>
              </a:r>
              <a:endParaRPr sz="1400" b="0" i="0" u="none" strike="noStrike" cap="none">
                <a:solidFill>
                  <a:srgbClr val="000000"/>
                </a:solidFill>
                <a:latin typeface="Arial"/>
                <a:ea typeface="Arial"/>
                <a:cs typeface="Arial"/>
                <a:sym typeface="Arial"/>
              </a:endParaRPr>
            </a:p>
          </p:txBody>
        </p:sp>
        <p:sp>
          <p:nvSpPr>
            <p:cNvPr id="406" name="Google Shape;406;p12"/>
            <p:cNvSpPr/>
            <p:nvPr/>
          </p:nvSpPr>
          <p:spPr>
            <a:xfrm>
              <a:off x="2595880" y="1390904"/>
              <a:ext cx="1143000" cy="1143000"/>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7" name="Google Shape;407;p12"/>
            <p:cNvSpPr txBox="1"/>
            <p:nvPr/>
          </p:nvSpPr>
          <p:spPr>
            <a:xfrm>
              <a:off x="2763268" y="1558292"/>
              <a:ext cx="808224" cy="808224"/>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800"/>
                <a:buFont typeface="Arial"/>
                <a:buNone/>
              </a:pPr>
              <a:r>
                <a:rPr lang="it-IT" sz="800" b="0" i="0" u="none" strike="noStrike" cap="none">
                  <a:solidFill>
                    <a:schemeClr val="lt1"/>
                  </a:solidFill>
                  <a:latin typeface="Arial"/>
                  <a:ea typeface="Arial"/>
                  <a:cs typeface="Arial"/>
                  <a:sym typeface="Arial"/>
                </a:rPr>
                <a:t>COMPETENZE</a:t>
              </a:r>
              <a:endParaRPr sz="1400" b="0" i="0" u="none" strike="noStrike" cap="none">
                <a:solidFill>
                  <a:srgbClr val="000000"/>
                </a:solidFill>
                <a:latin typeface="Arial"/>
                <a:ea typeface="Arial"/>
                <a:cs typeface="Arial"/>
                <a:sym typeface="Arial"/>
              </a:endParaRPr>
            </a:p>
          </p:txBody>
        </p:sp>
        <p:sp>
          <p:nvSpPr>
            <p:cNvPr id="408" name="Google Shape;408;p12"/>
            <p:cNvSpPr/>
            <p:nvPr/>
          </p:nvSpPr>
          <p:spPr>
            <a:xfrm>
              <a:off x="1778000" y="533399"/>
              <a:ext cx="1143000" cy="1143000"/>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9" name="Google Shape;409;p12"/>
            <p:cNvSpPr txBox="1"/>
            <p:nvPr/>
          </p:nvSpPr>
          <p:spPr>
            <a:xfrm>
              <a:off x="1945388" y="700787"/>
              <a:ext cx="808224" cy="808224"/>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800"/>
                <a:buFont typeface="Arial"/>
                <a:buNone/>
              </a:pPr>
              <a:r>
                <a:rPr lang="it-IT" sz="800" b="0" i="0" u="none" strike="noStrike" cap="none">
                  <a:solidFill>
                    <a:schemeClr val="lt1"/>
                  </a:solidFill>
                  <a:latin typeface="Arial"/>
                  <a:ea typeface="Arial"/>
                  <a:cs typeface="Arial"/>
                  <a:sym typeface="Arial"/>
                </a:rPr>
                <a:t> COMPETENZE</a:t>
              </a:r>
              <a:endParaRPr sz="1400" b="0" i="0" u="none" strike="noStrike" cap="none">
                <a:solidFill>
                  <a:srgbClr val="000000"/>
                </a:solidFill>
                <a:latin typeface="Arial"/>
                <a:ea typeface="Arial"/>
                <a:cs typeface="Arial"/>
                <a:sym typeface="Arial"/>
              </a:endParaRPr>
            </a:p>
          </p:txBody>
        </p:sp>
        <p:sp>
          <p:nvSpPr>
            <p:cNvPr id="410" name="Google Shape;410;p12"/>
            <p:cNvSpPr/>
            <p:nvPr/>
          </p:nvSpPr>
          <p:spPr>
            <a:xfrm>
              <a:off x="2946400" y="257047"/>
              <a:ext cx="1143000" cy="1143000"/>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1" name="Google Shape;411;p12"/>
            <p:cNvSpPr txBox="1"/>
            <p:nvPr/>
          </p:nvSpPr>
          <p:spPr>
            <a:xfrm>
              <a:off x="3113788" y="424435"/>
              <a:ext cx="808224" cy="808224"/>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800"/>
                <a:buFont typeface="Arial"/>
                <a:buNone/>
              </a:pPr>
              <a:r>
                <a:rPr lang="it-IT" sz="800" b="0" i="0" u="none" strike="noStrike" cap="none">
                  <a:solidFill>
                    <a:schemeClr val="lt1"/>
                  </a:solidFill>
                  <a:latin typeface="Arial"/>
                  <a:ea typeface="Arial"/>
                  <a:cs typeface="Arial"/>
                  <a:sym typeface="Arial"/>
                </a:rPr>
                <a:t>COMPETENZE</a:t>
              </a:r>
              <a:endParaRPr sz="1400" b="0" i="0" u="none" strike="noStrike" cap="none">
                <a:solidFill>
                  <a:srgbClr val="000000"/>
                </a:solidFill>
                <a:latin typeface="Arial"/>
                <a:ea typeface="Arial"/>
                <a:cs typeface="Arial"/>
                <a:sym typeface="Arial"/>
              </a:endParaRPr>
            </a:p>
          </p:txBody>
        </p:sp>
        <p:sp>
          <p:nvSpPr>
            <p:cNvPr id="412" name="Google Shape;412;p12"/>
            <p:cNvSpPr/>
            <p:nvPr/>
          </p:nvSpPr>
          <p:spPr>
            <a:xfrm>
              <a:off x="1270000" y="25399"/>
              <a:ext cx="3556000" cy="2844800"/>
            </a:xfrm>
            <a:custGeom>
              <a:avLst/>
              <a:gdLst/>
              <a:ahLst/>
              <a:cxnLst/>
              <a:rect l="l" t="t" r="r" b="b"/>
              <a:pathLst>
                <a:path w="120000" h="120000" extrusionOk="0">
                  <a:moveTo>
                    <a:pt x="584" y="34175"/>
                  </a:moveTo>
                  <a:lnTo>
                    <a:pt x="584" y="34175"/>
                  </a:lnTo>
                  <a:cubicBezTo>
                    <a:pt x="-2679" y="22567"/>
                    <a:pt x="7879" y="11072"/>
                    <a:pt x="27615" y="4745"/>
                  </a:cubicBezTo>
                  <a:cubicBezTo>
                    <a:pt x="47351" y="-1582"/>
                    <a:pt x="72649" y="-1582"/>
                    <a:pt x="92385" y="4745"/>
                  </a:cubicBezTo>
                  <a:cubicBezTo>
                    <a:pt x="112121" y="11072"/>
                    <a:pt x="122679" y="22567"/>
                    <a:pt x="119416" y="34175"/>
                  </a:cubicBezTo>
                  <a:lnTo>
                    <a:pt x="74854" y="113544"/>
                  </a:lnTo>
                  <a:cubicBezTo>
                    <a:pt x="73813" y="117246"/>
                    <a:pt x="67478" y="120000"/>
                    <a:pt x="60000" y="120000"/>
                  </a:cubicBezTo>
                  <a:cubicBezTo>
                    <a:pt x="52522" y="120000"/>
                    <a:pt x="46187" y="117246"/>
                    <a:pt x="45146" y="113544"/>
                  </a:cubicBezTo>
                  <a:close/>
                  <a:moveTo>
                    <a:pt x="4800" y="30000"/>
                  </a:moveTo>
                  <a:lnTo>
                    <a:pt x="4800" y="30000"/>
                  </a:lnTo>
                  <a:cubicBezTo>
                    <a:pt x="4800" y="43255"/>
                    <a:pt x="29514" y="54000"/>
                    <a:pt x="60000" y="54000"/>
                  </a:cubicBezTo>
                  <a:cubicBezTo>
                    <a:pt x="90486" y="54000"/>
                    <a:pt x="115200" y="43255"/>
                    <a:pt x="115200" y="30000"/>
                  </a:cubicBezTo>
                  <a:cubicBezTo>
                    <a:pt x="115200" y="16745"/>
                    <a:pt x="90486" y="6000"/>
                    <a:pt x="60000" y="6000"/>
                  </a:cubicBezTo>
                  <a:cubicBezTo>
                    <a:pt x="29514" y="6000"/>
                    <a:pt x="4800" y="16745"/>
                    <a:pt x="4800" y="30000"/>
                  </a:cubicBezTo>
                  <a:close/>
                </a:path>
              </a:pathLst>
            </a:custGeom>
            <a:solidFill>
              <a:schemeClr val="lt1">
                <a:alpha val="40000"/>
              </a:schemeClr>
            </a:solidFill>
            <a:ln w="9525"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grpSp>
        <p:nvGrpSpPr>
          <p:cNvPr id="413" name="Google Shape;413;p12"/>
          <p:cNvGrpSpPr/>
          <p:nvPr/>
        </p:nvGrpSpPr>
        <p:grpSpPr>
          <a:xfrm>
            <a:off x="5796136" y="3899684"/>
            <a:ext cx="2100868" cy="753452"/>
            <a:chOff x="285388" y="1731713"/>
            <a:chExt cx="1378565" cy="1152000"/>
          </a:xfrm>
        </p:grpSpPr>
        <p:sp>
          <p:nvSpPr>
            <p:cNvPr id="414" name="Google Shape;414;p12"/>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5" name="Google Shape;415;p12"/>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0" marR="0" lvl="1" indent="0" algn="l" rtl="0">
                <a:lnSpc>
                  <a:spcPct val="90000"/>
                </a:lnSpc>
                <a:spcBef>
                  <a:spcPts val="0"/>
                </a:spcBef>
                <a:spcAft>
                  <a:spcPts val="0"/>
                </a:spcAft>
                <a:buClr>
                  <a:srgbClr val="000000"/>
                </a:buClr>
                <a:buSzPts val="1600"/>
                <a:buFont typeface="Arial"/>
                <a:buNone/>
              </a:pPr>
              <a:r>
                <a:rPr lang="it-IT" sz="1600" b="0" i="0" u="none" strike="noStrike" cap="none">
                  <a:solidFill>
                    <a:srgbClr val="822131"/>
                  </a:solidFill>
                  <a:latin typeface="Arial"/>
                  <a:ea typeface="Arial"/>
                  <a:cs typeface="Arial"/>
                  <a:sym typeface="Arial"/>
                </a:rPr>
                <a:t>Elencazione esemplificativa</a:t>
              </a:r>
              <a:endParaRPr sz="1400" b="0" i="0" u="none" strike="noStrike" cap="none">
                <a:solidFill>
                  <a:srgbClr val="000000"/>
                </a:solidFill>
                <a:latin typeface="Arial"/>
                <a:ea typeface="Arial"/>
                <a:cs typeface="Arial"/>
                <a:sym typeface="Arial"/>
              </a:endParaRPr>
            </a:p>
          </p:txBody>
        </p:sp>
      </p:grpSp>
      <p:grpSp>
        <p:nvGrpSpPr>
          <p:cNvPr id="416" name="Google Shape;416;p12"/>
          <p:cNvGrpSpPr/>
          <p:nvPr/>
        </p:nvGrpSpPr>
        <p:grpSpPr>
          <a:xfrm>
            <a:off x="5796136" y="2694052"/>
            <a:ext cx="2100868" cy="753452"/>
            <a:chOff x="285388" y="1731713"/>
            <a:chExt cx="1378565" cy="1152000"/>
          </a:xfrm>
        </p:grpSpPr>
        <p:sp>
          <p:nvSpPr>
            <p:cNvPr id="417" name="Google Shape;417;p12"/>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8" name="Google Shape;418;p12"/>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0" marR="0" lvl="1" indent="0" algn="l" rtl="0">
                <a:lnSpc>
                  <a:spcPct val="90000"/>
                </a:lnSpc>
                <a:spcBef>
                  <a:spcPts val="0"/>
                </a:spcBef>
                <a:spcAft>
                  <a:spcPts val="0"/>
                </a:spcAft>
                <a:buClr>
                  <a:srgbClr val="000000"/>
                </a:buClr>
                <a:buSzPts val="1600"/>
                <a:buFont typeface="Arial"/>
                <a:buNone/>
              </a:pPr>
              <a:r>
                <a:rPr lang="it-IT" sz="1600" b="0" i="0" u="none" strike="noStrike" cap="none">
                  <a:solidFill>
                    <a:srgbClr val="822131"/>
                  </a:solidFill>
                  <a:latin typeface="Arial"/>
                  <a:ea typeface="Arial"/>
                  <a:cs typeface="Arial"/>
                  <a:sym typeface="Arial"/>
                </a:rPr>
                <a:t>Elencazione tassativa</a:t>
              </a:r>
              <a:endParaRPr sz="1400" b="0" i="0" u="none" strike="noStrike" cap="none">
                <a:solidFill>
                  <a:srgbClr val="000000"/>
                </a:solidFill>
                <a:latin typeface="Arial"/>
                <a:ea typeface="Arial"/>
                <a:cs typeface="Arial"/>
                <a:sym typeface="Arial"/>
              </a:endParaRPr>
            </a:p>
          </p:txBody>
        </p:sp>
      </p:grpSp>
      <p:sp>
        <p:nvSpPr>
          <p:cNvPr id="419" name="Google Shape;419;p12"/>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420" name="Google Shape;420;p12"/>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
        <p:nvSpPr>
          <p:cNvPr id="2" name="Google Shape;185;p5">
            <a:extLst>
              <a:ext uri="{FF2B5EF4-FFF2-40B4-BE49-F238E27FC236}">
                <a16:creationId xmlns:a16="http://schemas.microsoft.com/office/drawing/2014/main" id="{562212D3-AA39-5922-860B-A19E26B85D0C}"/>
              </a:ext>
            </a:extLst>
          </p:cNvPr>
          <p:cNvSpPr txBox="1">
            <a:spLocks/>
          </p:cNvSpPr>
          <p:nvPr/>
        </p:nvSpPr>
        <p:spPr>
          <a:xfrm>
            <a:off x="1253237" y="180625"/>
            <a:ext cx="7568578" cy="4650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9pPr>
          </a:lstStyle>
          <a:p>
            <a:r>
              <a:rPr lang="it-IT" dirty="0"/>
              <a:t>IL RESPONSABILE UNICO DEL PROGETTO </a:t>
            </a:r>
            <a:br>
              <a:rPr lang="it-IT" dirty="0"/>
            </a:br>
            <a:r>
              <a:rPr lang="it-IT" dirty="0"/>
              <a:t>                  </a:t>
            </a:r>
            <a:r>
              <a:rPr lang="it-IT" sz="1800" dirty="0"/>
              <a:t>Le funzioni e i compiti del RUP</a:t>
            </a:r>
          </a:p>
          <a:p>
            <a:br>
              <a:rPr lang="it-IT" dirty="0"/>
            </a:br>
            <a:endParaRPr lang="it-IT" dirty="0"/>
          </a:p>
          <a:p>
            <a:endParaRPr lang="it-IT" dirty="0"/>
          </a:p>
          <a:p>
            <a:br>
              <a:rPr lang="it-IT" dirty="0"/>
            </a:br>
            <a:endParaRPr lang="it-IT"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7" name="Google Shape;427;p13"/>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br>
              <a:rPr lang="it-IT" dirty="0"/>
            </a:br>
            <a:endParaRPr dirty="0"/>
          </a:p>
        </p:txBody>
      </p:sp>
      <p:sp>
        <p:nvSpPr>
          <p:cNvPr id="428" name="Google Shape;428;p13"/>
          <p:cNvSpPr txBox="1">
            <a:spLocks noGrp="1"/>
          </p:cNvSpPr>
          <p:nvPr>
            <p:ph type="body" idx="1"/>
          </p:nvPr>
        </p:nvSpPr>
        <p:spPr>
          <a:xfrm>
            <a:off x="279149" y="1022220"/>
            <a:ext cx="8613331" cy="3897988"/>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L’Allegato I.2 al Codice chiarisce:</a:t>
            </a:r>
            <a:endParaRPr dirty="0"/>
          </a:p>
          <a:p>
            <a:pPr marL="342900" lvl="0" indent="-342900"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i </a:t>
            </a:r>
            <a:r>
              <a:rPr lang="it-IT" sz="1150" b="1" dirty="0"/>
              <a:t>compiti</a:t>
            </a:r>
            <a:r>
              <a:rPr lang="it-IT" sz="1150" dirty="0"/>
              <a:t> del RUP in considerazione della necessità di conseguire la realizzazione dell’intervento pubblico nel rispetto dei tempi e dei costi programmati, nonché della qualità richiesta, della sicurezza e della salute dei lavoratori;</a:t>
            </a:r>
            <a:endParaRPr dirty="0"/>
          </a:p>
          <a:p>
            <a:pPr marL="538163" lvl="0" indent="-109536"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i </a:t>
            </a:r>
            <a:r>
              <a:rPr lang="it-IT" sz="1150" b="1" dirty="0"/>
              <a:t>requisiti di professionalità </a:t>
            </a:r>
            <a:r>
              <a:rPr lang="it-IT" sz="1150" dirty="0"/>
              <a:t>e </a:t>
            </a:r>
            <a:r>
              <a:rPr lang="it-IT" sz="1150" b="1" dirty="0"/>
              <a:t>competenza</a:t>
            </a:r>
            <a:r>
              <a:rPr lang="it-IT" sz="1150" dirty="0"/>
              <a:t> richiesti all’unità di personale, ai fini della nomina del responsabile unico di progetto, in relazione alla complessità e alla natura dei contratti da affidare;</a:t>
            </a:r>
            <a:endParaRPr dirty="0"/>
          </a:p>
          <a:p>
            <a:pPr marL="538163" lvl="0" indent="-109536"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una </a:t>
            </a:r>
            <a:r>
              <a:rPr lang="it-IT" sz="1150" b="1" dirty="0"/>
              <a:t>esemplificazione</a:t>
            </a:r>
            <a:r>
              <a:rPr lang="it-IT" sz="1150" dirty="0"/>
              <a:t> dei delicati </a:t>
            </a:r>
            <a:r>
              <a:rPr lang="it-IT" sz="1150" b="1" dirty="0"/>
              <a:t>compiti di coordinamento </a:t>
            </a:r>
            <a:r>
              <a:rPr lang="it-IT" sz="1150" dirty="0"/>
              <a:t>e di </a:t>
            </a:r>
            <a:r>
              <a:rPr lang="it-IT" sz="1150" b="1" dirty="0"/>
              <a:t>impulso</a:t>
            </a:r>
            <a:r>
              <a:rPr lang="it-IT" sz="1150" dirty="0"/>
              <a:t> svolti da una persona fisica dotata di adeguati titoli di studio e competenze professionali;</a:t>
            </a:r>
            <a:endParaRPr dirty="0"/>
          </a:p>
          <a:p>
            <a:pPr marL="538163" lvl="0" indent="-109536"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i </a:t>
            </a:r>
            <a:r>
              <a:rPr lang="it-IT" sz="1150" b="1" dirty="0"/>
              <a:t>poteri decisionali </a:t>
            </a:r>
            <a:r>
              <a:rPr lang="it-IT" sz="1150" dirty="0"/>
              <a:t>del RUP nelle diverse fasi della realizzazione dell’intervento pubblico;</a:t>
            </a:r>
            <a:endParaRPr dirty="0"/>
          </a:p>
          <a:p>
            <a:pPr marL="538163" lvl="0" indent="-182562" algn="just" rtl="0">
              <a:lnSpc>
                <a:spcPct val="100000"/>
              </a:lnSpc>
              <a:spcBef>
                <a:spcPts val="230"/>
              </a:spcBef>
              <a:spcAft>
                <a:spcPts val="0"/>
              </a:spcAft>
              <a:buSzPts val="1150"/>
              <a:buFont typeface="Arial"/>
              <a:buChar char="•"/>
            </a:pPr>
            <a:r>
              <a:rPr lang="it-IT" sz="1150" dirty="0"/>
              <a:t>i </a:t>
            </a:r>
            <a:r>
              <a:rPr lang="it-IT" sz="1150" b="1" dirty="0"/>
              <a:t>rapporti</a:t>
            </a:r>
            <a:r>
              <a:rPr lang="it-IT" sz="1150" dirty="0"/>
              <a:t> tra i </a:t>
            </a:r>
            <a:r>
              <a:rPr lang="it-IT" sz="1150" b="1" dirty="0"/>
              <a:t>poteri</a:t>
            </a:r>
            <a:r>
              <a:rPr lang="it-IT" sz="1150" dirty="0"/>
              <a:t> del </a:t>
            </a:r>
            <a:r>
              <a:rPr lang="it-IT" sz="1150" b="1" dirty="0"/>
              <a:t>RUP</a:t>
            </a:r>
            <a:r>
              <a:rPr lang="it-IT" sz="1150" dirty="0"/>
              <a:t> e quelli della </a:t>
            </a:r>
            <a:r>
              <a:rPr lang="it-IT" sz="1150" b="1" dirty="0"/>
              <a:t>commissione giudicatrice</a:t>
            </a:r>
            <a:r>
              <a:rPr lang="it-IT" sz="1150" dirty="0"/>
              <a:t>;</a:t>
            </a:r>
            <a:endParaRPr dirty="0"/>
          </a:p>
          <a:p>
            <a:pPr marL="538163" lvl="0" indent="-109536"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i </a:t>
            </a:r>
            <a:r>
              <a:rPr lang="it-IT" sz="1150" b="1" dirty="0"/>
              <a:t>poteri</a:t>
            </a:r>
            <a:r>
              <a:rPr lang="it-IT" sz="1150" dirty="0"/>
              <a:t> del RUP </a:t>
            </a:r>
            <a:r>
              <a:rPr lang="it-IT" sz="1150" b="1" dirty="0"/>
              <a:t>nel procedimento di valutazione </a:t>
            </a:r>
            <a:r>
              <a:rPr lang="it-IT" sz="1150" dirty="0"/>
              <a:t>di anomalia delle offerte;</a:t>
            </a:r>
            <a:endParaRPr dirty="0"/>
          </a:p>
          <a:p>
            <a:pPr marL="538163" lvl="0" indent="-109536"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la </a:t>
            </a:r>
            <a:r>
              <a:rPr lang="it-IT" sz="1150" b="1" dirty="0"/>
              <a:t>competenza</a:t>
            </a:r>
            <a:r>
              <a:rPr lang="it-IT" sz="1150" dirty="0"/>
              <a:t> del RUP all’adozione dei provvedimenti di esclusione;</a:t>
            </a:r>
            <a:endParaRPr dirty="0"/>
          </a:p>
          <a:p>
            <a:pPr marL="538163" lvl="0" indent="-109536" algn="just" rtl="0">
              <a:lnSpc>
                <a:spcPct val="100000"/>
              </a:lnSpc>
              <a:spcBef>
                <a:spcPts val="230"/>
              </a:spcBef>
              <a:spcAft>
                <a:spcPts val="0"/>
              </a:spcAft>
              <a:buSzPts val="1150"/>
              <a:buFont typeface="Arial"/>
              <a:buNone/>
            </a:pPr>
            <a:endParaRPr sz="1150" dirty="0"/>
          </a:p>
          <a:p>
            <a:pPr marL="538163" lvl="0" indent="-182562" algn="just" rtl="0">
              <a:lnSpc>
                <a:spcPct val="100000"/>
              </a:lnSpc>
              <a:spcBef>
                <a:spcPts val="230"/>
              </a:spcBef>
              <a:spcAft>
                <a:spcPts val="0"/>
              </a:spcAft>
              <a:buSzPts val="1150"/>
              <a:buFont typeface="Arial"/>
              <a:buChar char="•"/>
            </a:pPr>
            <a:r>
              <a:rPr lang="it-IT" sz="1150" dirty="0"/>
              <a:t>le </a:t>
            </a:r>
            <a:r>
              <a:rPr lang="it-IT" sz="1150" b="1" dirty="0"/>
              <a:t>ipotesi di incompatibilità </a:t>
            </a:r>
            <a:r>
              <a:rPr lang="it-IT" sz="1150" dirty="0"/>
              <a:t>tra le funzioni del RUP e le ulteriori funzioni tecniche.</a:t>
            </a:r>
            <a:endParaRPr dirty="0"/>
          </a:p>
          <a:p>
            <a:pPr marL="342900" lvl="0" indent="-34290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dirty="0"/>
          </a:p>
        </p:txBody>
      </p:sp>
      <p:sp>
        <p:nvSpPr>
          <p:cNvPr id="429" name="Google Shape;429;p13"/>
          <p:cNvSpPr txBox="1"/>
          <p:nvPr/>
        </p:nvSpPr>
        <p:spPr>
          <a:xfrm>
            <a:off x="760170" y="5489417"/>
            <a:ext cx="7408862"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1" i="0" u="none" strike="noStrike" cap="none" dirty="0">
                <a:solidFill>
                  <a:srgbClr val="000000"/>
                </a:solidFill>
                <a:latin typeface="Arial"/>
                <a:ea typeface="Arial"/>
                <a:cs typeface="Arial"/>
                <a:sym typeface="Arial"/>
              </a:rPr>
              <a:t>IL RUP ASSICURA IL COMPLETAMENTO DELL’INTERVENTO PUBBLICO</a:t>
            </a:r>
            <a:endParaRPr sz="1400" b="1" i="0" u="none" strike="noStrike" cap="none" dirty="0">
              <a:solidFill>
                <a:srgbClr val="000000"/>
              </a:solidFill>
              <a:latin typeface="Arial"/>
              <a:ea typeface="Arial"/>
              <a:cs typeface="Arial"/>
              <a:sym typeface="Arial"/>
            </a:endParaRPr>
          </a:p>
        </p:txBody>
      </p:sp>
      <p:cxnSp>
        <p:nvCxnSpPr>
          <p:cNvPr id="430" name="Google Shape;430;p13"/>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1" name="Google Shape;431;p13"/>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2" name="Google Shape;432;p13"/>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3" name="Google Shape;433;p13"/>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4" name="Google Shape;434;p13"/>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5" name="Google Shape;435;p13"/>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6" name="Google Shape;436;p13"/>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37" name="Google Shape;437;p13"/>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438" name="Google Shape;438;p13"/>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439" name="Google Shape;439;p13"/>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
        <p:nvSpPr>
          <p:cNvPr id="2" name="Google Shape;185;p5">
            <a:extLst>
              <a:ext uri="{FF2B5EF4-FFF2-40B4-BE49-F238E27FC236}">
                <a16:creationId xmlns:a16="http://schemas.microsoft.com/office/drawing/2014/main" id="{B23D23F2-3120-F0D6-6D46-A7EA1E1A0155}"/>
              </a:ext>
            </a:extLst>
          </p:cNvPr>
          <p:cNvSpPr txBox="1">
            <a:spLocks/>
          </p:cNvSpPr>
          <p:nvPr/>
        </p:nvSpPr>
        <p:spPr>
          <a:xfrm>
            <a:off x="1253237" y="180625"/>
            <a:ext cx="7568578" cy="80360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2400" b="1" i="0" u="none" strike="noStrike" cap="none">
                <a:solidFill>
                  <a:srgbClr val="822433"/>
                </a:solidFill>
                <a:latin typeface="Arial"/>
                <a:ea typeface="Arial"/>
                <a:cs typeface="Arial"/>
                <a:sym typeface="Arial"/>
              </a:defRPr>
            </a:lvl9pPr>
          </a:lstStyle>
          <a:p>
            <a:r>
              <a:rPr lang="it-IT" dirty="0"/>
              <a:t>IL RESPONSABILE UNICO DEL PROGETTO </a:t>
            </a:r>
            <a:br>
              <a:rPr lang="it-IT" dirty="0"/>
            </a:br>
            <a:r>
              <a:rPr lang="it-IT" dirty="0"/>
              <a:t>                  </a:t>
            </a:r>
            <a:r>
              <a:rPr lang="it-IT" sz="1800" dirty="0"/>
              <a:t>Le funzioni e i compiti del RUP</a:t>
            </a:r>
          </a:p>
          <a:p>
            <a:endParaRPr lang="it-IT" dirty="0"/>
          </a:p>
        </p:txBody>
      </p:sp>
      <p:sp>
        <p:nvSpPr>
          <p:cNvPr id="3" name="Freccia in giù 2">
            <a:extLst>
              <a:ext uri="{FF2B5EF4-FFF2-40B4-BE49-F238E27FC236}">
                <a16:creationId xmlns:a16="http://schemas.microsoft.com/office/drawing/2014/main" id="{F52B7E11-422E-7F61-98A9-E381408612B4}"/>
              </a:ext>
            </a:extLst>
          </p:cNvPr>
          <p:cNvSpPr/>
          <p:nvPr/>
        </p:nvSpPr>
        <p:spPr>
          <a:xfrm>
            <a:off x="4222285" y="4830346"/>
            <a:ext cx="484632" cy="562498"/>
          </a:xfrm>
          <a:prstGeom prst="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it-IT"/>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44"/>
        <p:cNvGrpSpPr/>
        <p:nvPr/>
      </p:nvGrpSpPr>
      <p:grpSpPr>
        <a:xfrm>
          <a:off x="0" y="0"/>
          <a:ext cx="0" cy="0"/>
          <a:chOff x="0" y="0"/>
          <a:chExt cx="0" cy="0"/>
        </a:xfrm>
      </p:grpSpPr>
      <p:sp>
        <p:nvSpPr>
          <p:cNvPr id="446" name="Google Shape;446;p14"/>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 </a:t>
            </a:r>
            <a:br>
              <a:rPr lang="it-IT" dirty="0"/>
            </a:br>
            <a:r>
              <a:rPr lang="it-IT" dirty="0"/>
              <a:t>                  </a:t>
            </a:r>
            <a:r>
              <a:rPr lang="it-IT" sz="1800" dirty="0"/>
              <a:t>Le funzioni e i compiti del RUP</a:t>
            </a:r>
            <a:br>
              <a:rPr lang="it-IT" dirty="0"/>
            </a:br>
            <a:br>
              <a:rPr lang="it-IT" dirty="0"/>
            </a:br>
            <a:endParaRPr lang="it-IT" dirty="0"/>
          </a:p>
        </p:txBody>
      </p:sp>
      <p:sp>
        <p:nvSpPr>
          <p:cNvPr id="447" name="Google Shape;447;p14"/>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dirty="0"/>
          </a:p>
          <a:p>
            <a:pPr marL="355600" lvl="0" indent="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dirty="0"/>
          </a:p>
        </p:txBody>
      </p:sp>
      <p:sp>
        <p:nvSpPr>
          <p:cNvPr id="448" name="Google Shape;448;p14"/>
          <p:cNvSpPr txBox="1"/>
          <p:nvPr/>
        </p:nvSpPr>
        <p:spPr>
          <a:xfrm>
            <a:off x="1114816" y="1013070"/>
            <a:ext cx="7408862" cy="1538842"/>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600"/>
              <a:buFont typeface="Arial"/>
              <a:buNone/>
            </a:pPr>
            <a:r>
              <a:rPr lang="it-IT" b="0" i="0" u="none" strike="noStrike" cap="none" dirty="0">
                <a:solidFill>
                  <a:srgbClr val="000000"/>
                </a:solidFill>
                <a:latin typeface="Arial"/>
                <a:ea typeface="Arial"/>
                <a:cs typeface="Arial"/>
                <a:sym typeface="Arial"/>
              </a:rPr>
              <a:t>IL RUP SVOLGE, NEI CONTRATTI DI SERVIZI E FORNITURE, NEI LIMITI DELLE PROPRIE COMPETENZE PROFESSIONALI, ANCHE LE FUNZIONI DEL DEC.</a:t>
            </a:r>
            <a:endParaRPr b="0" i="0" u="none" strike="noStrike" cap="none" dirty="0">
              <a:solidFill>
                <a:srgbClr val="000000"/>
              </a:solidFill>
              <a:latin typeface="Arial"/>
              <a:ea typeface="Arial"/>
              <a:cs typeface="Arial"/>
              <a:sym typeface="Arial"/>
            </a:endParaRPr>
          </a:p>
          <a:p>
            <a:pPr marL="0" marR="0" lvl="0" indent="0" algn="just" rtl="0">
              <a:lnSpc>
                <a:spcPct val="100000"/>
              </a:lnSpc>
              <a:spcBef>
                <a:spcPts val="800"/>
              </a:spcBef>
              <a:spcAft>
                <a:spcPts val="0"/>
              </a:spcAft>
              <a:buClr>
                <a:srgbClr val="000000"/>
              </a:buClr>
              <a:buSzPts val="1600"/>
              <a:buFont typeface="Arial"/>
              <a:buNone/>
            </a:pPr>
            <a:r>
              <a:rPr lang="it-IT" b="0" i="0" u="none" strike="noStrike" cap="none" dirty="0">
                <a:solidFill>
                  <a:srgbClr val="000000"/>
                </a:solidFill>
                <a:latin typeface="Arial"/>
                <a:ea typeface="Arial"/>
                <a:cs typeface="Arial"/>
                <a:sym typeface="Arial"/>
              </a:rPr>
              <a:t>IL DEC È SOGGETTO DIVERSO DAL RUP NEI SEGUENTI CASI:</a:t>
            </a:r>
            <a:endParaRPr b="0" i="0" u="none" strike="noStrike" cap="none" dirty="0">
              <a:solidFill>
                <a:srgbClr val="000000"/>
              </a:solidFill>
              <a:latin typeface="Arial"/>
              <a:ea typeface="Arial"/>
              <a:cs typeface="Arial"/>
              <a:sym typeface="Arial"/>
            </a:endParaRPr>
          </a:p>
          <a:p>
            <a:pPr marL="0" marR="0" lvl="0" indent="0" algn="just" rtl="0">
              <a:lnSpc>
                <a:spcPct val="100000"/>
              </a:lnSpc>
              <a:spcBef>
                <a:spcPts val="80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a:p>
            <a:pPr marL="0" marR="0" lvl="0" indent="0" algn="just" rtl="0">
              <a:lnSpc>
                <a:spcPct val="100000"/>
              </a:lnSpc>
              <a:spcBef>
                <a:spcPts val="800"/>
              </a:spcBef>
              <a:spcAft>
                <a:spcPts val="0"/>
              </a:spcAft>
              <a:buClr>
                <a:srgbClr val="000000"/>
              </a:buClr>
              <a:buSzPts val="1600"/>
              <a:buFont typeface="Arial"/>
              <a:buNone/>
            </a:pPr>
            <a:endParaRPr sz="1600" b="0" i="0" u="none" strike="noStrike" cap="none" dirty="0">
              <a:solidFill>
                <a:srgbClr val="000000"/>
              </a:solidFill>
              <a:latin typeface="Arial"/>
              <a:ea typeface="Arial"/>
              <a:cs typeface="Arial"/>
              <a:sym typeface="Arial"/>
            </a:endParaRPr>
          </a:p>
        </p:txBody>
      </p:sp>
      <p:cxnSp>
        <p:nvCxnSpPr>
          <p:cNvPr id="449" name="Google Shape;449;p14"/>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0" name="Google Shape;450;p14"/>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1" name="Google Shape;451;p14"/>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2" name="Google Shape;452;p14"/>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3" name="Google Shape;453;p14"/>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4" name="Google Shape;454;p14"/>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5" name="Google Shape;455;p14"/>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56" name="Google Shape;456;p14"/>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grpSp>
        <p:nvGrpSpPr>
          <p:cNvPr id="457" name="Google Shape;457;p14"/>
          <p:cNvGrpSpPr/>
          <p:nvPr/>
        </p:nvGrpSpPr>
        <p:grpSpPr>
          <a:xfrm>
            <a:off x="2362268" y="2039356"/>
            <a:ext cx="4419464" cy="984249"/>
            <a:chOff x="3031" y="1180286"/>
            <a:chExt cx="1378565" cy="864000"/>
          </a:xfrm>
        </p:grpSpPr>
        <p:sp>
          <p:nvSpPr>
            <p:cNvPr id="458" name="Google Shape;458;p14"/>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9" name="Google Shape;459;p14"/>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Prestazioni di </a:t>
              </a:r>
              <a:r>
                <a:rPr lang="it-IT" sz="1600" b="1" i="0" u="none" strike="noStrike" cap="none" dirty="0">
                  <a:solidFill>
                    <a:srgbClr val="000000"/>
                  </a:solidFill>
                  <a:latin typeface="Arial"/>
                  <a:ea typeface="Arial"/>
                  <a:cs typeface="Arial"/>
                  <a:sym typeface="Arial"/>
                </a:rPr>
                <a:t>importo superiore alle soglie comunitarie</a:t>
              </a:r>
              <a:r>
                <a:rPr lang="it-IT" sz="1600" b="0" i="0" u="none" strike="noStrike" cap="none" dirty="0">
                  <a:solidFill>
                    <a:srgbClr val="000000"/>
                  </a:solidFill>
                  <a:latin typeface="Arial"/>
                  <a:ea typeface="Arial"/>
                  <a:cs typeface="Arial"/>
                  <a:sym typeface="Arial"/>
                </a:rPr>
                <a:t>, ai sensi dell’art. 8, comma 4, lett. a), dell’Allegato I.2</a:t>
              </a:r>
              <a:endParaRPr sz="1600" b="0" i="0" u="none" strike="noStrike" cap="none" dirty="0">
                <a:solidFill>
                  <a:srgbClr val="000000"/>
                </a:solidFill>
                <a:latin typeface="Arial"/>
                <a:ea typeface="Arial"/>
                <a:cs typeface="Arial"/>
                <a:sym typeface="Arial"/>
              </a:endParaRPr>
            </a:p>
          </p:txBody>
        </p:sp>
      </p:grpSp>
      <p:grpSp>
        <p:nvGrpSpPr>
          <p:cNvPr id="460" name="Google Shape;460;p14"/>
          <p:cNvGrpSpPr/>
          <p:nvPr/>
        </p:nvGrpSpPr>
        <p:grpSpPr>
          <a:xfrm>
            <a:off x="2362268" y="3461143"/>
            <a:ext cx="4419464" cy="984249"/>
            <a:chOff x="3031" y="1180286"/>
            <a:chExt cx="1378565" cy="864000"/>
          </a:xfrm>
        </p:grpSpPr>
        <p:sp>
          <p:nvSpPr>
            <p:cNvPr id="461" name="Google Shape;461;p14"/>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2" name="Google Shape;462;p14"/>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1" i="0" u="none" strike="noStrike" cap="none" dirty="0">
                  <a:solidFill>
                    <a:srgbClr val="000000"/>
                  </a:solidFill>
                  <a:latin typeface="Arial"/>
                  <a:ea typeface="Arial"/>
                  <a:cs typeface="Arial"/>
                  <a:sym typeface="Arial"/>
                </a:rPr>
                <a:t>Servizi di particolare importanza</a:t>
              </a:r>
              <a:r>
                <a:rPr lang="it-IT" sz="1600" b="0" i="0" u="none" strike="noStrike" cap="none" dirty="0">
                  <a:solidFill>
                    <a:srgbClr val="000000"/>
                  </a:solidFill>
                  <a:latin typeface="Arial"/>
                  <a:ea typeface="Arial"/>
                  <a:cs typeface="Arial"/>
                  <a:sym typeface="Arial"/>
                </a:rPr>
                <a:t>, ai sensi dell’art. 31, comma 1, dell’Allegato II.14</a:t>
              </a:r>
              <a:endParaRPr sz="1600" b="0" i="0" u="none" strike="noStrike" cap="none" dirty="0">
                <a:solidFill>
                  <a:srgbClr val="000000"/>
                </a:solidFill>
                <a:latin typeface="Arial"/>
                <a:ea typeface="Arial"/>
                <a:cs typeface="Arial"/>
                <a:sym typeface="Arial"/>
              </a:endParaRPr>
            </a:p>
          </p:txBody>
        </p:sp>
      </p:grpSp>
      <p:grpSp>
        <p:nvGrpSpPr>
          <p:cNvPr id="463" name="Google Shape;463;p14"/>
          <p:cNvGrpSpPr/>
          <p:nvPr/>
        </p:nvGrpSpPr>
        <p:grpSpPr>
          <a:xfrm>
            <a:off x="2374869" y="4882930"/>
            <a:ext cx="4419464" cy="984249"/>
            <a:chOff x="3031" y="1180286"/>
            <a:chExt cx="1378565" cy="864000"/>
          </a:xfrm>
        </p:grpSpPr>
        <p:sp>
          <p:nvSpPr>
            <p:cNvPr id="464" name="Google Shape;464;p14"/>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5" name="Google Shape;465;p14"/>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1" i="0" u="none" strike="noStrike" cap="none" dirty="0">
                  <a:solidFill>
                    <a:srgbClr val="000000"/>
                  </a:solidFill>
                  <a:latin typeface="Arial"/>
                  <a:ea typeface="Arial"/>
                  <a:cs typeface="Arial"/>
                  <a:sym typeface="Arial"/>
                </a:rPr>
                <a:t>Forniture di particolare importanza, di importo superiore a 500.000,00 euro</a:t>
              </a:r>
              <a:r>
                <a:rPr lang="it-IT" sz="1600" b="0" i="0" u="none" strike="noStrike" cap="none" dirty="0">
                  <a:solidFill>
                    <a:srgbClr val="000000"/>
                  </a:solidFill>
                  <a:latin typeface="Arial"/>
                  <a:ea typeface="Arial"/>
                  <a:cs typeface="Arial"/>
                  <a:sym typeface="Arial"/>
                </a:rPr>
                <a:t>, ai sensi dell’art. 32, comma 3, dell’Allegato II.14</a:t>
              </a:r>
              <a:endParaRPr sz="1600" b="0" i="0" u="none" strike="noStrike" cap="none" dirty="0">
                <a:solidFill>
                  <a:srgbClr val="000000"/>
                </a:solidFill>
                <a:latin typeface="Arial"/>
                <a:ea typeface="Arial"/>
                <a:cs typeface="Arial"/>
                <a:sym typeface="Arial"/>
              </a:endParaRPr>
            </a:p>
          </p:txBody>
        </p:sp>
      </p:grpSp>
      <p:sp>
        <p:nvSpPr>
          <p:cNvPr id="466" name="Google Shape;466;p14"/>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467" name="Google Shape;467;p14"/>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4" name="Google Shape;474;p15"/>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 </a:t>
            </a:r>
            <a:br>
              <a:rPr lang="it-IT" dirty="0"/>
            </a:br>
            <a:r>
              <a:rPr lang="it-IT" dirty="0"/>
              <a:t>                  </a:t>
            </a:r>
            <a:r>
              <a:rPr lang="it-IT" sz="1800" dirty="0"/>
              <a:t>Le funzioni e i compiti del RUP</a:t>
            </a:r>
            <a:br>
              <a:rPr lang="it-IT" dirty="0"/>
            </a:br>
            <a:endParaRPr dirty="0"/>
          </a:p>
        </p:txBody>
      </p:sp>
      <p:sp>
        <p:nvSpPr>
          <p:cNvPr id="475" name="Google Shape;475;p15"/>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dirty="0"/>
          </a:p>
          <a:p>
            <a:pPr marL="355600" lvl="0" indent="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dirty="0"/>
          </a:p>
        </p:txBody>
      </p:sp>
      <p:sp>
        <p:nvSpPr>
          <p:cNvPr id="476" name="Google Shape;476;p15"/>
          <p:cNvSpPr txBox="1"/>
          <p:nvPr/>
        </p:nvSpPr>
        <p:spPr>
          <a:xfrm>
            <a:off x="573249" y="873585"/>
            <a:ext cx="4537304" cy="58473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600"/>
              <a:buFont typeface="Arial"/>
              <a:buNone/>
            </a:pPr>
            <a:endParaRPr lang="it-IT" sz="1600" b="0" i="0" u="none" strike="noStrike" cap="none" dirty="0">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IL DEC È SOGGETTO DIVERSO DAL RUP </a:t>
            </a:r>
            <a:r>
              <a:rPr lang="it-IT" sz="1600" dirty="0"/>
              <a:t>:</a:t>
            </a:r>
            <a:endParaRPr sz="1400" b="0" i="0" u="none" strike="noStrike" cap="none" dirty="0">
              <a:solidFill>
                <a:srgbClr val="000000"/>
              </a:solidFill>
              <a:latin typeface="Arial"/>
              <a:ea typeface="Arial"/>
              <a:cs typeface="Arial"/>
              <a:sym typeface="Arial"/>
            </a:endParaRPr>
          </a:p>
        </p:txBody>
      </p:sp>
      <p:sp>
        <p:nvSpPr>
          <p:cNvPr id="477" name="Google Shape;477;p15"/>
          <p:cNvSpPr/>
          <p:nvPr/>
        </p:nvSpPr>
        <p:spPr>
          <a:xfrm>
            <a:off x="-1941842" y="7256291"/>
            <a:ext cx="2054884"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LINEE GUIDA</a:t>
            </a:r>
            <a:endParaRPr sz="900" b="0" i="0" u="none" strike="noStrike" cap="none">
              <a:solidFill>
                <a:schemeClr val="lt1"/>
              </a:solidFill>
              <a:latin typeface="Arial"/>
              <a:ea typeface="Arial"/>
              <a:cs typeface="Arial"/>
              <a:sym typeface="Arial"/>
            </a:endParaRPr>
          </a:p>
        </p:txBody>
      </p:sp>
      <p:sp>
        <p:nvSpPr>
          <p:cNvPr id="478" name="Google Shape;478;p15"/>
          <p:cNvSpPr/>
          <p:nvPr/>
        </p:nvSpPr>
        <p:spPr>
          <a:xfrm>
            <a:off x="1219200" y="7262517"/>
            <a:ext cx="2054884"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FAQ</a:t>
            </a:r>
            <a:endParaRPr sz="900" b="0" i="0" u="none" strike="noStrike" cap="none">
              <a:solidFill>
                <a:schemeClr val="lt1"/>
              </a:solidFill>
              <a:latin typeface="Arial"/>
              <a:ea typeface="Arial"/>
              <a:cs typeface="Arial"/>
              <a:sym typeface="Arial"/>
            </a:endParaRPr>
          </a:p>
        </p:txBody>
      </p:sp>
      <p:cxnSp>
        <p:nvCxnSpPr>
          <p:cNvPr id="479" name="Google Shape;479;p15"/>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0" name="Google Shape;480;p15"/>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1" name="Google Shape;481;p15"/>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2" name="Google Shape;482;p15"/>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3" name="Google Shape;483;p15"/>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4" name="Google Shape;484;p15"/>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5" name="Google Shape;485;p15"/>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486" name="Google Shape;486;p15"/>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grpSp>
        <p:nvGrpSpPr>
          <p:cNvPr id="487" name="Google Shape;487;p15"/>
          <p:cNvGrpSpPr/>
          <p:nvPr/>
        </p:nvGrpSpPr>
        <p:grpSpPr>
          <a:xfrm>
            <a:off x="6387794" y="1241770"/>
            <a:ext cx="1946499" cy="1447619"/>
            <a:chOff x="7634291" y="972568"/>
            <a:chExt cx="3908280" cy="2906603"/>
          </a:xfrm>
        </p:grpSpPr>
        <p:pic>
          <p:nvPicPr>
            <p:cNvPr id="488" name="Google Shape;488;p15"/>
            <p:cNvPicPr preferRelativeResize="0"/>
            <p:nvPr/>
          </p:nvPicPr>
          <p:blipFill rotWithShape="1">
            <a:blip r:embed="rId3">
              <a:alphaModFix/>
            </a:blip>
            <a:srcRect l="38758" t="21005" r="18501" b="22483"/>
            <a:stretch/>
          </p:blipFill>
          <p:spPr>
            <a:xfrm>
              <a:off x="7634291" y="972568"/>
              <a:ext cx="3908280" cy="2906603"/>
            </a:xfrm>
            <a:prstGeom prst="rect">
              <a:avLst/>
            </a:prstGeom>
            <a:noFill/>
            <a:ln w="9525" cap="flat" cmpd="sng">
              <a:solidFill>
                <a:schemeClr val="dk1"/>
              </a:solidFill>
              <a:prstDash val="solid"/>
              <a:round/>
              <a:headEnd type="none" w="sm" len="sm"/>
              <a:tailEnd type="none" w="sm" len="sm"/>
            </a:ln>
          </p:spPr>
        </p:pic>
        <p:sp>
          <p:nvSpPr>
            <p:cNvPr id="489" name="Google Shape;489;p15"/>
            <p:cNvSpPr/>
            <p:nvPr/>
          </p:nvSpPr>
          <p:spPr>
            <a:xfrm>
              <a:off x="8059805" y="2524892"/>
              <a:ext cx="2880320" cy="656198"/>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grpSp>
      <p:grpSp>
        <p:nvGrpSpPr>
          <p:cNvPr id="490" name="Google Shape;490;p15"/>
          <p:cNvGrpSpPr/>
          <p:nvPr/>
        </p:nvGrpSpPr>
        <p:grpSpPr>
          <a:xfrm>
            <a:off x="383943" y="1412776"/>
            <a:ext cx="4419464" cy="984249"/>
            <a:chOff x="3031" y="1180286"/>
            <a:chExt cx="1378565" cy="864000"/>
          </a:xfrm>
        </p:grpSpPr>
        <p:sp>
          <p:nvSpPr>
            <p:cNvPr id="491" name="Google Shape;491;p15"/>
            <p:cNvSpPr/>
            <p:nvPr/>
          </p:nvSpPr>
          <p:spPr>
            <a:xfrm>
              <a:off x="3031" y="1180286"/>
              <a:ext cx="1378565" cy="864000"/>
            </a:xfrm>
            <a:prstGeom prst="roundRect">
              <a:avLst>
                <a:gd name="adj" fmla="val 10000"/>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2" name="Google Shape;492;p15"/>
            <p:cNvSpPr txBox="1"/>
            <p:nvPr/>
          </p:nvSpPr>
          <p:spPr>
            <a:xfrm>
              <a:off x="3031" y="1180286"/>
              <a:ext cx="1378565" cy="551426"/>
            </a:xfrm>
            <a:prstGeom prst="rect">
              <a:avLst/>
            </a:prstGeom>
            <a:noFill/>
            <a:ln>
              <a:noFill/>
            </a:ln>
          </p:spPr>
          <p:txBody>
            <a:bodyPr spcFirstLastPara="1" wrap="square" lIns="142225" tIns="142225" rIns="142225" bIns="76200" anchor="t" anchorCtr="0">
              <a:noAutofit/>
            </a:bodyPr>
            <a:lstStyle/>
            <a:p>
              <a:pPr marL="0" marR="0" lvl="0" indent="0" algn="ctr" rtl="0">
                <a:lnSpc>
                  <a:spcPct val="9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Servizi di </a:t>
              </a:r>
              <a:r>
                <a:rPr lang="it-IT" sz="1600" b="1" i="0" u="none" strike="noStrike" cap="none" dirty="0">
                  <a:solidFill>
                    <a:srgbClr val="000000"/>
                  </a:solidFill>
                  <a:latin typeface="Arial"/>
                  <a:ea typeface="Arial"/>
                  <a:cs typeface="Arial"/>
                  <a:sym typeface="Arial"/>
                </a:rPr>
                <a:t>particolare importanza</a:t>
              </a:r>
              <a:r>
                <a:rPr lang="it-IT" sz="1600" b="0" i="0" u="none" strike="noStrike" cap="none" dirty="0">
                  <a:solidFill>
                    <a:srgbClr val="000000"/>
                  </a:solidFill>
                  <a:latin typeface="Arial"/>
                  <a:ea typeface="Arial"/>
                  <a:cs typeface="Arial"/>
                  <a:sym typeface="Arial"/>
                </a:rPr>
                <a:t>, ai sensi dell’art. 31, comma 1, dell’Allegato II.14</a:t>
              </a:r>
              <a:endParaRPr sz="1600" b="0" i="0" u="none" strike="noStrike" cap="none" dirty="0">
                <a:solidFill>
                  <a:srgbClr val="000000"/>
                </a:solidFill>
                <a:latin typeface="Arial"/>
                <a:ea typeface="Arial"/>
                <a:cs typeface="Arial"/>
                <a:sym typeface="Arial"/>
              </a:endParaRPr>
            </a:p>
          </p:txBody>
        </p:sp>
      </p:grpSp>
      <p:grpSp>
        <p:nvGrpSpPr>
          <p:cNvPr id="493" name="Google Shape;493;p15"/>
          <p:cNvGrpSpPr/>
          <p:nvPr/>
        </p:nvGrpSpPr>
        <p:grpSpPr>
          <a:xfrm>
            <a:off x="626211" y="2592204"/>
            <a:ext cx="3239762" cy="3290241"/>
            <a:chOff x="285388" y="1731713"/>
            <a:chExt cx="1378565" cy="1152000"/>
          </a:xfrm>
        </p:grpSpPr>
        <p:sp>
          <p:nvSpPr>
            <p:cNvPr id="494" name="Google Shape;494;p15"/>
            <p:cNvSpPr/>
            <p:nvPr/>
          </p:nvSpPr>
          <p:spPr>
            <a:xfrm>
              <a:off x="285388" y="1731713"/>
              <a:ext cx="1378565" cy="1152000"/>
            </a:xfrm>
            <a:prstGeom prst="roundRect">
              <a:avLst>
                <a:gd name="adj" fmla="val 10000"/>
              </a:avLst>
            </a:prstGeom>
            <a:solidFill>
              <a:schemeClr val="lt1">
                <a:alpha val="89019"/>
              </a:schemeClr>
            </a:solidFill>
            <a:ln w="12700" cap="flat" cmpd="sng">
              <a:solidFill>
                <a:schemeClr val="accen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5" name="Google Shape;495;p15"/>
            <p:cNvSpPr txBox="1"/>
            <p:nvPr/>
          </p:nvSpPr>
          <p:spPr>
            <a:xfrm>
              <a:off x="319129" y="1765454"/>
              <a:ext cx="1311083" cy="1084518"/>
            </a:xfrm>
            <a:prstGeom prst="rect">
              <a:avLst/>
            </a:prstGeom>
            <a:noFill/>
            <a:ln>
              <a:noFill/>
            </a:ln>
          </p:spPr>
          <p:txBody>
            <a:bodyPr spcFirstLastPara="1" wrap="square" lIns="142225" tIns="142225" rIns="142225" bIns="142225" anchor="t" anchorCtr="0">
              <a:noAutofit/>
            </a:bodyPr>
            <a:lstStyle/>
            <a:p>
              <a:pPr marL="285750" marR="0" lvl="1" indent="-285750" algn="l" rtl="0">
                <a:lnSpc>
                  <a:spcPct val="90000"/>
                </a:lnSpc>
                <a:spcBef>
                  <a:spcPts val="0"/>
                </a:spcBef>
                <a:spcAft>
                  <a:spcPts val="0"/>
                </a:spcAft>
                <a:buClr>
                  <a:srgbClr val="822131"/>
                </a:buClr>
                <a:buSzPts val="1200"/>
                <a:buFont typeface="Arial"/>
                <a:buChar char="•"/>
              </a:pPr>
              <a:r>
                <a:rPr lang="it-IT" sz="1200" b="0" i="0" u="none" strike="noStrike" cap="none">
                  <a:solidFill>
                    <a:srgbClr val="822131"/>
                  </a:solidFill>
                  <a:latin typeface="Arial"/>
                  <a:ea typeface="Arial"/>
                  <a:cs typeface="Arial"/>
                  <a:sym typeface="Arial"/>
                </a:rPr>
                <a:t>Gli interventi particolarmente complessi sotto il profilo tecnologico;</a:t>
              </a:r>
              <a:endParaRPr sz="1400" b="0" i="0" u="none" strike="noStrike" cap="none">
                <a:solidFill>
                  <a:srgbClr val="000000"/>
                </a:solidFill>
                <a:latin typeface="Arial"/>
                <a:ea typeface="Arial"/>
                <a:cs typeface="Arial"/>
                <a:sym typeface="Arial"/>
              </a:endParaRPr>
            </a:p>
            <a:p>
              <a:pPr marL="285750" marR="0" lvl="1" indent="-285750" algn="l" rtl="0">
                <a:lnSpc>
                  <a:spcPct val="90000"/>
                </a:lnSpc>
                <a:spcBef>
                  <a:spcPts val="180"/>
                </a:spcBef>
                <a:spcAft>
                  <a:spcPts val="0"/>
                </a:spcAft>
                <a:buClr>
                  <a:srgbClr val="822131"/>
                </a:buClr>
                <a:buSzPts val="1200"/>
                <a:buFont typeface="Arial"/>
                <a:buChar char="•"/>
              </a:pPr>
              <a:r>
                <a:rPr lang="it-IT" sz="1200" b="0" i="0" u="none" strike="noStrike" cap="none">
                  <a:solidFill>
                    <a:srgbClr val="822131"/>
                  </a:solidFill>
                  <a:latin typeface="Arial"/>
                  <a:ea typeface="Arial"/>
                  <a:cs typeface="Arial"/>
                  <a:sym typeface="Arial"/>
                </a:rPr>
                <a:t>Le prestazioni che richiedono l’apporto di una pluralità di competenze;</a:t>
              </a:r>
              <a:endParaRPr sz="1400" b="0" i="0" u="none" strike="noStrike" cap="none">
                <a:solidFill>
                  <a:srgbClr val="000000"/>
                </a:solidFill>
                <a:latin typeface="Arial"/>
                <a:ea typeface="Arial"/>
                <a:cs typeface="Arial"/>
                <a:sym typeface="Arial"/>
              </a:endParaRPr>
            </a:p>
            <a:p>
              <a:pPr marL="285750" marR="0" lvl="1" indent="-285750" algn="l" rtl="0">
                <a:lnSpc>
                  <a:spcPct val="90000"/>
                </a:lnSpc>
                <a:spcBef>
                  <a:spcPts val="180"/>
                </a:spcBef>
                <a:spcAft>
                  <a:spcPts val="0"/>
                </a:spcAft>
                <a:buClr>
                  <a:srgbClr val="822131"/>
                </a:buClr>
                <a:buSzPts val="1200"/>
                <a:buFont typeface="Arial"/>
                <a:buChar char="•"/>
              </a:pPr>
              <a:r>
                <a:rPr lang="it-IT" sz="1200" b="0" i="0" u="none" strike="noStrike" cap="none">
                  <a:solidFill>
                    <a:srgbClr val="822131"/>
                  </a:solidFill>
                  <a:latin typeface="Arial"/>
                  <a:ea typeface="Arial"/>
                  <a:cs typeface="Arial"/>
                  <a:sym typeface="Arial"/>
                </a:rPr>
                <a:t>Gli interventi caratterizzati dall’utilizzo di componenti o processi produttivi innovativi o dalla necessità di elevate prestazioni circa la loro funzionalità;</a:t>
              </a:r>
              <a:endParaRPr sz="1400" b="0" i="0" u="none" strike="noStrike" cap="none">
                <a:solidFill>
                  <a:srgbClr val="000000"/>
                </a:solidFill>
                <a:latin typeface="Arial"/>
                <a:ea typeface="Arial"/>
                <a:cs typeface="Arial"/>
                <a:sym typeface="Arial"/>
              </a:endParaRPr>
            </a:p>
            <a:p>
              <a:pPr marL="285750" marR="0" lvl="1" indent="-285750" algn="l" rtl="0">
                <a:lnSpc>
                  <a:spcPct val="90000"/>
                </a:lnSpc>
                <a:spcBef>
                  <a:spcPts val="180"/>
                </a:spcBef>
                <a:spcAft>
                  <a:spcPts val="0"/>
                </a:spcAft>
                <a:buClr>
                  <a:srgbClr val="822131"/>
                </a:buClr>
                <a:buSzPts val="1200"/>
                <a:buFont typeface="Arial"/>
                <a:buChar char="•"/>
              </a:pPr>
              <a:r>
                <a:rPr lang="it-IT" sz="1200" b="0" i="0" u="none" strike="noStrike" cap="none">
                  <a:solidFill>
                    <a:srgbClr val="822131"/>
                  </a:solidFill>
                  <a:latin typeface="Arial"/>
                  <a:ea typeface="Arial"/>
                  <a:cs typeface="Arial"/>
                  <a:sym typeface="Arial"/>
                </a:rPr>
                <a:t>I servizi che, per ragioni concernenti l’organizzazione interna della stazione appaltante, impongano il coinvolgimento di una unità organizzativa diversa da quella cui afferiscono i soggetti che hanno curato l’affidamento.</a:t>
              </a:r>
              <a:endParaRPr sz="1200" b="0" i="0" u="none" strike="noStrike" cap="none">
                <a:solidFill>
                  <a:srgbClr val="822131"/>
                </a:solidFill>
                <a:latin typeface="Arial"/>
                <a:ea typeface="Arial"/>
                <a:cs typeface="Arial"/>
                <a:sym typeface="Arial"/>
              </a:endParaRPr>
            </a:p>
          </p:txBody>
        </p:sp>
      </p:grpSp>
      <p:grpSp>
        <p:nvGrpSpPr>
          <p:cNvPr id="496" name="Google Shape;496;p15"/>
          <p:cNvGrpSpPr/>
          <p:nvPr/>
        </p:nvGrpSpPr>
        <p:grpSpPr>
          <a:xfrm>
            <a:off x="4036307" y="4157489"/>
            <a:ext cx="443049" cy="343222"/>
            <a:chOff x="1590582" y="1284388"/>
            <a:chExt cx="443049" cy="343222"/>
          </a:xfrm>
        </p:grpSpPr>
        <p:sp>
          <p:nvSpPr>
            <p:cNvPr id="497" name="Google Shape;497;p15"/>
            <p:cNvSpPr/>
            <p:nvPr/>
          </p:nvSpPr>
          <p:spPr>
            <a:xfrm>
              <a:off x="1590582" y="1284388"/>
              <a:ext cx="443049" cy="343222"/>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8" name="Google Shape;498;p15"/>
            <p:cNvSpPr txBox="1"/>
            <p:nvPr/>
          </p:nvSpPr>
          <p:spPr>
            <a:xfrm>
              <a:off x="1590582" y="1353032"/>
              <a:ext cx="340082" cy="205934"/>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500"/>
                <a:buFont typeface="Arial"/>
                <a:buNone/>
              </a:pPr>
              <a:endParaRPr sz="1500" b="0" i="0" u="none" strike="noStrike" cap="none">
                <a:solidFill>
                  <a:schemeClr val="lt1"/>
                </a:solidFill>
                <a:latin typeface="Arial"/>
                <a:ea typeface="Arial"/>
                <a:cs typeface="Arial"/>
                <a:sym typeface="Arial"/>
              </a:endParaRPr>
            </a:p>
          </p:txBody>
        </p:sp>
      </p:grpSp>
      <p:sp>
        <p:nvSpPr>
          <p:cNvPr id="499" name="Google Shape;499;p15"/>
          <p:cNvSpPr/>
          <p:nvPr/>
        </p:nvSpPr>
        <p:spPr>
          <a:xfrm rot="4915129">
            <a:off x="5661247" y="1555785"/>
            <a:ext cx="404512" cy="720080"/>
          </a:xfrm>
          <a:prstGeom prst="down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500" name="Google Shape;500;p15"/>
          <p:cNvSpPr txBox="1"/>
          <p:nvPr/>
        </p:nvSpPr>
        <p:spPr>
          <a:xfrm>
            <a:off x="323528" y="2060848"/>
            <a:ext cx="4524266" cy="36933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it-IT" sz="900" b="0" i="0" u="none" strike="noStrike" cap="none">
                <a:solidFill>
                  <a:srgbClr val="000000"/>
                </a:solidFill>
                <a:latin typeface="Arial"/>
                <a:ea typeface="Arial"/>
                <a:cs typeface="Arial"/>
                <a:sym typeface="Arial"/>
              </a:rPr>
              <a:t>Secondo quanto previsto dall’art. 32, comma 2, dello stesso Allegato, </a:t>
            </a:r>
            <a:r>
              <a:rPr lang="it-IT" sz="900" b="1" i="0" u="none" strike="noStrike" cap="none">
                <a:solidFill>
                  <a:srgbClr val="000000"/>
                </a:solidFill>
                <a:latin typeface="Arial"/>
                <a:ea typeface="Arial"/>
                <a:cs typeface="Arial"/>
                <a:sym typeface="Arial"/>
              </a:rPr>
              <a:t>si considerano servizi di particolare importanza</a:t>
            </a:r>
            <a:r>
              <a:rPr lang="it-IT" sz="900" b="0" i="0" u="none" strike="noStrike" cap="none">
                <a:solidFill>
                  <a:srgbClr val="000000"/>
                </a:solidFill>
                <a:latin typeface="Arial"/>
                <a:ea typeface="Arial"/>
                <a:cs typeface="Arial"/>
                <a:sym typeface="Arial"/>
              </a:rPr>
              <a:t>, indipendentemente dall’importo:</a:t>
            </a:r>
            <a:endParaRPr sz="900" b="0" i="0" u="none" strike="noStrike" cap="none">
              <a:solidFill>
                <a:srgbClr val="000000"/>
              </a:solidFill>
              <a:latin typeface="Arial"/>
              <a:ea typeface="Arial"/>
              <a:cs typeface="Arial"/>
              <a:sym typeface="Arial"/>
            </a:endParaRPr>
          </a:p>
        </p:txBody>
      </p:sp>
      <p:sp>
        <p:nvSpPr>
          <p:cNvPr id="501" name="Google Shape;501;p15"/>
          <p:cNvSpPr/>
          <p:nvPr/>
        </p:nvSpPr>
        <p:spPr>
          <a:xfrm>
            <a:off x="4664645" y="2924944"/>
            <a:ext cx="138762" cy="2808312"/>
          </a:xfrm>
          <a:prstGeom prst="leftBrace">
            <a:avLst>
              <a:gd name="adj1" fmla="val 8333"/>
              <a:gd name="adj2" fmla="val 50000"/>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502" name="Google Shape;502;p15"/>
          <p:cNvSpPr/>
          <p:nvPr/>
        </p:nvSpPr>
        <p:spPr>
          <a:xfrm>
            <a:off x="4974741" y="2891136"/>
            <a:ext cx="3917731" cy="292387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di telecomunicazione;</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finanziari, distinti in servizi assicurativi e servizi bancari e finanziari;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informatici e affini;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di contabilità, revisione dei conti e tenuta dei libri contabili;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di consulenza gestionale e affini;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di pulizia degli edifici e di gestione delle proprietà immobiliari;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l’eliminazione di scarichi di fogna e di rifiuti;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la disinfestazione e servizi analoghi;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alberghieri e di ristorazione;</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legali;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di collocamento e reperimento di personale;</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sanitari e sociali;</a:t>
            </a:r>
            <a:endParaRPr sz="1400" b="0" i="0" u="none" strike="noStrike" cap="none" dirty="0">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chemeClr val="dk1"/>
              </a:buClr>
              <a:buSzPts val="1150"/>
              <a:buFont typeface="Arial"/>
              <a:buChar char="•"/>
            </a:pPr>
            <a:r>
              <a:rPr lang="it-IT" sz="1150" b="0" i="0" u="none" strike="noStrike" cap="none" dirty="0">
                <a:solidFill>
                  <a:srgbClr val="000000"/>
                </a:solidFill>
                <a:latin typeface="Arial"/>
                <a:ea typeface="Arial"/>
                <a:cs typeface="Arial"/>
                <a:sym typeface="Arial"/>
              </a:rPr>
              <a:t>i servizi ricreativi, culturali e sportivi.</a:t>
            </a:r>
            <a:endParaRPr sz="1400" b="0" i="0" u="none" strike="noStrike" cap="none" dirty="0">
              <a:solidFill>
                <a:srgbClr val="000000"/>
              </a:solidFill>
              <a:latin typeface="Arial"/>
              <a:ea typeface="Arial"/>
              <a:cs typeface="Arial"/>
              <a:sym typeface="Arial"/>
            </a:endParaRPr>
          </a:p>
        </p:txBody>
      </p:sp>
      <p:sp>
        <p:nvSpPr>
          <p:cNvPr id="503" name="Google Shape;503;p15"/>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504" name="Google Shape;504;p15"/>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09"/>
        <p:cNvGrpSpPr/>
        <p:nvPr/>
      </p:nvGrpSpPr>
      <p:grpSpPr>
        <a:xfrm>
          <a:off x="0" y="0"/>
          <a:ext cx="0" cy="0"/>
          <a:chOff x="0" y="0"/>
          <a:chExt cx="0" cy="0"/>
        </a:xfrm>
      </p:grpSpPr>
      <p:sp>
        <p:nvSpPr>
          <p:cNvPr id="511" name="Google Shape;511;p16"/>
          <p:cNvSpPr txBox="1">
            <a:spLocks noGrp="1"/>
          </p:cNvSpPr>
          <p:nvPr>
            <p:ph type="title"/>
          </p:nvPr>
        </p:nvSpPr>
        <p:spPr>
          <a:xfrm>
            <a:off x="1114816" y="170457"/>
            <a:ext cx="7416800" cy="722052"/>
          </a:xfrm>
          <a:prstGeom prst="rect">
            <a:avLst/>
          </a:prstGeom>
          <a:noFill/>
          <a:ln>
            <a:noFill/>
          </a:ln>
        </p:spPr>
        <p:txBody>
          <a:bodyPr spcFirstLastPara="1" wrap="square" lIns="91425" tIns="45700" rIns="91425" bIns="45700" anchor="t" anchorCtr="0">
            <a:noAutofit/>
          </a:bodyPr>
          <a:lstStyle/>
          <a:p>
            <a:pPr lvl="0"/>
            <a:r>
              <a:rPr lang="it-IT" dirty="0"/>
              <a:t>IL RESPONSABILE UNICO DEL PROGETTO</a:t>
            </a:r>
            <a:br>
              <a:rPr lang="it-IT" dirty="0"/>
            </a:br>
            <a:r>
              <a:rPr lang="it-IT" dirty="0"/>
              <a:t>             </a:t>
            </a:r>
            <a:r>
              <a:rPr lang="it-IT" sz="1800" dirty="0"/>
              <a:t>I requisiti di professionalità del RUP</a:t>
            </a:r>
            <a:endParaRPr sz="1800" dirty="0"/>
          </a:p>
        </p:txBody>
      </p:sp>
      <p:sp>
        <p:nvSpPr>
          <p:cNvPr id="512" name="Google Shape;512;p16"/>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dirty="0"/>
          </a:p>
          <a:p>
            <a:pPr marL="355600" lvl="0" indent="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dirty="0"/>
          </a:p>
        </p:txBody>
      </p:sp>
      <p:cxnSp>
        <p:nvCxnSpPr>
          <p:cNvPr id="513" name="Google Shape;513;p16"/>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14" name="Google Shape;514;p16"/>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15" name="Google Shape;515;p16"/>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16" name="Google Shape;516;p16"/>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17" name="Google Shape;517;p16"/>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18" name="Google Shape;518;p16"/>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19" name="Google Shape;519;p16"/>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20" name="Google Shape;520;p16"/>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521" name="Google Shape;521;p16"/>
          <p:cNvSpPr txBox="1"/>
          <p:nvPr/>
        </p:nvSpPr>
        <p:spPr>
          <a:xfrm>
            <a:off x="1141321" y="929627"/>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ALLEGATO I.2 DEL CODICE</a:t>
            </a:r>
            <a:endParaRPr sz="1400" b="0" i="0" u="none" strike="noStrike" cap="none" dirty="0">
              <a:solidFill>
                <a:srgbClr val="000000"/>
              </a:solidFill>
              <a:latin typeface="Arial"/>
              <a:ea typeface="Arial"/>
              <a:cs typeface="Arial"/>
              <a:sym typeface="Arial"/>
            </a:endParaRPr>
          </a:p>
        </p:txBody>
      </p:sp>
      <p:graphicFrame>
        <p:nvGraphicFramePr>
          <p:cNvPr id="522" name="Google Shape;522;p16"/>
          <p:cNvGraphicFramePr/>
          <p:nvPr>
            <p:extLst>
              <p:ext uri="{D42A27DB-BD31-4B8C-83A1-F6EECF244321}">
                <p14:modId xmlns:p14="http://schemas.microsoft.com/office/powerpoint/2010/main" val="1176962542"/>
              </p:ext>
            </p:extLst>
          </p:nvPr>
        </p:nvGraphicFramePr>
        <p:xfrm>
          <a:off x="684687" y="1232842"/>
          <a:ext cx="7774625" cy="4876840"/>
        </p:xfrm>
        <a:graphic>
          <a:graphicData uri="http://schemas.openxmlformats.org/drawingml/2006/table">
            <a:tbl>
              <a:tblPr firstRow="1" bandRow="1">
                <a:noFill/>
                <a:tableStyleId>{D0E1D82A-CD0B-453F-A653-2993F1364C97}</a:tableStyleId>
              </a:tblPr>
              <a:tblGrid>
                <a:gridCol w="7774625">
                  <a:extLst>
                    <a:ext uri="{9D8B030D-6E8A-4147-A177-3AD203B41FA5}">
                      <a16:colId xmlns:a16="http://schemas.microsoft.com/office/drawing/2014/main" val="20000"/>
                    </a:ext>
                  </a:extLst>
                </a:gridCol>
              </a:tblGrid>
              <a:tr h="370850">
                <a:tc>
                  <a:txBody>
                    <a:bodyPr/>
                    <a:lstStyle/>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a:solidFill>
                            <a:schemeClr val="lt1"/>
                          </a:solidFill>
                          <a:latin typeface="Arial"/>
                          <a:ea typeface="Arial"/>
                          <a:cs typeface="Arial"/>
                          <a:sym typeface="Arial"/>
                        </a:rPr>
                        <a:t>I REQUISITI DEL RUP PER </a:t>
                      </a:r>
                      <a:endParaRPr sz="1400" u="none" strike="noStrike" cap="none"/>
                    </a:p>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a:solidFill>
                            <a:schemeClr val="lt1"/>
                          </a:solidFill>
                          <a:latin typeface="Arial"/>
                          <a:ea typeface="Arial"/>
                          <a:cs typeface="Arial"/>
                          <a:sym typeface="Arial"/>
                        </a:rPr>
                        <a:t>APPALTI E CONCESSIONI DI LAVORI E APPALTI DI SERVIZI DI INGEGNERIA E ARCHITETTURA</a:t>
                      </a:r>
                      <a:endParaRPr sz="1400" u="none" strike="noStrike" cap="none"/>
                    </a:p>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tc>
                <a:extLst>
                  <a:ext uri="{0D108BD9-81ED-4DB2-BD59-A6C34878D82A}">
                    <a16:rowId xmlns:a16="http://schemas.microsoft.com/office/drawing/2014/main" val="10000"/>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u="none" strike="noStrike" cap="none">
                          <a:solidFill>
                            <a:srgbClr val="000000"/>
                          </a:solidFill>
                        </a:rPr>
                        <a:t>il RUP deve essere un tecnico abilitato all’esercizio della professione, o, quando l’abilitazione non sia prevista dalle norme vigenti, un tecnico anche di qualifica non dirigenziale che deve essere in possesso di titolo di studio e di esperienza e formazione professionale specifiche. </a:t>
                      </a:r>
                      <a:endParaRPr sz="1400" u="none" strike="noStrike" cap="none"/>
                    </a:p>
                    <a:p>
                      <a:pPr marL="265113" marR="0" lvl="0" indent="0" algn="just" rtl="0">
                        <a:lnSpc>
                          <a:spcPct val="100000"/>
                        </a:lnSpc>
                        <a:spcBef>
                          <a:spcPts val="0"/>
                        </a:spcBef>
                        <a:spcAft>
                          <a:spcPts val="0"/>
                        </a:spcAft>
                        <a:buClr>
                          <a:srgbClr val="000000"/>
                        </a:buClr>
                        <a:buSzPts val="1400"/>
                        <a:buFont typeface="Arial"/>
                        <a:buNone/>
                      </a:pPr>
                      <a:r>
                        <a:rPr lang="it-IT" sz="1400" u="none" strike="noStrike" cap="none">
                          <a:solidFill>
                            <a:srgbClr val="000000"/>
                          </a:solidFill>
                        </a:rPr>
                        <a:t>La formazione professionale, ai sensi del comma 7 dell’art. 15 del Codice, è soggetta a costante aggiornamento;</a:t>
                      </a:r>
                      <a:endParaRPr sz="1400" u="none" strike="noStrike" cap="none"/>
                    </a:p>
                    <a:p>
                      <a:pPr marL="265113" marR="0" lvl="0" indent="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1"/>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u="none" strike="noStrike" cap="none">
                          <a:solidFill>
                            <a:srgbClr val="000000"/>
                          </a:solidFill>
                        </a:rPr>
                        <a:t>Il RUP deve aver maturato un’adeguata esperienza nello svolgimento di attività analoghe a quelle da realizzare in termini di natura, complessità e/o importo dell’intervento:</a:t>
                      </a:r>
                      <a:endParaRPr sz="1400" u="none" strike="noStrike" cap="none"/>
                    </a:p>
                    <a:p>
                      <a:pPr marL="550863" marR="0" lvl="0" indent="-285748"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rPr>
                        <a:t>di almeno 1 anno per i contratti di importo &lt; a 1.000.000,00 di euro;</a:t>
                      </a:r>
                      <a:endParaRPr sz="1400" u="none" strike="noStrike" cap="none"/>
                    </a:p>
                    <a:p>
                      <a:pPr marL="550862" marR="0" lvl="0" indent="-285750"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rPr>
                        <a:t>di almeno 3 anni per i contratti di importo ≥ a 1.000.000,00 di euro e &lt; alle soglie di rilevanza europea;</a:t>
                      </a:r>
                      <a:endParaRPr sz="1400" u="none" strike="noStrike" cap="none"/>
                    </a:p>
                    <a:p>
                      <a:pPr marL="550863" marR="0" lvl="0" indent="-285748"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rPr>
                        <a:t>di almeno 5 anni per i contratti di importo ≥ alle predette soglie di rilevanza europea;</a:t>
                      </a:r>
                      <a:endParaRPr sz="1400" u="none" strike="noStrike" cap="none"/>
                    </a:p>
                    <a:p>
                      <a:pPr marL="550863" marR="0" lvl="0" indent="-196847" algn="just" rtl="0">
                        <a:lnSpc>
                          <a:spcPct val="100000"/>
                        </a:lnSpc>
                        <a:spcBef>
                          <a:spcPts val="0"/>
                        </a:spcBef>
                        <a:spcAft>
                          <a:spcPts val="0"/>
                        </a:spcAft>
                        <a:buClr>
                          <a:schemeClr val="dk1"/>
                        </a:buClr>
                        <a:buSzPts val="1400"/>
                        <a:buFont typeface="Noto Sans Symbols"/>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2"/>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u="none" strike="noStrike" cap="none" dirty="0">
                          <a:solidFill>
                            <a:srgbClr val="000000"/>
                          </a:solidFill>
                        </a:rPr>
                        <a:t>in mancanza di abilitazione all’esercizio della professione, il RUP è un tecnico in possesso di esperienza nel settore dei contratti in questione, di almeno 5 anni, attestata anche dall’anzianità di servizio maturata.</a:t>
                      </a:r>
                      <a:endParaRPr sz="1400" u="none" strike="noStrike" cap="none" dirty="0"/>
                    </a:p>
                  </a:txBody>
                  <a:tcPr marL="91450" marR="91450" marT="45725" marB="45725"/>
                </a:tc>
                <a:extLst>
                  <a:ext uri="{0D108BD9-81ED-4DB2-BD59-A6C34878D82A}">
                    <a16:rowId xmlns:a16="http://schemas.microsoft.com/office/drawing/2014/main" val="10003"/>
                  </a:ext>
                </a:extLst>
              </a:tr>
            </a:tbl>
          </a:graphicData>
        </a:graphic>
      </p:graphicFrame>
      <p:sp>
        <p:nvSpPr>
          <p:cNvPr id="523" name="Google Shape;523;p16"/>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524" name="Google Shape;524;p16"/>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1" name="Google Shape;531;p17"/>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I requisiti di professionalità del RUP</a:t>
            </a:r>
            <a:br>
              <a:rPr lang="it-IT"/>
            </a:br>
            <a:endParaRPr/>
          </a:p>
        </p:txBody>
      </p:sp>
      <p:sp>
        <p:nvSpPr>
          <p:cNvPr id="532" name="Google Shape;532;p17"/>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a:p>
          <a:p>
            <a:pPr marL="355600" lvl="0" indent="0" algn="just" rtl="0">
              <a:lnSpc>
                <a:spcPct val="100000"/>
              </a:lnSpc>
              <a:spcBef>
                <a:spcPts val="230"/>
              </a:spcBef>
              <a:spcAft>
                <a:spcPts val="0"/>
              </a:spcAft>
              <a:buSzPts val="1150"/>
              <a:buFont typeface="Arial"/>
              <a:buNone/>
            </a:pPr>
            <a:endParaRPr sz="1150"/>
          </a:p>
          <a:p>
            <a:pPr marL="342900" lvl="0" indent="-342900" algn="just" rtl="0">
              <a:lnSpc>
                <a:spcPct val="100000"/>
              </a:lnSpc>
              <a:spcBef>
                <a:spcPts val="230"/>
              </a:spcBef>
              <a:spcAft>
                <a:spcPts val="0"/>
              </a:spcAft>
              <a:buSzPts val="1150"/>
              <a:buFont typeface="Arial"/>
              <a:buNone/>
            </a:pPr>
            <a:r>
              <a:rPr lang="it-IT" sz="1150"/>
              <a:t>		</a:t>
            </a:r>
            <a:endParaRPr/>
          </a:p>
        </p:txBody>
      </p:sp>
      <p:cxnSp>
        <p:nvCxnSpPr>
          <p:cNvPr id="533" name="Google Shape;533;p17"/>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34" name="Google Shape;534;p17"/>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35" name="Google Shape;535;p17"/>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36" name="Google Shape;536;p17"/>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37" name="Google Shape;537;p17"/>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38" name="Google Shape;538;p17"/>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39" name="Google Shape;539;p17"/>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40" name="Google Shape;540;p17"/>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541" name="Google Shape;541;p17"/>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ALLEGATO I.2 DEL CODICE</a:t>
            </a:r>
            <a:endParaRPr sz="1400" b="0" i="0" u="none" strike="noStrike" cap="none">
              <a:solidFill>
                <a:srgbClr val="000000"/>
              </a:solidFill>
              <a:latin typeface="Arial"/>
              <a:ea typeface="Arial"/>
              <a:cs typeface="Arial"/>
              <a:sym typeface="Arial"/>
            </a:endParaRPr>
          </a:p>
        </p:txBody>
      </p:sp>
      <p:graphicFrame>
        <p:nvGraphicFramePr>
          <p:cNvPr id="542" name="Google Shape;542;p17"/>
          <p:cNvGraphicFramePr/>
          <p:nvPr/>
        </p:nvGraphicFramePr>
        <p:xfrm>
          <a:off x="683568" y="1815832"/>
          <a:ext cx="7774625" cy="2621320"/>
        </p:xfrm>
        <a:graphic>
          <a:graphicData uri="http://schemas.openxmlformats.org/drawingml/2006/table">
            <a:tbl>
              <a:tblPr firstRow="1" bandRow="1">
                <a:noFill/>
                <a:tableStyleId>{D0E1D82A-CD0B-453F-A653-2993F1364C97}</a:tableStyleId>
              </a:tblPr>
              <a:tblGrid>
                <a:gridCol w="7774625">
                  <a:extLst>
                    <a:ext uri="{9D8B030D-6E8A-4147-A177-3AD203B41FA5}">
                      <a16:colId xmlns:a16="http://schemas.microsoft.com/office/drawing/2014/main" val="20000"/>
                    </a:ext>
                  </a:extLst>
                </a:gridCol>
              </a:tblGrid>
              <a:tr h="370850">
                <a:tc>
                  <a:txBody>
                    <a:bodyPr/>
                    <a:lstStyle/>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a:solidFill>
                            <a:schemeClr val="lt1"/>
                          </a:solidFill>
                          <a:latin typeface="Arial"/>
                          <a:ea typeface="Arial"/>
                          <a:cs typeface="Arial"/>
                          <a:sym typeface="Arial"/>
                        </a:rPr>
                        <a:t>REQUISITI DEL RUP PER LAVORI PARTICOLARMENTE COMPLESSI</a:t>
                      </a:r>
                      <a:endParaRPr sz="1400" u="none" strike="noStrike" cap="none"/>
                    </a:p>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tc>
                <a:extLst>
                  <a:ext uri="{0D108BD9-81ED-4DB2-BD59-A6C34878D82A}">
                    <a16:rowId xmlns:a16="http://schemas.microsoft.com/office/drawing/2014/main" val="10000"/>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esperienza professionale di almeno 5 anni </a:t>
                      </a:r>
                      <a:r>
                        <a:rPr lang="it-IT" sz="1400" u="none" strike="noStrike" cap="none">
                          <a:solidFill>
                            <a:srgbClr val="000000"/>
                          </a:solidFill>
                        </a:rPr>
                        <a:t>nell’ambito delle attività di programmazione, progettazione, affidamento o esecuzione di appalti e concessioni di lavori;</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1"/>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laurea magistrale o specialistica </a:t>
                      </a:r>
                      <a:r>
                        <a:rPr lang="it-IT" sz="1400" u="none" strike="noStrike" cap="none">
                          <a:solidFill>
                            <a:srgbClr val="000000"/>
                          </a:solidFill>
                        </a:rPr>
                        <a:t>nelle materie oggetto dell’intervento da affidare;</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2"/>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adeguata competenza quale Project Manager</a:t>
                      </a:r>
                      <a:r>
                        <a:rPr lang="it-IT" sz="1400" u="none" strike="noStrike" cap="none">
                          <a:solidFill>
                            <a:srgbClr val="000000"/>
                          </a:solidFill>
                        </a:rPr>
                        <a:t>, acquisita anche mediante la frequenza, con profitto, di corsi di formazione in materia di Project Management.</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3"/>
                  </a:ext>
                </a:extLst>
              </a:tr>
            </a:tbl>
          </a:graphicData>
        </a:graphic>
      </p:graphicFrame>
      <p:sp>
        <p:nvSpPr>
          <p:cNvPr id="543" name="Google Shape;543;p17"/>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544" name="Google Shape;544;p17"/>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1" name="Google Shape;551;p18"/>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I requisiti di professionalità del RUP</a:t>
            </a:r>
            <a:br>
              <a:rPr lang="it-IT"/>
            </a:br>
            <a:endParaRPr/>
          </a:p>
        </p:txBody>
      </p:sp>
      <p:sp>
        <p:nvSpPr>
          <p:cNvPr id="552" name="Google Shape;552;p18"/>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a:p>
          <a:p>
            <a:pPr marL="355600" lvl="0" indent="0" algn="just" rtl="0">
              <a:lnSpc>
                <a:spcPct val="100000"/>
              </a:lnSpc>
              <a:spcBef>
                <a:spcPts val="230"/>
              </a:spcBef>
              <a:spcAft>
                <a:spcPts val="0"/>
              </a:spcAft>
              <a:buSzPts val="1150"/>
              <a:buFont typeface="Arial"/>
              <a:buNone/>
            </a:pPr>
            <a:endParaRPr sz="1150"/>
          </a:p>
          <a:p>
            <a:pPr marL="342900" lvl="0" indent="-342900" algn="just" rtl="0">
              <a:lnSpc>
                <a:spcPct val="100000"/>
              </a:lnSpc>
              <a:spcBef>
                <a:spcPts val="230"/>
              </a:spcBef>
              <a:spcAft>
                <a:spcPts val="0"/>
              </a:spcAft>
              <a:buSzPts val="1150"/>
              <a:buFont typeface="Arial"/>
              <a:buNone/>
            </a:pPr>
            <a:r>
              <a:rPr lang="it-IT" sz="1150"/>
              <a:t>		</a:t>
            </a:r>
            <a:endParaRPr/>
          </a:p>
        </p:txBody>
      </p:sp>
      <p:cxnSp>
        <p:nvCxnSpPr>
          <p:cNvPr id="553" name="Google Shape;553;p18"/>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54" name="Google Shape;554;p18"/>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55" name="Google Shape;555;p18"/>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56" name="Google Shape;556;p18"/>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57" name="Google Shape;557;p18"/>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58" name="Google Shape;558;p18"/>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59" name="Google Shape;559;p18"/>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60" name="Google Shape;560;p18"/>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561" name="Google Shape;561;p18"/>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ALLEGATO I.2 DEL CODICE</a:t>
            </a:r>
            <a:endParaRPr sz="1400" b="0" i="0" u="none" strike="noStrike" cap="none">
              <a:solidFill>
                <a:srgbClr val="000000"/>
              </a:solidFill>
              <a:latin typeface="Arial"/>
              <a:ea typeface="Arial"/>
              <a:cs typeface="Arial"/>
              <a:sym typeface="Arial"/>
            </a:endParaRPr>
          </a:p>
        </p:txBody>
      </p:sp>
      <p:graphicFrame>
        <p:nvGraphicFramePr>
          <p:cNvPr id="562" name="Google Shape;562;p18"/>
          <p:cNvGraphicFramePr/>
          <p:nvPr/>
        </p:nvGraphicFramePr>
        <p:xfrm>
          <a:off x="683568" y="1815832"/>
          <a:ext cx="7774625" cy="3017550"/>
        </p:xfrm>
        <a:graphic>
          <a:graphicData uri="http://schemas.openxmlformats.org/drawingml/2006/table">
            <a:tbl>
              <a:tblPr firstRow="1" bandRow="1">
                <a:noFill/>
                <a:tableStyleId>{D0E1D82A-CD0B-453F-A653-2993F1364C97}</a:tableStyleId>
              </a:tblPr>
              <a:tblGrid>
                <a:gridCol w="7774625">
                  <a:extLst>
                    <a:ext uri="{9D8B030D-6E8A-4147-A177-3AD203B41FA5}">
                      <a16:colId xmlns:a16="http://schemas.microsoft.com/office/drawing/2014/main" val="20000"/>
                    </a:ext>
                  </a:extLst>
                </a:gridCol>
              </a:tblGrid>
              <a:tr h="370850">
                <a:tc>
                  <a:txBody>
                    <a:bodyPr/>
                    <a:lstStyle/>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a:solidFill>
                            <a:schemeClr val="lt1"/>
                          </a:solidFill>
                          <a:latin typeface="Arial"/>
                          <a:ea typeface="Arial"/>
                          <a:cs typeface="Arial"/>
                          <a:sym typeface="Arial"/>
                        </a:rPr>
                        <a:t>REQUISITI DEL RUP PER APPALTI E CONCESSIONI DI SERVIZI E APPALTI DI FORNITURE</a:t>
                      </a:r>
                      <a:endParaRPr sz="1400" u="none" strike="noStrike" cap="none"/>
                    </a:p>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tc>
                <a:extLst>
                  <a:ext uri="{0D108BD9-81ED-4DB2-BD59-A6C34878D82A}">
                    <a16:rowId xmlns:a16="http://schemas.microsoft.com/office/drawing/2014/main" val="10000"/>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titolo di studio di livello adeguato</a:t>
                      </a:r>
                      <a:r>
                        <a:rPr lang="it-IT" sz="1400" b="0" i="0" u="none" strike="noStrike" cap="none">
                          <a:solidFill>
                            <a:srgbClr val="000000"/>
                          </a:solidFill>
                        </a:rPr>
                        <a:t>;</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b="0" i="0" u="none" strike="noStrike" cap="none">
                        <a:solidFill>
                          <a:srgbClr val="000000"/>
                        </a:solidFill>
                      </a:endParaRPr>
                    </a:p>
                  </a:txBody>
                  <a:tcPr marL="91450" marR="91450" marT="45725" marB="45725"/>
                </a:tc>
                <a:extLst>
                  <a:ext uri="{0D108BD9-81ED-4DB2-BD59-A6C34878D82A}">
                    <a16:rowId xmlns:a16="http://schemas.microsoft.com/office/drawing/2014/main" val="10001"/>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esperienza professionale </a:t>
                      </a:r>
                      <a:r>
                        <a:rPr lang="it-IT" sz="1400" b="0" i="0" u="none" strike="noStrike" cap="none">
                          <a:solidFill>
                            <a:srgbClr val="000000"/>
                          </a:solidFill>
                        </a:rPr>
                        <a:t>soggetta a costante aggiornamento, maturata nello svolgimento di attività analoghe a quelle da realizzare in termini di natura, complessità e importo dell’intervento, in relazione alla tipologia e all’entità dei servizi e delle forniture da affidare:</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b="0" i="0" u="none" strike="noStrike" cap="none">
                        <a:solidFill>
                          <a:srgbClr val="000000"/>
                        </a:solidFill>
                      </a:endParaRPr>
                    </a:p>
                    <a:p>
                      <a:pPr marL="550862" marR="0" lvl="0" indent="-285750"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latin typeface="Arial"/>
                          <a:ea typeface="Arial"/>
                          <a:cs typeface="Arial"/>
                          <a:sym typeface="Arial"/>
                        </a:rPr>
                        <a:t>di almeno 1 anno per importi &lt; alle soglie di rilevanza europea;</a:t>
                      </a:r>
                      <a:endParaRPr sz="1400" u="none" strike="noStrike" cap="none"/>
                    </a:p>
                    <a:p>
                      <a:pPr marL="550862" marR="0" lvl="0" indent="-285750"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latin typeface="Arial"/>
                          <a:ea typeface="Arial"/>
                          <a:cs typeface="Arial"/>
                          <a:sym typeface="Arial"/>
                        </a:rPr>
                        <a:t>di almeno 3 anni per gli importi ≥ alle predette soglie di rilevanza europea.</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2"/>
                  </a:ext>
                </a:extLst>
              </a:tr>
            </a:tbl>
          </a:graphicData>
        </a:graphic>
      </p:graphicFrame>
      <p:sp>
        <p:nvSpPr>
          <p:cNvPr id="563" name="Google Shape;563;p18"/>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564" name="Google Shape;564;p18"/>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2"/>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08/07/2023</a:t>
            </a:r>
            <a:endParaRPr/>
          </a:p>
        </p:txBody>
      </p:sp>
      <p:sp>
        <p:nvSpPr>
          <p:cNvPr id="127" name="Google Shape;127;p2"/>
          <p:cNvSpPr txBox="1">
            <a:spLocks noGrp="1"/>
          </p:cNvSpPr>
          <p:nvPr>
            <p:ph type="body" idx="1"/>
          </p:nvPr>
        </p:nvSpPr>
        <p:spPr>
          <a:xfrm>
            <a:off x="279142" y="1124744"/>
            <a:ext cx="8585715" cy="894534"/>
          </a:xfrm>
          <a:prstGeom prst="rect">
            <a:avLst/>
          </a:prstGeom>
          <a:solidFill>
            <a:srgbClr val="006778"/>
          </a:solid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400"/>
              <a:buFont typeface="Arial"/>
              <a:buNone/>
            </a:pPr>
            <a:r>
              <a:rPr lang="it-IT" b="1">
                <a:solidFill>
                  <a:schemeClr val="lt1"/>
                </a:solidFill>
                <a:latin typeface="Arial"/>
                <a:ea typeface="Arial"/>
                <a:cs typeface="Arial"/>
                <a:sym typeface="Arial"/>
              </a:rPr>
              <a:t>PROCUREMENT: ESPERIENZE INNOVATIVE NELLA GESTIONE DEGLI APPALTI</a:t>
            </a:r>
            <a:endParaRPr/>
          </a:p>
        </p:txBody>
      </p:sp>
      <p:cxnSp>
        <p:nvCxnSpPr>
          <p:cNvPr id="128" name="Google Shape;128;p2"/>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29" name="Google Shape;129;p2"/>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30" name="Google Shape;130;p2"/>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31" name="Google Shape;131;p2"/>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32" name="Google Shape;132;p2"/>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33" name="Google Shape;133;p2"/>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34" name="Google Shape;134;p2"/>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35" name="Google Shape;135;p2"/>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136" name="Google Shape;136;p2"/>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b="0" i="0" u="none" strike="noStrike" cap="none" dirty="0">
                <a:solidFill>
                  <a:schemeClr val="lt1"/>
                </a:solidFill>
                <a:latin typeface="Arial"/>
                <a:ea typeface="Arial"/>
                <a:cs typeface="Arial"/>
                <a:sym typeface="Arial"/>
              </a:rPr>
              <a:t>Linee guida per le Strutture Tecniche</a:t>
            </a:r>
            <a:endParaRPr dirty="0"/>
          </a:p>
          <a:p>
            <a:pPr marL="0" marR="0" lvl="0" indent="0" algn="l" rtl="0">
              <a:lnSpc>
                <a:spcPct val="100000"/>
              </a:lnSpc>
              <a:spcBef>
                <a:spcPts val="0"/>
              </a:spcBef>
              <a:spcAft>
                <a:spcPts val="0"/>
              </a:spcAft>
              <a:buClr>
                <a:schemeClr val="lt1"/>
              </a:buClr>
              <a:buSzPts val="1050"/>
              <a:buFont typeface="Arial"/>
              <a:buNone/>
            </a:pPr>
            <a:r>
              <a:rPr lang="it-IT" sz="1050" b="0" i="0" u="none" strike="noStrike" cap="none" dirty="0">
                <a:solidFill>
                  <a:schemeClr val="lt1"/>
                </a:solidFill>
                <a:latin typeface="Arial"/>
                <a:ea typeface="Arial"/>
                <a:cs typeface="Arial"/>
                <a:sym typeface="Arial"/>
              </a:rPr>
              <a:t>ai sensi del nuovo Codice Appalti</a:t>
            </a:r>
            <a:endParaRPr dirty="0"/>
          </a:p>
        </p:txBody>
      </p:sp>
      <p:pic>
        <p:nvPicPr>
          <p:cNvPr id="137" name="Google Shape;137;p2"/>
          <p:cNvPicPr preferRelativeResize="0"/>
          <p:nvPr/>
        </p:nvPicPr>
        <p:blipFill rotWithShape="1">
          <a:blip r:embed="rId3">
            <a:alphaModFix/>
          </a:blip>
          <a:srcRect/>
          <a:stretch/>
        </p:blipFill>
        <p:spPr>
          <a:xfrm>
            <a:off x="6101942" y="1774790"/>
            <a:ext cx="3022005" cy="2011522"/>
          </a:xfrm>
          <a:prstGeom prst="rect">
            <a:avLst/>
          </a:prstGeom>
          <a:noFill/>
          <a:ln>
            <a:noFill/>
          </a:ln>
        </p:spPr>
      </p:pic>
      <p:grpSp>
        <p:nvGrpSpPr>
          <p:cNvPr id="138" name="Google Shape;138;p2"/>
          <p:cNvGrpSpPr/>
          <p:nvPr/>
        </p:nvGrpSpPr>
        <p:grpSpPr>
          <a:xfrm>
            <a:off x="76231" y="2924944"/>
            <a:ext cx="8456209" cy="2880406"/>
            <a:chOff x="76231" y="2924944"/>
            <a:chExt cx="8456209" cy="2880406"/>
          </a:xfrm>
        </p:grpSpPr>
        <p:sp>
          <p:nvSpPr>
            <p:cNvPr id="139" name="Google Shape;139;p2"/>
            <p:cNvSpPr txBox="1"/>
            <p:nvPr/>
          </p:nvSpPr>
          <p:spPr>
            <a:xfrm>
              <a:off x="76231" y="2924944"/>
              <a:ext cx="8456209" cy="2880320"/>
            </a:xfrm>
            <a:prstGeom prst="rect">
              <a:avLst/>
            </a:prstGeom>
            <a:noFill/>
            <a:ln>
              <a:noFill/>
            </a:ln>
          </p:spPr>
          <p:txBody>
            <a:bodyPr spcFirstLastPara="1" wrap="square" lIns="91425" tIns="45700" rIns="91425" bIns="45700" anchor="t" anchorCtr="0">
              <a:noAutofit/>
            </a:bodyPr>
            <a:lstStyle/>
            <a:p>
              <a:pPr marL="342900" marR="0" lvl="0" indent="-342900" algn="just" rtl="0">
                <a:lnSpc>
                  <a:spcPct val="100000"/>
                </a:lnSpc>
                <a:spcBef>
                  <a:spcPts val="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Dott.ssa Monica FACCHIANO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Università degli Studi di Roma “La Sapienza”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Area “Patrimonio e Sostenibilità” e Area “Appalti e Approvvigionamenti”</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endParaRPr sz="1000" b="1"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 Francesco CAVAZZANA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a:t>
              </a:r>
              <a:r>
                <a:rPr lang="it-IT" sz="1000" b="1" dirty="0"/>
                <a:t>Politecnico di Milano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Area “Gestione Infrastrutture e Servizi”</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endParaRPr sz="1000" b="1"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 Donato CIARDO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Università Degli Studi di Bergamo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Area “Appalti, acquisti ed edilizia”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endParaRPr sz="1000" b="1"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Dott.ssa </a:t>
              </a:r>
              <a:r>
                <a:rPr lang="it-IT" sz="1000" b="1" i="0" u="none" strike="noStrike" cap="none" dirty="0" err="1">
                  <a:solidFill>
                    <a:srgbClr val="000000"/>
                  </a:solidFill>
                  <a:latin typeface="Arial"/>
                  <a:ea typeface="Arial"/>
                  <a:cs typeface="Arial"/>
                  <a:sym typeface="Arial"/>
                </a:rPr>
                <a:t>Evarit</a:t>
              </a:r>
              <a:r>
                <a:rPr lang="it-IT" sz="1000" b="1" dirty="0" err="1"/>
                <a:t>a</a:t>
              </a:r>
              <a:r>
                <a:rPr lang="it-IT" sz="1000" b="1" i="0" u="none" strike="noStrike" cap="none" dirty="0">
                  <a:solidFill>
                    <a:srgbClr val="000000"/>
                  </a:solidFill>
                  <a:latin typeface="Arial"/>
                  <a:ea typeface="Arial"/>
                  <a:cs typeface="Arial"/>
                  <a:sym typeface="Arial"/>
                </a:rPr>
                <a:t> D’ARCHIVIO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Alma Mater </a:t>
              </a:r>
              <a:r>
                <a:rPr lang="it-IT" sz="1000" b="1" i="0" u="none" strike="noStrike" cap="none" dirty="0" err="1">
                  <a:solidFill>
                    <a:srgbClr val="000000"/>
                  </a:solidFill>
                  <a:latin typeface="Arial"/>
                  <a:ea typeface="Arial"/>
                  <a:cs typeface="Arial"/>
                  <a:sym typeface="Arial"/>
                </a:rPr>
                <a:t>Studiorum</a:t>
              </a:r>
              <a:r>
                <a:rPr lang="it-IT" sz="1000" b="1" i="0" u="none" strike="noStrike" cap="none" dirty="0">
                  <a:solidFill>
                    <a:srgbClr val="000000"/>
                  </a:solidFill>
                  <a:latin typeface="Arial"/>
                  <a:ea typeface="Arial"/>
                  <a:cs typeface="Arial"/>
                  <a:sym typeface="Arial"/>
                </a:rPr>
                <a:t> Università di Bologna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Area “Edilizia e Sostenibilità”</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endParaRPr sz="1000" b="1"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a:t>
              </a:r>
              <a:endParaRPr sz="1000" b="0" i="0" u="none" strike="noStrike" cap="none" dirty="0">
                <a:solidFill>
                  <a:srgbClr val="000000"/>
                </a:solidFill>
                <a:latin typeface="Arial"/>
                <a:ea typeface="Arial"/>
                <a:cs typeface="Arial"/>
                <a:sym typeface="Arial"/>
              </a:endParaRPr>
            </a:p>
          </p:txBody>
        </p:sp>
        <p:sp>
          <p:nvSpPr>
            <p:cNvPr id="140" name="Google Shape;140;p2"/>
            <p:cNvSpPr txBox="1"/>
            <p:nvPr/>
          </p:nvSpPr>
          <p:spPr>
            <a:xfrm>
              <a:off x="4267125" y="3573050"/>
              <a:ext cx="4049400" cy="2232300"/>
            </a:xfrm>
            <a:prstGeom prst="rect">
              <a:avLst/>
            </a:prstGeom>
            <a:noFill/>
            <a:ln>
              <a:noFill/>
            </a:ln>
          </p:spPr>
          <p:txBody>
            <a:bodyPr spcFirstLastPara="1" wrap="square" lIns="91425" tIns="45700" rIns="91425" bIns="45700" anchor="t" anchorCtr="0">
              <a:noAutofit/>
            </a:bodyPr>
            <a:lstStyle/>
            <a:p>
              <a:pPr marL="342900" marR="0" lvl="0" indent="-342900" algn="just" rtl="0">
                <a:lnSpc>
                  <a:spcPct val="100000"/>
                </a:lnSpc>
                <a:spcBef>
                  <a:spcPts val="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Dott.ssa Concetta DI NAPOLI</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Politecnico di Torino </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Direzione “Progettazione, Edilizia e Sicurezza”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endParaRPr sz="1000" b="1"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 Pierluigi LABELLA </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Università Degli Studi della Basilicata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Area “Servizi Tecnici e Gestione del Patrimonio”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endParaRPr sz="10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Dott. Alessandro QUARTA</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Università Degli Studi di Bari «Aldo Moro»</a:t>
              </a:r>
              <a:endParaRPr sz="1400" b="0" i="0" u="none" strike="noStrike" cap="none" dirty="0">
                <a:solidFill>
                  <a:srgbClr val="000000"/>
                </a:solidFill>
                <a:latin typeface="Arial"/>
                <a:ea typeface="Arial"/>
                <a:cs typeface="Arial"/>
                <a:sym typeface="Arial"/>
              </a:endParaRPr>
            </a:p>
            <a:p>
              <a:pPr marL="342900" marR="0" lvl="0" indent="-342900" algn="just" rtl="0">
                <a:lnSpc>
                  <a:spcPct val="100000"/>
                </a:lnSpc>
                <a:spcBef>
                  <a:spcPts val="200"/>
                </a:spcBef>
                <a:spcAft>
                  <a:spcPts val="0"/>
                </a:spcAft>
                <a:buClr>
                  <a:srgbClr val="822433"/>
                </a:buClr>
                <a:buSzPts val="1000"/>
                <a:buFont typeface="Arial"/>
                <a:buNone/>
              </a:pPr>
              <a:r>
                <a:rPr lang="it-IT" sz="1000" b="1" i="0" u="none" strike="noStrike" cap="none" dirty="0">
                  <a:solidFill>
                    <a:srgbClr val="000000"/>
                  </a:solidFill>
                  <a:latin typeface="Arial"/>
                  <a:ea typeface="Arial"/>
                  <a:cs typeface="Arial"/>
                  <a:sym typeface="Arial"/>
                </a:rPr>
                <a:t>	Dirigente Direzione “Appalti, Edilizia e Patrimonio” e Direzione “Offerta Formativa e Servizi agli Studenti”</a:t>
              </a:r>
              <a:endParaRPr sz="1000" b="0" i="0" u="none" strike="noStrike" cap="none" dirty="0">
                <a:solidFill>
                  <a:srgbClr val="000000"/>
                </a:solidFill>
                <a:latin typeface="Arial"/>
                <a:ea typeface="Arial"/>
                <a:cs typeface="Arial"/>
                <a:sym typeface="Arial"/>
              </a:endParaRPr>
            </a:p>
          </p:txBody>
        </p:sp>
      </p:grpSp>
      <p:sp>
        <p:nvSpPr>
          <p:cNvPr id="141" name="Google Shape;141;p2"/>
          <p:cNvSpPr txBox="1"/>
          <p:nvPr/>
        </p:nvSpPr>
        <p:spPr>
          <a:xfrm>
            <a:off x="279141" y="116632"/>
            <a:ext cx="8585715" cy="55114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822433"/>
              </a:buClr>
              <a:buSzPts val="2400"/>
              <a:buFont typeface="Arial"/>
              <a:buNone/>
            </a:pPr>
            <a:r>
              <a:rPr lang="it-IT" sz="2400" b="1" i="0" u="none" strike="noStrike" cap="none" dirty="0">
                <a:solidFill>
                  <a:schemeClr val="dk1"/>
                </a:solidFill>
                <a:latin typeface="Arial"/>
                <a:ea typeface="Arial"/>
                <a:cs typeface="Arial"/>
                <a:sym typeface="Arial"/>
              </a:rPr>
              <a:t>IL GRUPPO DI LAVORO</a:t>
            </a:r>
            <a:endParaRPr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69"/>
        <p:cNvGrpSpPr/>
        <p:nvPr/>
      </p:nvGrpSpPr>
      <p:grpSpPr>
        <a:xfrm>
          <a:off x="0" y="0"/>
          <a:ext cx="0" cy="0"/>
          <a:chOff x="0" y="0"/>
          <a:chExt cx="0" cy="0"/>
        </a:xfrm>
      </p:grpSpPr>
      <p:sp>
        <p:nvSpPr>
          <p:cNvPr id="571" name="Google Shape;571;p19"/>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I requisiti di professionalità del RUP</a:t>
            </a:r>
            <a:br>
              <a:rPr lang="it-IT"/>
            </a:br>
            <a:endParaRPr/>
          </a:p>
        </p:txBody>
      </p:sp>
      <p:sp>
        <p:nvSpPr>
          <p:cNvPr id="572" name="Google Shape;572;p19"/>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a:p>
          <a:p>
            <a:pPr marL="355600" lvl="0" indent="0" algn="just" rtl="0">
              <a:lnSpc>
                <a:spcPct val="100000"/>
              </a:lnSpc>
              <a:spcBef>
                <a:spcPts val="230"/>
              </a:spcBef>
              <a:spcAft>
                <a:spcPts val="0"/>
              </a:spcAft>
              <a:buSzPts val="1150"/>
              <a:buFont typeface="Arial"/>
              <a:buNone/>
            </a:pPr>
            <a:endParaRPr sz="1150"/>
          </a:p>
          <a:p>
            <a:pPr marL="342900" lvl="0" indent="-342900" algn="just" rtl="0">
              <a:lnSpc>
                <a:spcPct val="100000"/>
              </a:lnSpc>
              <a:spcBef>
                <a:spcPts val="230"/>
              </a:spcBef>
              <a:spcAft>
                <a:spcPts val="0"/>
              </a:spcAft>
              <a:buSzPts val="1150"/>
              <a:buFont typeface="Arial"/>
              <a:buNone/>
            </a:pPr>
            <a:r>
              <a:rPr lang="it-IT" sz="1150"/>
              <a:t>		</a:t>
            </a:r>
            <a:endParaRPr/>
          </a:p>
        </p:txBody>
      </p:sp>
      <p:cxnSp>
        <p:nvCxnSpPr>
          <p:cNvPr id="573" name="Google Shape;573;p19"/>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74" name="Google Shape;574;p19"/>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75" name="Google Shape;575;p19"/>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76" name="Google Shape;576;p19"/>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77" name="Google Shape;577;p19"/>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78" name="Google Shape;578;p19"/>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79" name="Google Shape;579;p19"/>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80" name="Google Shape;580;p19"/>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581" name="Google Shape;581;p19"/>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ALLEGATO I.2 DEL CODICE</a:t>
            </a:r>
            <a:endParaRPr sz="1400" b="0" i="0" u="none" strike="noStrike" cap="none">
              <a:solidFill>
                <a:srgbClr val="000000"/>
              </a:solidFill>
              <a:latin typeface="Arial"/>
              <a:ea typeface="Arial"/>
              <a:cs typeface="Arial"/>
              <a:sym typeface="Arial"/>
            </a:endParaRPr>
          </a:p>
        </p:txBody>
      </p:sp>
      <p:graphicFrame>
        <p:nvGraphicFramePr>
          <p:cNvPr id="582" name="Google Shape;582;p19"/>
          <p:cNvGraphicFramePr/>
          <p:nvPr/>
        </p:nvGraphicFramePr>
        <p:xfrm>
          <a:off x="683568" y="1336392"/>
          <a:ext cx="7774625" cy="4180890"/>
        </p:xfrm>
        <a:graphic>
          <a:graphicData uri="http://schemas.openxmlformats.org/drawingml/2006/table">
            <a:tbl>
              <a:tblPr firstRow="1" bandRow="1">
                <a:noFill/>
                <a:tableStyleId>{D0E1D82A-CD0B-453F-A653-2993F1364C97}</a:tableStyleId>
              </a:tblPr>
              <a:tblGrid>
                <a:gridCol w="7774625">
                  <a:extLst>
                    <a:ext uri="{9D8B030D-6E8A-4147-A177-3AD203B41FA5}">
                      <a16:colId xmlns:a16="http://schemas.microsoft.com/office/drawing/2014/main" val="20000"/>
                    </a:ext>
                  </a:extLst>
                </a:gridCol>
              </a:tblGrid>
              <a:tr h="370850">
                <a:tc>
                  <a:txBody>
                    <a:bodyPr/>
                    <a:lstStyle/>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a:solidFill>
                            <a:schemeClr val="lt1"/>
                          </a:solidFill>
                          <a:latin typeface="Arial"/>
                          <a:ea typeface="Arial"/>
                          <a:cs typeface="Arial"/>
                          <a:sym typeface="Arial"/>
                        </a:rPr>
                        <a:t>REQUISITI DEL RUP PER SERVIZI E FORNITURE CONNOTATI DA PARTICOLARI CARATTERISTICHE TECNICHE</a:t>
                      </a:r>
                      <a:endParaRPr sz="1400" u="none" strike="noStrike" cap="none"/>
                    </a:p>
                    <a:p>
                      <a:pPr marL="0" marR="0" lvl="0" indent="0" algn="ctr" rtl="0">
                        <a:lnSpc>
                          <a:spcPct val="100000"/>
                        </a:lnSpc>
                        <a:spcBef>
                          <a:spcPts val="0"/>
                        </a:spcBef>
                        <a:spcAft>
                          <a:spcPts val="0"/>
                        </a:spcAft>
                        <a:buClr>
                          <a:srgbClr val="000000"/>
                        </a:buClr>
                        <a:buSzPts val="1800"/>
                        <a:buFont typeface="Arial"/>
                        <a:buNone/>
                      </a:pPr>
                      <a:r>
                        <a:rPr lang="it-IT" sz="1800" b="0" i="0" u="none" strike="noStrike" cap="none">
                          <a:solidFill>
                            <a:schemeClr val="lt1"/>
                          </a:solidFill>
                          <a:latin typeface="Arial"/>
                          <a:ea typeface="Arial"/>
                          <a:cs typeface="Arial"/>
                          <a:sym typeface="Arial"/>
                        </a:rPr>
                        <a:t>(dispositivi medici, dispositivi antincendio e sistemi informatici e telematici)</a:t>
                      </a:r>
                      <a:endParaRPr sz="1400" u="none" strike="noStrike" cap="none"/>
                    </a:p>
                    <a:p>
                      <a:pPr marL="0" marR="0" lvl="0" indent="0" algn="ctr" rtl="0">
                        <a:lnSpc>
                          <a:spcPct val="100000"/>
                        </a:lnSpc>
                        <a:spcBef>
                          <a:spcPts val="0"/>
                        </a:spcBef>
                        <a:spcAft>
                          <a:spcPts val="0"/>
                        </a:spcAft>
                        <a:buClr>
                          <a:srgbClr val="000000"/>
                        </a:buClr>
                        <a:buSzPts val="1800"/>
                        <a:buFont typeface="Arial"/>
                        <a:buNone/>
                      </a:pPr>
                      <a:endParaRPr sz="1800" u="none" strike="noStrike" cap="none"/>
                    </a:p>
                  </a:txBody>
                  <a:tcPr marL="91450" marR="91450" marT="45725" marB="45725" anchor="ctr"/>
                </a:tc>
                <a:extLst>
                  <a:ext uri="{0D108BD9-81ED-4DB2-BD59-A6C34878D82A}">
                    <a16:rowId xmlns:a16="http://schemas.microsoft.com/office/drawing/2014/main" val="10000"/>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titolo di studio di livello adeguato</a:t>
                      </a:r>
                      <a:r>
                        <a:rPr lang="it-IT" sz="1400" u="none" strike="noStrike" cap="none">
                          <a:solidFill>
                            <a:srgbClr val="000000"/>
                          </a:solidFill>
                        </a:rPr>
                        <a:t>;</a:t>
                      </a:r>
                      <a:endParaRPr sz="1400" u="none" strike="noStrike" cap="none"/>
                    </a:p>
                    <a:p>
                      <a:pPr marL="265113" marR="0" lvl="0" indent="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1"/>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esperienza professionale </a:t>
                      </a:r>
                      <a:r>
                        <a:rPr lang="it-IT" sz="1400" u="none" strike="noStrike" cap="none">
                          <a:solidFill>
                            <a:srgbClr val="000000"/>
                          </a:solidFill>
                        </a:rPr>
                        <a:t>soggetta a costante aggiornamento, maturata nello svolgimento di attività analoghe a quelle da realizzare in termini di natura, complessità e importo dell’intervento, in relazione alla tipologia e all’entità dei servizi e delle forniture da affidare:</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p>
                      <a:pPr marL="550862" marR="0" lvl="0" indent="-285750"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rPr>
                        <a:t>di almeno 1 anno per importi &lt; alle soglie di rilevanza europea;</a:t>
                      </a:r>
                      <a:endParaRPr sz="1400" u="none" strike="noStrike" cap="none"/>
                    </a:p>
                    <a:p>
                      <a:pPr marL="550862" marR="0" lvl="0" indent="-285750" algn="just" rtl="0">
                        <a:lnSpc>
                          <a:spcPct val="100000"/>
                        </a:lnSpc>
                        <a:spcBef>
                          <a:spcPts val="0"/>
                        </a:spcBef>
                        <a:spcAft>
                          <a:spcPts val="0"/>
                        </a:spcAft>
                        <a:buClr>
                          <a:srgbClr val="000000"/>
                        </a:buClr>
                        <a:buSzPts val="1400"/>
                        <a:buFont typeface="Noto Sans Symbols"/>
                        <a:buChar char="▪"/>
                      </a:pPr>
                      <a:r>
                        <a:rPr lang="it-IT" sz="1400" u="none" strike="noStrike" cap="none">
                          <a:solidFill>
                            <a:srgbClr val="000000"/>
                          </a:solidFill>
                        </a:rPr>
                        <a:t>di almeno 3 anni per gli importi ≥ alle predette soglie di rilevanza europea;</a:t>
                      </a:r>
                      <a:endParaRPr sz="1400" u="none" strike="noStrike" cap="none"/>
                    </a:p>
                    <a:p>
                      <a:pPr marL="550862" marR="0" lvl="0" indent="-196850" algn="just" rtl="0">
                        <a:lnSpc>
                          <a:spcPct val="100000"/>
                        </a:lnSpc>
                        <a:spcBef>
                          <a:spcPts val="0"/>
                        </a:spcBef>
                        <a:spcAft>
                          <a:spcPts val="0"/>
                        </a:spcAft>
                        <a:buClr>
                          <a:schemeClr val="dk1"/>
                        </a:buClr>
                        <a:buSzPts val="1400"/>
                        <a:buFont typeface="Noto Sans Symbols"/>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2"/>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possesso della laurea magistrale </a:t>
                      </a:r>
                      <a:r>
                        <a:rPr lang="it-IT" sz="1400" u="none" strike="noStrike" cap="none">
                          <a:solidFill>
                            <a:srgbClr val="000000"/>
                          </a:solidFill>
                        </a:rPr>
                        <a:t>(facoltativo);</a:t>
                      </a:r>
                      <a:endParaRPr sz="1400" u="none" strike="noStrike" cap="none"/>
                    </a:p>
                    <a:p>
                      <a:pPr marL="285750" marR="0" lvl="0" indent="-196850" algn="just" rtl="0">
                        <a:lnSpc>
                          <a:spcPct val="100000"/>
                        </a:lnSpc>
                        <a:spcBef>
                          <a:spcPts val="0"/>
                        </a:spcBef>
                        <a:spcAft>
                          <a:spcPts val="0"/>
                        </a:spcAft>
                        <a:buClr>
                          <a:schemeClr val="dk1"/>
                        </a:buClr>
                        <a:buSzPts val="1400"/>
                        <a:buFont typeface="Arial"/>
                        <a:buNone/>
                      </a:pPr>
                      <a:endParaRPr sz="1400" u="none" strike="noStrike" cap="none">
                        <a:solidFill>
                          <a:srgbClr val="000000"/>
                        </a:solidFill>
                      </a:endParaRPr>
                    </a:p>
                  </a:txBody>
                  <a:tcPr marL="91450" marR="91450" marT="45725" marB="45725"/>
                </a:tc>
                <a:extLst>
                  <a:ext uri="{0D108BD9-81ED-4DB2-BD59-A6C34878D82A}">
                    <a16:rowId xmlns:a16="http://schemas.microsoft.com/office/drawing/2014/main" val="10003"/>
                  </a:ext>
                </a:extLst>
              </a:tr>
              <a:tr h="370850">
                <a:tc>
                  <a:txBody>
                    <a:bodyPr/>
                    <a:lstStyle/>
                    <a:p>
                      <a:pPr marL="285750" marR="0" lvl="0" indent="-285750" algn="just" rtl="0">
                        <a:lnSpc>
                          <a:spcPct val="100000"/>
                        </a:lnSpc>
                        <a:spcBef>
                          <a:spcPts val="0"/>
                        </a:spcBef>
                        <a:spcAft>
                          <a:spcPts val="0"/>
                        </a:spcAft>
                        <a:buClr>
                          <a:srgbClr val="000000"/>
                        </a:buClr>
                        <a:buSzPts val="1400"/>
                        <a:buFont typeface="Arial"/>
                        <a:buChar char="•"/>
                      </a:pPr>
                      <a:r>
                        <a:rPr lang="it-IT" sz="1400" b="1" i="1" u="none" strike="noStrike" cap="none">
                          <a:solidFill>
                            <a:srgbClr val="000000"/>
                          </a:solidFill>
                        </a:rPr>
                        <a:t>possesso di specifiche comprovate competenze </a:t>
                      </a:r>
                      <a:r>
                        <a:rPr lang="it-IT" sz="1400" b="0" i="0" u="none" strike="noStrike" cap="none">
                          <a:solidFill>
                            <a:srgbClr val="000000"/>
                          </a:solidFill>
                        </a:rPr>
                        <a:t>(facoltativo).</a:t>
                      </a:r>
                      <a:endParaRPr sz="1400" u="none" strike="noStrike" cap="none"/>
                    </a:p>
                  </a:txBody>
                  <a:tcPr marL="91450" marR="91450" marT="45725" marB="45725"/>
                </a:tc>
                <a:extLst>
                  <a:ext uri="{0D108BD9-81ED-4DB2-BD59-A6C34878D82A}">
                    <a16:rowId xmlns:a16="http://schemas.microsoft.com/office/drawing/2014/main" val="10004"/>
                  </a:ext>
                </a:extLst>
              </a:tr>
            </a:tbl>
          </a:graphicData>
        </a:graphic>
      </p:graphicFrame>
      <p:sp>
        <p:nvSpPr>
          <p:cNvPr id="583" name="Google Shape;583;p19"/>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584" name="Google Shape;584;p19"/>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89"/>
        <p:cNvGrpSpPr/>
        <p:nvPr/>
      </p:nvGrpSpPr>
      <p:grpSpPr>
        <a:xfrm>
          <a:off x="0" y="0"/>
          <a:ext cx="0" cy="0"/>
          <a:chOff x="0" y="0"/>
          <a:chExt cx="0" cy="0"/>
        </a:xfrm>
      </p:grpSpPr>
      <p:sp>
        <p:nvSpPr>
          <p:cNvPr id="591" name="Google Shape;591;p20"/>
          <p:cNvSpPr txBox="1">
            <a:spLocks noGrp="1"/>
          </p:cNvSpPr>
          <p:nvPr>
            <p:ph type="title"/>
          </p:nvPr>
        </p:nvSpPr>
        <p:spPr>
          <a:xfrm>
            <a:off x="1114816" y="170457"/>
            <a:ext cx="7416800" cy="850946"/>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a:t>
            </a:r>
            <a:br>
              <a:rPr lang="it-IT" dirty="0"/>
            </a:br>
            <a:r>
              <a:rPr lang="it-IT" dirty="0"/>
              <a:t>                          </a:t>
            </a:r>
            <a:r>
              <a:rPr lang="it-IT" sz="1800" dirty="0"/>
              <a:t>La formazione del RUP</a:t>
            </a:r>
            <a:br>
              <a:rPr lang="it-IT" dirty="0"/>
            </a:br>
            <a:endParaRPr lang="it-IT" dirty="0"/>
          </a:p>
        </p:txBody>
      </p:sp>
      <p:sp>
        <p:nvSpPr>
          <p:cNvPr id="592" name="Google Shape;592;p20"/>
          <p:cNvSpPr txBox="1">
            <a:spLocks noGrp="1"/>
          </p:cNvSpPr>
          <p:nvPr>
            <p:ph type="body" idx="1"/>
          </p:nvPr>
        </p:nvSpPr>
        <p:spPr>
          <a:xfrm>
            <a:off x="279142" y="1415330"/>
            <a:ext cx="8613331" cy="4173910"/>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endParaRPr sz="1150" dirty="0"/>
          </a:p>
          <a:p>
            <a:pPr marL="355600" lvl="0" indent="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dirty="0"/>
          </a:p>
        </p:txBody>
      </p:sp>
      <p:cxnSp>
        <p:nvCxnSpPr>
          <p:cNvPr id="593" name="Google Shape;593;p20"/>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94" name="Google Shape;594;p20"/>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95" name="Google Shape;595;p20"/>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96" name="Google Shape;596;p20"/>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97" name="Google Shape;597;p20"/>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98" name="Google Shape;598;p20"/>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599" name="Google Shape;599;p20"/>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00" name="Google Shape;600;p20"/>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pic>
        <p:nvPicPr>
          <p:cNvPr id="602" name="Google Shape;602;p20" descr="Domande, Uomo, Testa, Successo, Lampada"/>
          <p:cNvPicPr preferRelativeResize="0"/>
          <p:nvPr/>
        </p:nvPicPr>
        <p:blipFill rotWithShape="1">
          <a:blip r:embed="rId3">
            <a:alphaModFix/>
          </a:blip>
          <a:srcRect/>
          <a:stretch/>
        </p:blipFill>
        <p:spPr>
          <a:xfrm>
            <a:off x="6248400" y="952628"/>
            <a:ext cx="2616458" cy="2118674"/>
          </a:xfrm>
          <a:prstGeom prst="rect">
            <a:avLst/>
          </a:prstGeom>
          <a:noFill/>
          <a:ln w="9525" cap="flat" cmpd="sng">
            <a:solidFill>
              <a:schemeClr val="dk1"/>
            </a:solidFill>
            <a:prstDash val="solid"/>
            <a:round/>
            <a:headEnd type="none" w="sm" len="sm"/>
            <a:tailEnd type="none" w="sm" len="sm"/>
          </a:ln>
        </p:spPr>
      </p:pic>
      <p:sp>
        <p:nvSpPr>
          <p:cNvPr id="603" name="Google Shape;603;p20"/>
          <p:cNvSpPr txBox="1"/>
          <p:nvPr/>
        </p:nvSpPr>
        <p:spPr>
          <a:xfrm>
            <a:off x="512853" y="1129402"/>
            <a:ext cx="5262636" cy="1384954"/>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400"/>
              <a:buFont typeface="Arial"/>
              <a:buNone/>
            </a:pPr>
            <a:r>
              <a:rPr lang="it-IT" sz="1400" b="0" i="0" u="none" strike="noStrike" cap="none" dirty="0">
                <a:solidFill>
                  <a:srgbClr val="000000"/>
                </a:solidFill>
                <a:latin typeface="Arial"/>
                <a:ea typeface="Arial"/>
                <a:cs typeface="Arial"/>
                <a:sym typeface="Arial"/>
              </a:rPr>
              <a:t>Al fine di garantire il </a:t>
            </a:r>
            <a:r>
              <a:rPr lang="it-IT" sz="1400" b="1" i="0" u="none" strike="noStrike" cap="none" dirty="0">
                <a:solidFill>
                  <a:srgbClr val="000000"/>
                </a:solidFill>
                <a:latin typeface="Arial"/>
                <a:ea typeface="Arial"/>
                <a:cs typeface="Arial"/>
                <a:sym typeface="Arial"/>
              </a:rPr>
              <a:t>costante aggiornamento della formazione specifica del RUP</a:t>
            </a:r>
            <a:r>
              <a:rPr lang="it-IT" sz="1400" b="0" i="0" u="none" strike="noStrike" cap="none" dirty="0">
                <a:solidFill>
                  <a:srgbClr val="000000"/>
                </a:solidFill>
                <a:latin typeface="Arial"/>
                <a:ea typeface="Arial"/>
                <a:cs typeface="Arial"/>
                <a:sym typeface="Arial"/>
              </a:rPr>
              <a:t>, in chiave operativa si evidenzia che </a:t>
            </a:r>
            <a:r>
              <a:rPr lang="it-IT" sz="1400" b="1" i="0" u="none" strike="noStrike" cap="none" dirty="0">
                <a:solidFill>
                  <a:srgbClr val="000000"/>
                </a:solidFill>
                <a:latin typeface="Arial"/>
                <a:ea typeface="Arial"/>
                <a:cs typeface="Arial"/>
                <a:sym typeface="Arial"/>
              </a:rPr>
              <a:t>la stazione appaltante deve adottare</a:t>
            </a:r>
            <a:r>
              <a:rPr lang="it-IT" sz="1400" b="0" i="0" u="none" strike="noStrike" cap="none" dirty="0">
                <a:solidFill>
                  <a:srgbClr val="000000"/>
                </a:solidFill>
                <a:latin typeface="Arial"/>
                <a:ea typeface="Arial"/>
                <a:cs typeface="Arial"/>
                <a:sym typeface="Arial"/>
              </a:rPr>
              <a:t>, ai sensi del comma 7 dell’art. 15 del Codice, in coerenza con l’adozione del programma degli acquisti dei beni e servizi e del programma dei lavori pubblici, </a:t>
            </a:r>
            <a:r>
              <a:rPr lang="it-IT" sz="1400" b="1" i="0" u="none" strike="noStrike" cap="none" dirty="0">
                <a:solidFill>
                  <a:srgbClr val="000000"/>
                </a:solidFill>
                <a:latin typeface="Arial"/>
                <a:ea typeface="Arial"/>
                <a:cs typeface="Arial"/>
                <a:sym typeface="Arial"/>
              </a:rPr>
              <a:t>il piano di formazione per il proprio personale</a:t>
            </a:r>
            <a:r>
              <a:rPr lang="it-IT" sz="1400" b="0" i="0" u="none" strike="noStrike" cap="none" dirty="0">
                <a:solidFill>
                  <a:srgbClr val="000000"/>
                </a:solidFill>
                <a:latin typeface="Arial"/>
                <a:ea typeface="Arial"/>
                <a:cs typeface="Arial"/>
                <a:sym typeface="Arial"/>
              </a:rPr>
              <a:t>.</a:t>
            </a:r>
            <a:endParaRPr sz="1400" b="0" i="0" u="none" strike="noStrike" cap="none" dirty="0">
              <a:solidFill>
                <a:srgbClr val="000000"/>
              </a:solidFill>
              <a:latin typeface="Arial"/>
              <a:ea typeface="Arial"/>
              <a:cs typeface="Arial"/>
              <a:sym typeface="Arial"/>
            </a:endParaRPr>
          </a:p>
        </p:txBody>
      </p:sp>
      <p:sp>
        <p:nvSpPr>
          <p:cNvPr id="604" name="Google Shape;604;p20"/>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dirty="0">
                <a:solidFill>
                  <a:schemeClr val="lt1"/>
                </a:solidFill>
                <a:latin typeface="Arial"/>
                <a:ea typeface="Arial"/>
                <a:cs typeface="Arial"/>
                <a:sym typeface="Arial"/>
              </a:rPr>
              <a:t>08/07/2023</a:t>
            </a:r>
            <a:endParaRPr dirty="0"/>
          </a:p>
        </p:txBody>
      </p:sp>
      <p:sp>
        <p:nvSpPr>
          <p:cNvPr id="605" name="Google Shape;605;p20"/>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dirty="0"/>
              <a:t>Il Responsabile Unico di Progetto</a:t>
            </a:r>
            <a:endParaRPr dirty="0"/>
          </a:p>
        </p:txBody>
      </p:sp>
      <p:sp>
        <p:nvSpPr>
          <p:cNvPr id="3" name="CasellaDiTesto 2">
            <a:extLst>
              <a:ext uri="{FF2B5EF4-FFF2-40B4-BE49-F238E27FC236}">
                <a16:creationId xmlns:a16="http://schemas.microsoft.com/office/drawing/2014/main" id="{24512D4B-ACDD-0FD4-55F3-1E43ABFDB0B2}"/>
              </a:ext>
            </a:extLst>
          </p:cNvPr>
          <p:cNvSpPr txBox="1"/>
          <p:nvPr/>
        </p:nvSpPr>
        <p:spPr>
          <a:xfrm>
            <a:off x="428045" y="3210020"/>
            <a:ext cx="8464421" cy="2761590"/>
          </a:xfrm>
          <a:prstGeom prst="rect">
            <a:avLst/>
          </a:prstGeom>
          <a:noFill/>
        </p:spPr>
        <p:txBody>
          <a:bodyPr wrap="square">
            <a:spAutoFit/>
          </a:bodyPr>
          <a:lstStyle/>
          <a:p>
            <a:pPr marL="0" indent="0" algn="just">
              <a:buClr>
                <a:srgbClr val="E3DED1"/>
              </a:buClr>
              <a:buFont typeface="Wingdings" panose="05000000000000000000" pitchFamily="2" charset="2"/>
              <a:buNone/>
              <a:defRPr/>
            </a:pPr>
            <a:r>
              <a:rPr lang="it-IT" sz="1200" dirty="0">
                <a:ea typeface="Times New Roman" panose="02020603050405020304" pitchFamily="18" charset="0"/>
                <a:cs typeface="Times New Roman" panose="02020603050405020304" pitchFamily="18" charset="0"/>
              </a:rPr>
              <a:t>In ambito comunitario l’esigenza di una maggiore professionalità delle risorse umane impegnate negli affidamenti pubblici è stata registrata con la Raccomandazione della Commissione Europea n. 2017/1805 del 3 ottobre 2017 relativa alla professionalizzazione degli appalti pubblici “Costruire un’architettura per professionalizzazione degli appalti pubblici”. </a:t>
            </a:r>
          </a:p>
          <a:p>
            <a:pPr marL="0" indent="0" algn="just">
              <a:buClr>
                <a:srgbClr val="E3DED1"/>
              </a:buClr>
              <a:buFont typeface="Wingdings" panose="05000000000000000000" pitchFamily="2" charset="2"/>
              <a:buNone/>
              <a:defRPr/>
            </a:pPr>
            <a:endParaRPr lang="it-IT" sz="1200" dirty="0">
              <a:ea typeface="Times New Roman" panose="02020603050405020304" pitchFamily="18" charset="0"/>
              <a:cs typeface="Times New Roman" panose="02020603050405020304" pitchFamily="18" charset="0"/>
            </a:endParaRPr>
          </a:p>
          <a:p>
            <a:pPr marL="0" indent="0" algn="just">
              <a:buClr>
                <a:srgbClr val="E3DED1"/>
              </a:buClr>
              <a:buFont typeface="Wingdings" panose="05000000000000000000" pitchFamily="2" charset="2"/>
              <a:buNone/>
              <a:defRPr/>
            </a:pPr>
            <a:r>
              <a:rPr lang="it-IT" sz="1200" dirty="0">
                <a:ea typeface="Times New Roman" panose="02020603050405020304" pitchFamily="18" charset="0"/>
                <a:cs typeface="Times New Roman" panose="02020603050405020304" pitchFamily="18" charset="0"/>
              </a:rPr>
              <a:t>In particolare è stato realizzato il progetto “</a:t>
            </a:r>
            <a:r>
              <a:rPr lang="it-IT" sz="1200" b="1" i="1" dirty="0" err="1">
                <a:ea typeface="Times New Roman" panose="02020603050405020304" pitchFamily="18" charset="0"/>
                <a:cs typeface="Times New Roman" panose="02020603050405020304" pitchFamily="18" charset="0"/>
              </a:rPr>
              <a:t>ProcurCompEU</a:t>
            </a:r>
            <a:r>
              <a:rPr lang="it-IT" sz="1200" b="1" i="1" dirty="0">
                <a:ea typeface="Times New Roman" panose="02020603050405020304" pitchFamily="18" charset="0"/>
                <a:cs typeface="Times New Roman" panose="02020603050405020304" pitchFamily="18" charset="0"/>
              </a:rPr>
              <a:t> – </a:t>
            </a:r>
            <a:r>
              <a:rPr lang="it-IT" sz="1200" b="1" i="1" dirty="0" err="1">
                <a:ea typeface="Times New Roman" panose="02020603050405020304" pitchFamily="18" charset="0"/>
                <a:cs typeface="Times New Roman" panose="02020603050405020304" pitchFamily="18" charset="0"/>
              </a:rPr>
              <a:t>European</a:t>
            </a:r>
            <a:r>
              <a:rPr lang="it-IT" sz="1200" b="1" i="1" dirty="0">
                <a:ea typeface="Times New Roman" panose="02020603050405020304" pitchFamily="18" charset="0"/>
                <a:cs typeface="Times New Roman" panose="02020603050405020304" pitchFamily="18" charset="0"/>
              </a:rPr>
              <a:t> </a:t>
            </a:r>
            <a:r>
              <a:rPr lang="it-IT" sz="1200" b="1" i="1" dirty="0" err="1">
                <a:ea typeface="Times New Roman" panose="02020603050405020304" pitchFamily="18" charset="0"/>
                <a:cs typeface="Times New Roman" panose="02020603050405020304" pitchFamily="18" charset="0"/>
              </a:rPr>
              <a:t>competency</a:t>
            </a:r>
            <a:r>
              <a:rPr lang="it-IT" sz="1200" b="1" i="1" dirty="0">
                <a:ea typeface="Times New Roman" panose="02020603050405020304" pitchFamily="18" charset="0"/>
                <a:cs typeface="Times New Roman" panose="02020603050405020304" pitchFamily="18" charset="0"/>
              </a:rPr>
              <a:t> framework for public procurement </a:t>
            </a:r>
            <a:r>
              <a:rPr lang="it-IT" sz="1200" b="1" i="1" dirty="0" err="1">
                <a:ea typeface="Times New Roman" panose="02020603050405020304" pitchFamily="18" charset="0"/>
                <a:cs typeface="Times New Roman" panose="02020603050405020304" pitchFamily="18" charset="0"/>
              </a:rPr>
              <a:t>professionals</a:t>
            </a:r>
            <a:r>
              <a:rPr lang="it-IT" sz="1200" dirty="0">
                <a:ea typeface="Times New Roman" panose="02020603050405020304" pitchFamily="18" charset="0"/>
                <a:cs typeface="Times New Roman" panose="02020603050405020304" pitchFamily="18" charset="0"/>
              </a:rPr>
              <a:t>” mettendo a disposizione degli Stati Membri:</a:t>
            </a:r>
          </a:p>
          <a:p>
            <a:pPr marL="0" indent="0" algn="just">
              <a:buClr>
                <a:srgbClr val="E3DED1"/>
              </a:buClr>
              <a:buFont typeface="Wingdings" panose="05000000000000000000" pitchFamily="2" charset="2"/>
              <a:buNone/>
              <a:defRPr/>
            </a:pPr>
            <a:endParaRPr lang="it-IT" sz="1200" dirty="0">
              <a:ea typeface="Calibri" panose="020F0502020204030204" pitchFamily="34" charset="0"/>
              <a:cs typeface="Times New Roman" panose="02020603050405020304" pitchFamily="18" charset="0"/>
            </a:endParaRPr>
          </a:p>
          <a:p>
            <a:pPr algn="just">
              <a:lnSpc>
                <a:spcPct val="107000"/>
              </a:lnSpc>
              <a:spcAft>
                <a:spcPts val="800"/>
              </a:spcAft>
              <a:buClr>
                <a:srgbClr val="E3DED1"/>
              </a:buClr>
              <a:buSzPts val="1000"/>
              <a:buFont typeface="Symbol" panose="05050102010706020507" pitchFamily="18" charset="2"/>
              <a:buChar char=""/>
              <a:tabLst>
                <a:tab pos="457200" algn="l"/>
              </a:tabLst>
              <a:defRPr/>
            </a:pPr>
            <a:r>
              <a:rPr lang="it-IT" sz="1200" dirty="0">
                <a:ea typeface="Times New Roman" panose="02020603050405020304" pitchFamily="18" charset="0"/>
                <a:cs typeface="Times New Roman" panose="02020603050405020304" pitchFamily="18" charset="0"/>
              </a:rPr>
              <a:t>una </a:t>
            </a:r>
            <a:r>
              <a:rPr lang="it-IT" sz="1200" b="1" dirty="0">
                <a:ea typeface="Times New Roman" panose="02020603050405020304" pitchFamily="18" charset="0"/>
                <a:cs typeface="Times New Roman" panose="02020603050405020304" pitchFamily="18" charset="0"/>
              </a:rPr>
              <a:t>matrice delle competenze </a:t>
            </a:r>
            <a:r>
              <a:rPr lang="it-IT" sz="1200" dirty="0">
                <a:ea typeface="Times New Roman" panose="02020603050405020304" pitchFamily="18" charset="0"/>
                <a:cs typeface="Times New Roman" panose="02020603050405020304" pitchFamily="18" charset="0"/>
              </a:rPr>
              <a:t>che delinea le 30 competenze e abilità che i professionisti degli appalti pubblici dovrebbero avere a seconda del ruolo che svolgono;</a:t>
            </a:r>
            <a:endParaRPr lang="it-IT" sz="1200" dirty="0">
              <a:ea typeface="Calibri" panose="020F0502020204030204" pitchFamily="34" charset="0"/>
              <a:cs typeface="Times New Roman" panose="02020603050405020304" pitchFamily="18" charset="0"/>
            </a:endParaRPr>
          </a:p>
          <a:p>
            <a:pPr algn="just">
              <a:lnSpc>
                <a:spcPct val="107000"/>
              </a:lnSpc>
              <a:spcAft>
                <a:spcPts val="800"/>
              </a:spcAft>
              <a:buClr>
                <a:srgbClr val="E3DED1"/>
              </a:buClr>
              <a:buSzPts val="1000"/>
              <a:buFont typeface="Symbol" panose="05050102010706020507" pitchFamily="18" charset="2"/>
              <a:buChar char=""/>
              <a:tabLst>
                <a:tab pos="457200" algn="l"/>
              </a:tabLst>
              <a:defRPr/>
            </a:pPr>
            <a:r>
              <a:rPr lang="it-IT" sz="1200" dirty="0">
                <a:ea typeface="Times New Roman" panose="02020603050405020304" pitchFamily="18" charset="0"/>
                <a:cs typeface="Times New Roman" panose="02020603050405020304" pitchFamily="18" charset="0"/>
              </a:rPr>
              <a:t>uno </a:t>
            </a:r>
            <a:r>
              <a:rPr lang="it-IT" sz="1200" b="1" dirty="0">
                <a:ea typeface="Times New Roman" panose="02020603050405020304" pitchFamily="18" charset="0"/>
                <a:cs typeface="Times New Roman" panose="02020603050405020304" pitchFamily="18" charset="0"/>
              </a:rPr>
              <a:t>strumento di autovalutazione </a:t>
            </a:r>
            <a:r>
              <a:rPr lang="it-IT" sz="1200" dirty="0">
                <a:ea typeface="Times New Roman" panose="02020603050405020304" pitchFamily="18" charset="0"/>
                <a:cs typeface="Times New Roman" panose="02020603050405020304" pitchFamily="18" charset="0"/>
              </a:rPr>
              <a:t>che i professionisti e le organizzazioni degli appalti pubblici possono utilizzare per valutare i propri livelli di competenza e maturità organizzativa nelle competenze identificate nella matrice delle competenze;</a:t>
            </a:r>
            <a:endParaRPr lang="it-IT" sz="1200" dirty="0">
              <a:ea typeface="Calibri" panose="020F0502020204030204" pitchFamily="34" charset="0"/>
              <a:cs typeface="Times New Roman" panose="02020603050405020304" pitchFamily="18" charset="0"/>
            </a:endParaRPr>
          </a:p>
          <a:p>
            <a:pPr algn="just">
              <a:lnSpc>
                <a:spcPct val="107000"/>
              </a:lnSpc>
              <a:spcAft>
                <a:spcPts val="800"/>
              </a:spcAft>
              <a:buClr>
                <a:srgbClr val="E3DED1"/>
              </a:buClr>
              <a:buSzPts val="1000"/>
              <a:buFont typeface="Symbol" panose="05050102010706020507" pitchFamily="18" charset="2"/>
              <a:buChar char=""/>
              <a:tabLst>
                <a:tab pos="457200" algn="l"/>
              </a:tabLst>
              <a:defRPr/>
            </a:pPr>
            <a:r>
              <a:rPr lang="it-IT" sz="1200" dirty="0">
                <a:ea typeface="Times New Roman" panose="02020603050405020304" pitchFamily="18" charset="0"/>
                <a:cs typeface="Times New Roman" panose="02020603050405020304" pitchFamily="18" charset="0"/>
              </a:rPr>
              <a:t>un </a:t>
            </a:r>
            <a:r>
              <a:rPr lang="it-IT" sz="1200" b="1" dirty="0">
                <a:ea typeface="Times New Roman" panose="02020603050405020304" pitchFamily="18" charset="0"/>
                <a:cs typeface="Times New Roman" panose="02020603050405020304" pitchFamily="18" charset="0"/>
              </a:rPr>
              <a:t>programma di formazione </a:t>
            </a:r>
            <a:r>
              <a:rPr lang="it-IT" sz="1200" dirty="0">
                <a:ea typeface="Times New Roman" panose="02020603050405020304" pitchFamily="18" charset="0"/>
                <a:cs typeface="Times New Roman" panose="02020603050405020304" pitchFamily="18" charset="0"/>
              </a:rPr>
              <a:t>generico che mostri come le pubbliche amministrazioni possono migliorare le competenze dei propri professionisti degli appalti</a:t>
            </a:r>
            <a:endParaRPr lang="it-IT" sz="1200" dirty="0"/>
          </a:p>
        </p:txBody>
      </p:sp>
      <p:pic>
        <p:nvPicPr>
          <p:cNvPr id="4" name="Google Shape;374;p11" descr="https://encrypted-tbn0.gstatic.com/images?q=tbn:ANd9GcSISIiemmaoJJWyVc_TX3GbaqJtA8NV9x41sQ&amp;usqp=CAU">
            <a:extLst>
              <a:ext uri="{FF2B5EF4-FFF2-40B4-BE49-F238E27FC236}">
                <a16:creationId xmlns:a16="http://schemas.microsoft.com/office/drawing/2014/main" id="{96F9440A-4F23-8A24-78F8-5706749E3DB7}"/>
              </a:ext>
            </a:extLst>
          </p:cNvPr>
          <p:cNvPicPr preferRelativeResize="0"/>
          <p:nvPr/>
        </p:nvPicPr>
        <p:blipFill rotWithShape="1">
          <a:blip r:embed="rId4">
            <a:alphaModFix/>
          </a:blip>
          <a:srcRect/>
          <a:stretch/>
        </p:blipFill>
        <p:spPr>
          <a:xfrm>
            <a:off x="839692" y="2622355"/>
            <a:ext cx="759017" cy="559123"/>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itolo 2">
            <a:extLst>
              <a:ext uri="{FF2B5EF4-FFF2-40B4-BE49-F238E27FC236}">
                <a16:creationId xmlns:a16="http://schemas.microsoft.com/office/drawing/2014/main" id="{D865529C-B1D2-43B0-AA79-0E1071F320DD}"/>
              </a:ext>
            </a:extLst>
          </p:cNvPr>
          <p:cNvSpPr>
            <a:spLocks noGrp="1" noChangeArrowheads="1"/>
          </p:cNvSpPr>
          <p:nvPr>
            <p:ph type="title"/>
          </p:nvPr>
        </p:nvSpPr>
        <p:spPr>
          <a:xfrm>
            <a:off x="1116013" y="409575"/>
            <a:ext cx="7559675" cy="952500"/>
          </a:xfrm>
        </p:spPr>
        <p:txBody>
          <a:bodyPr/>
          <a:lstStyle/>
          <a:p>
            <a:pPr algn="ctr">
              <a:defRPr/>
            </a:pPr>
            <a:r>
              <a:rPr lang="it-IT" altLang="it-IT" sz="2400" b="1" dirty="0">
                <a:solidFill>
                  <a:schemeClr val="tx1"/>
                </a:solidFill>
                <a:latin typeface="+mn-lt"/>
              </a:rPr>
              <a:t>IL RESPONSABILE UNICO DEL PROGETTO </a:t>
            </a:r>
            <a:br>
              <a:rPr lang="it-IT" altLang="it-IT" sz="2400" b="1" dirty="0">
                <a:solidFill>
                  <a:schemeClr val="tx1"/>
                </a:solidFill>
                <a:latin typeface="+mn-lt"/>
              </a:rPr>
            </a:br>
            <a:r>
              <a:rPr lang="it-IT" altLang="it-IT" sz="2400" b="1" dirty="0">
                <a:solidFill>
                  <a:schemeClr val="tx1"/>
                </a:solidFill>
                <a:latin typeface="+mn-lt"/>
              </a:rPr>
              <a:t>La formazione del RUP</a:t>
            </a:r>
          </a:p>
        </p:txBody>
      </p:sp>
      <p:sp>
        <p:nvSpPr>
          <p:cNvPr id="61443" name="Rectangle 3">
            <a:extLst>
              <a:ext uri="{FF2B5EF4-FFF2-40B4-BE49-F238E27FC236}">
                <a16:creationId xmlns:a16="http://schemas.microsoft.com/office/drawing/2014/main" id="{908EE08A-ABE9-32F1-3F4A-2EED93A0A7E8}"/>
              </a:ext>
            </a:extLst>
          </p:cNvPr>
          <p:cNvSpPr>
            <a:spLocks noGrp="1" noChangeArrowheads="1"/>
          </p:cNvSpPr>
          <p:nvPr>
            <p:ph idx="1"/>
          </p:nvPr>
        </p:nvSpPr>
        <p:spPr>
          <a:xfrm>
            <a:off x="457200" y="1600200"/>
            <a:ext cx="8229600" cy="4979988"/>
          </a:xfrm>
        </p:spPr>
        <p:txBody>
          <a:bodyPr/>
          <a:lstStyle/>
          <a:p>
            <a:pPr marL="0" indent="0" algn="just">
              <a:buClr>
                <a:srgbClr val="E3DED1"/>
              </a:buClr>
              <a:buFont typeface="Wingdings" panose="05000000000000000000" pitchFamily="2" charset="2"/>
              <a:buNone/>
            </a:pPr>
            <a:r>
              <a:rPr lang="it-IT" altLang="it-IT" sz="1400" dirty="0" err="1">
                <a:solidFill>
                  <a:srgbClr val="000000"/>
                </a:solidFill>
              </a:rPr>
              <a:t>ProcurCompEU</a:t>
            </a:r>
            <a:r>
              <a:rPr lang="it-IT" altLang="it-IT" sz="1400" dirty="0">
                <a:solidFill>
                  <a:srgbClr val="000000"/>
                </a:solidFill>
              </a:rPr>
              <a:t> offre un riferimento comune ai professionisti degli appalti pubblici nell'Unione europea e oltre i confini. </a:t>
            </a:r>
          </a:p>
          <a:p>
            <a:pPr marL="0" indent="0" algn="just">
              <a:buClr>
                <a:srgbClr val="E3DED1"/>
              </a:buClr>
              <a:buFont typeface="Wingdings" panose="05000000000000000000" pitchFamily="2" charset="2"/>
              <a:buNone/>
            </a:pPr>
            <a:r>
              <a:rPr lang="it-IT" altLang="it-IT" sz="1400" dirty="0">
                <a:solidFill>
                  <a:srgbClr val="000000"/>
                </a:solidFill>
              </a:rPr>
              <a:t>In considerazione della </a:t>
            </a:r>
            <a:r>
              <a:rPr lang="it-IT" altLang="it-IT" sz="1400" b="1" dirty="0">
                <a:solidFill>
                  <a:srgbClr val="000000"/>
                </a:solidFill>
              </a:rPr>
              <a:t>funzione strategica degli appalti pubblici, </a:t>
            </a:r>
            <a:r>
              <a:rPr lang="it-IT" altLang="it-IT" sz="1400" dirty="0">
                <a:solidFill>
                  <a:srgbClr val="000000"/>
                </a:solidFill>
              </a:rPr>
              <a:t>che consente di realizzare investimenti pubblici a favore della crescita sostenibile, la professionalizzazione è necessaria per migliorarne l'efficacia, l'efficienza e i risultati economici (rapporto costi-benefici).</a:t>
            </a:r>
          </a:p>
          <a:p>
            <a:pPr marL="0" indent="0" algn="just">
              <a:buClr>
                <a:srgbClr val="E3DED1"/>
              </a:buClr>
              <a:buFont typeface="Wingdings" panose="05000000000000000000" pitchFamily="2" charset="2"/>
              <a:buNone/>
            </a:pPr>
            <a:endParaRPr lang="it-IT" altLang="it-IT" sz="2000" i="1" dirty="0">
              <a:solidFill>
                <a:srgbClr val="000000"/>
              </a:solidFill>
            </a:endParaRPr>
          </a:p>
          <a:p>
            <a:pPr marL="0" indent="0" algn="just">
              <a:buClr>
                <a:srgbClr val="E3DED1"/>
              </a:buClr>
              <a:buFont typeface="Wingdings" panose="05000000000000000000" pitchFamily="2" charset="2"/>
              <a:buNone/>
            </a:pPr>
            <a:r>
              <a:rPr lang="it-IT" altLang="it-IT" sz="1400" b="1" dirty="0">
                <a:solidFill>
                  <a:srgbClr val="000000"/>
                </a:solidFill>
              </a:rPr>
              <a:t>                   </a:t>
            </a:r>
          </a:p>
          <a:p>
            <a:pPr marL="0" indent="0" algn="just">
              <a:buClr>
                <a:srgbClr val="E3DED1"/>
              </a:buClr>
              <a:buFont typeface="Wingdings" panose="05000000000000000000" pitchFamily="2" charset="2"/>
              <a:buNone/>
            </a:pPr>
            <a:r>
              <a:rPr lang="it-IT" altLang="it-IT" sz="1400" dirty="0">
                <a:solidFill>
                  <a:srgbClr val="000000"/>
                </a:solidFill>
              </a:rPr>
              <a:t> </a:t>
            </a:r>
          </a:p>
          <a:p>
            <a:pPr marL="0" indent="0" algn="just">
              <a:buClr>
                <a:srgbClr val="E3DED1"/>
              </a:buClr>
              <a:buFont typeface="Wingdings" panose="05000000000000000000" pitchFamily="2" charset="2"/>
              <a:buNone/>
            </a:pPr>
            <a:endParaRPr lang="it-IT" altLang="it-IT" sz="1400" dirty="0">
              <a:solidFill>
                <a:srgbClr val="000000"/>
              </a:solidFill>
            </a:endParaRPr>
          </a:p>
          <a:p>
            <a:pPr marL="0" indent="0" algn="just">
              <a:buClr>
                <a:srgbClr val="E3DED1"/>
              </a:buClr>
              <a:buFont typeface="Wingdings" panose="05000000000000000000" pitchFamily="2" charset="2"/>
              <a:buNone/>
            </a:pPr>
            <a:endParaRPr lang="it-IT" altLang="it-IT" sz="1400" dirty="0">
              <a:solidFill>
                <a:srgbClr val="000000"/>
              </a:solidFill>
            </a:endParaRPr>
          </a:p>
          <a:p>
            <a:pPr marL="0" indent="0" algn="just">
              <a:buClr>
                <a:srgbClr val="E3DED1"/>
              </a:buClr>
              <a:buFont typeface="Wingdings" panose="05000000000000000000" pitchFamily="2" charset="2"/>
              <a:buNone/>
            </a:pPr>
            <a:endParaRPr lang="it-IT" altLang="it-IT" sz="1400" dirty="0">
              <a:solidFill>
                <a:srgbClr val="000000"/>
              </a:solidFill>
            </a:endParaRPr>
          </a:p>
          <a:p>
            <a:pPr marL="0" indent="0" algn="just">
              <a:buClr>
                <a:srgbClr val="E3DED1"/>
              </a:buClr>
              <a:buFont typeface="Wingdings" panose="05000000000000000000" pitchFamily="2" charset="2"/>
              <a:buNone/>
            </a:pPr>
            <a:endParaRPr lang="it-IT" altLang="it-IT" sz="1400" dirty="0">
              <a:solidFill>
                <a:srgbClr val="000000"/>
              </a:solidFill>
            </a:endParaRPr>
          </a:p>
          <a:p>
            <a:pPr marL="0" indent="0" algn="just">
              <a:buFont typeface="Wingdings" panose="05000000000000000000" pitchFamily="2" charset="2"/>
              <a:buNone/>
            </a:pPr>
            <a:endParaRPr lang="it-IT" altLang="it-IT" sz="1100" b="1" dirty="0">
              <a:hlinkClick r:id="rId2"/>
            </a:endParaRPr>
          </a:p>
          <a:p>
            <a:pPr marL="0" indent="0" algn="just">
              <a:buFont typeface="Wingdings" panose="05000000000000000000" pitchFamily="2" charset="2"/>
              <a:buNone/>
            </a:pPr>
            <a:r>
              <a:rPr lang="it-IT" altLang="it-IT" sz="1100" b="1" dirty="0">
                <a:hlinkClick r:id="rId2"/>
              </a:rPr>
              <a:t>https://commission.europa.eu/funding-tenders/tools-public-buyers/professionalisation-public-buyers/procurcompeu-european-competency-framework-public-procurement-professionals_en#procurcompeutoolox</a:t>
            </a:r>
            <a:endParaRPr lang="it-IT" altLang="it-IT" sz="1100" b="1" dirty="0"/>
          </a:p>
          <a:p>
            <a:pPr marL="0" indent="0" algn="just">
              <a:buFont typeface="Wingdings" panose="05000000000000000000" pitchFamily="2" charset="2"/>
              <a:buNone/>
            </a:pPr>
            <a:endParaRPr lang="it-IT" altLang="it-IT" sz="1100" b="1" dirty="0"/>
          </a:p>
          <a:p>
            <a:pPr marL="0" indent="0" algn="just">
              <a:buFont typeface="Wingdings" panose="05000000000000000000" pitchFamily="2" charset="2"/>
              <a:buNone/>
            </a:pPr>
            <a:r>
              <a:rPr lang="it-IT" altLang="it-IT" sz="1100" b="1" dirty="0">
                <a:hlinkClick r:id="rId3"/>
              </a:rPr>
              <a:t>https://commission.europa.eu/funding-tenders/tools-public-buyers/professionalisation-public-buyers/procurcompeu-european-competency-framework-public-procurement-professionals_it</a:t>
            </a:r>
            <a:endParaRPr lang="it-IT" altLang="it-IT" sz="1100" b="1" dirty="0"/>
          </a:p>
          <a:p>
            <a:pPr marL="0" indent="0" algn="just">
              <a:buFont typeface="Wingdings" panose="05000000000000000000" pitchFamily="2" charset="2"/>
              <a:buNone/>
            </a:pPr>
            <a:endParaRPr lang="it-IT" altLang="it-IT" sz="1200" b="1" dirty="0"/>
          </a:p>
          <a:p>
            <a:pPr marL="0" indent="0" algn="just">
              <a:buFont typeface="Wingdings" panose="05000000000000000000" pitchFamily="2" charset="2"/>
              <a:buNone/>
            </a:pPr>
            <a:r>
              <a:rPr lang="it-IT" altLang="it-IT" sz="1200" b="1" dirty="0"/>
              <a:t>                 </a:t>
            </a:r>
            <a:endParaRPr lang="it-IT" altLang="it-IT" sz="1200" i="1" dirty="0"/>
          </a:p>
        </p:txBody>
      </p:sp>
      <p:pic>
        <p:nvPicPr>
          <p:cNvPr id="61446" name="Elemento grafico 3" descr="Insegnante">
            <a:extLst>
              <a:ext uri="{FF2B5EF4-FFF2-40B4-BE49-F238E27FC236}">
                <a16:creationId xmlns:a16="http://schemas.microsoft.com/office/drawing/2014/main" id="{C87B16FD-7F5D-6FB2-B84E-43941AAFEC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0513" y="3132138"/>
            <a:ext cx="914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7" name="Elemento grafico 5" descr="Riunione">
            <a:extLst>
              <a:ext uri="{FF2B5EF4-FFF2-40B4-BE49-F238E27FC236}">
                <a16:creationId xmlns:a16="http://schemas.microsoft.com/office/drawing/2014/main" id="{F62AE8D8-FD22-6FC3-895E-B775390459F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098800"/>
            <a:ext cx="914400" cy="762000"/>
          </a:xfrm>
          <a:prstGeom prst="rect">
            <a:avLst/>
          </a:prstGeom>
          <a:noFill/>
          <a:ln>
            <a:noFill/>
          </a:ln>
        </p:spPr>
      </p:pic>
      <p:sp>
        <p:nvSpPr>
          <p:cNvPr id="61448" name="CasellaDiTesto 10">
            <a:extLst>
              <a:ext uri="{FF2B5EF4-FFF2-40B4-BE49-F238E27FC236}">
                <a16:creationId xmlns:a16="http://schemas.microsoft.com/office/drawing/2014/main" id="{38063A3B-08FA-463B-ADC0-754C10B58368}"/>
              </a:ext>
            </a:extLst>
          </p:cNvPr>
          <p:cNvSpPr txBox="1">
            <a:spLocks noChangeArrowheads="1"/>
          </p:cNvSpPr>
          <p:nvPr/>
        </p:nvSpPr>
        <p:spPr bwMode="auto">
          <a:xfrm>
            <a:off x="663575" y="3781425"/>
            <a:ext cx="3352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9pPr>
          </a:lstStyle>
          <a:p>
            <a:pPr algn="just">
              <a:buClr>
                <a:srgbClr val="E3DED1"/>
              </a:buClr>
              <a:buFontTx/>
              <a:buNone/>
            </a:pPr>
            <a:r>
              <a:rPr lang="it-IT" altLang="it-IT" sz="1200">
                <a:solidFill>
                  <a:srgbClr val="000000"/>
                </a:solidFill>
              </a:rPr>
              <a:t>I singoli individui possono utilizzare ProcurCompEU per determinare quali competenze possono sviluppare ulteriormente e progettare un percorso di sviluppo personale e di carriera. </a:t>
            </a:r>
          </a:p>
        </p:txBody>
      </p:sp>
      <p:sp>
        <p:nvSpPr>
          <p:cNvPr id="61449" name="CasellaDiTesto 11">
            <a:extLst>
              <a:ext uri="{FF2B5EF4-FFF2-40B4-BE49-F238E27FC236}">
                <a16:creationId xmlns:a16="http://schemas.microsoft.com/office/drawing/2014/main" id="{D9C548EE-68C4-8175-3945-A4E7069D9C69}"/>
              </a:ext>
            </a:extLst>
          </p:cNvPr>
          <p:cNvSpPr txBox="1">
            <a:spLocks noChangeArrowheads="1"/>
          </p:cNvSpPr>
          <p:nvPr/>
        </p:nvSpPr>
        <p:spPr bwMode="auto">
          <a:xfrm>
            <a:off x="4876800" y="3781425"/>
            <a:ext cx="3352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9pPr>
          </a:lstStyle>
          <a:p>
            <a:pPr algn="just">
              <a:buClr>
                <a:srgbClr val="E3DED1"/>
              </a:buClr>
              <a:buFontTx/>
              <a:buNone/>
            </a:pPr>
            <a:r>
              <a:rPr lang="it-IT" altLang="it-IT" sz="1200">
                <a:solidFill>
                  <a:srgbClr val="000000"/>
                </a:solidFill>
              </a:rPr>
              <a:t>Le organizzazioni possono utilizzare ProcurCompEU per valutare e migliorare la capacità della propria funzione dedicata agli appalti di rispondere alle priorità strategiche dell'organizzazione stessa.</a:t>
            </a:r>
            <a:endParaRPr lang="it-IT" altLang="it-IT" sz="1200" b="1">
              <a:solidFill>
                <a:srgbClr val="000000"/>
              </a:solidFill>
              <a:hlinkClick r:id="rId2"/>
            </a:endParaRPr>
          </a:p>
        </p:txBody>
      </p:sp>
      <p:sp>
        <p:nvSpPr>
          <p:cNvPr id="3" name="Google Shape;605;p20">
            <a:extLst>
              <a:ext uri="{FF2B5EF4-FFF2-40B4-BE49-F238E27FC236}">
                <a16:creationId xmlns:a16="http://schemas.microsoft.com/office/drawing/2014/main" id="{870D7899-9F22-47CE-F150-0B7E2ECA4B6C}"/>
              </a:ext>
            </a:extLst>
          </p:cNvPr>
          <p:cNvSpPr txBox="1">
            <a:spLocks noGrp="1"/>
          </p:cNvSpPr>
          <p:nvPr>
            <p:ph type="ftr" idx="11"/>
          </p:nvPr>
        </p:nvSpPr>
        <p:spPr>
          <a:xfrm>
            <a:off x="1219201" y="6219825"/>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dirty="0"/>
              <a:t>Il Responsabile Unico di Progetto</a:t>
            </a:r>
            <a:endParaRPr dirty="0"/>
          </a:p>
        </p:txBody>
      </p:sp>
      <p:sp>
        <p:nvSpPr>
          <p:cNvPr id="4" name="Google Shape;604;p20">
            <a:extLst>
              <a:ext uri="{FF2B5EF4-FFF2-40B4-BE49-F238E27FC236}">
                <a16:creationId xmlns:a16="http://schemas.microsoft.com/office/drawing/2014/main" id="{FE5E21FF-4AC6-53A3-889E-655E1D89321F}"/>
              </a:ext>
            </a:extLst>
          </p:cNvPr>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dirty="0">
                <a:solidFill>
                  <a:schemeClr val="lt1"/>
                </a:solidFill>
                <a:latin typeface="Arial"/>
                <a:ea typeface="Arial"/>
                <a:cs typeface="Arial"/>
                <a:sym typeface="Arial"/>
              </a:rPr>
              <a:t>08/07/2023</a:t>
            </a:r>
            <a:endParaRPr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2" name="Google Shape;612;p21"/>
          <p:cNvSpPr txBox="1">
            <a:spLocks noGrp="1"/>
          </p:cNvSpPr>
          <p:nvPr>
            <p:ph type="title"/>
          </p:nvPr>
        </p:nvSpPr>
        <p:spPr>
          <a:xfrm>
            <a:off x="1114816" y="170457"/>
            <a:ext cx="7777658" cy="504825"/>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dirty="0"/>
              <a:t>IL RESPONSABILE UNICO DEL PROGETTO</a:t>
            </a:r>
            <a:br>
              <a:rPr lang="it-IT" sz="1800" dirty="0"/>
            </a:br>
            <a:br>
              <a:rPr lang="it-IT" sz="1800" dirty="0"/>
            </a:br>
            <a:br>
              <a:rPr lang="it-IT" sz="1800" dirty="0"/>
            </a:br>
            <a:r>
              <a:rPr lang="it-IT" sz="1800" dirty="0"/>
              <a:t>Partecipazione eventuale alle commissioni giudicatrici</a:t>
            </a:r>
            <a:br>
              <a:rPr lang="it-IT" sz="1800" dirty="0"/>
            </a:br>
            <a:br>
              <a:rPr lang="it-IT" sz="1800" dirty="0"/>
            </a:br>
            <a:br>
              <a:rPr lang="it-IT" sz="1800" dirty="0"/>
            </a:br>
            <a:br>
              <a:rPr lang="it-IT" sz="1800" dirty="0"/>
            </a:br>
            <a:r>
              <a:rPr lang="it-IT" sz="1800" dirty="0"/>
              <a:t>Legittimazione ad assumere anche il ruolo di Presidente</a:t>
            </a:r>
            <a:br>
              <a:rPr lang="it-IT" dirty="0"/>
            </a:br>
            <a:endParaRPr dirty="0"/>
          </a:p>
        </p:txBody>
      </p:sp>
      <p:sp>
        <p:nvSpPr>
          <p:cNvPr id="613" name="Google Shape;613;p21"/>
          <p:cNvSpPr txBox="1">
            <a:spLocks noGrp="1"/>
          </p:cNvSpPr>
          <p:nvPr>
            <p:ph type="body" idx="1"/>
          </p:nvPr>
        </p:nvSpPr>
        <p:spPr>
          <a:xfrm>
            <a:off x="279142" y="2314446"/>
            <a:ext cx="8613331" cy="3337324"/>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800" dirty="0"/>
              <a:t>    </a:t>
            </a:r>
          </a:p>
          <a:p>
            <a:pPr marL="342900" lvl="0" indent="-342900" algn="just" rtl="0">
              <a:lnSpc>
                <a:spcPct val="100000"/>
              </a:lnSpc>
              <a:spcBef>
                <a:spcPts val="0"/>
              </a:spcBef>
              <a:spcAft>
                <a:spcPts val="0"/>
              </a:spcAft>
              <a:buSzPts val="1150"/>
              <a:buFont typeface="Arial"/>
              <a:buNone/>
            </a:pPr>
            <a:endParaRPr lang="it-IT" sz="1800" dirty="0"/>
          </a:p>
          <a:p>
            <a:pPr marL="342900" lvl="0" indent="-342900" algn="just" rtl="0">
              <a:lnSpc>
                <a:spcPct val="100000"/>
              </a:lnSpc>
              <a:spcBef>
                <a:spcPts val="0"/>
              </a:spcBef>
              <a:spcAft>
                <a:spcPts val="0"/>
              </a:spcAft>
              <a:buSzPts val="1150"/>
              <a:buFont typeface="Arial"/>
              <a:buNone/>
            </a:pPr>
            <a:r>
              <a:rPr lang="it-IT" sz="1800" dirty="0"/>
              <a:t>	</a:t>
            </a:r>
            <a:r>
              <a:rPr lang="it-IT" sz="1400" dirty="0"/>
              <a:t>Nell’ambito delle competenze del RUP, si segnala la possibilità dello stesso di partecipare alle commissioni giudicatrici. In particolare, l’art. 51 del Codice prevede che, </a:t>
            </a:r>
            <a:r>
              <a:rPr lang="it-IT" sz="1400" b="1" i="1" dirty="0"/>
              <a:t>nel caso di aggiudicazione dei contratti sotto soglia con il criterio dell’offerta economicamente più vantaggiosa</a:t>
            </a:r>
            <a:r>
              <a:rPr lang="it-IT" sz="1400" i="1" dirty="0"/>
              <a:t>, alla commissione giudicatrice </a:t>
            </a:r>
            <a:r>
              <a:rPr lang="it-IT" sz="1400" b="1" i="1" u="sng" dirty="0"/>
              <a:t>può partecipare il RUP, anche in qualità di presidente</a:t>
            </a:r>
            <a:r>
              <a:rPr lang="it-IT" sz="1400" b="1" u="sng" dirty="0"/>
              <a:t>. </a:t>
            </a:r>
            <a:endParaRPr sz="1400" b="1" u="sng" dirty="0"/>
          </a:p>
          <a:p>
            <a:pPr marL="342900" lvl="0" indent="-342900" algn="just" rtl="0">
              <a:lnSpc>
                <a:spcPct val="100000"/>
              </a:lnSpc>
              <a:spcBef>
                <a:spcPts val="230"/>
              </a:spcBef>
              <a:spcAft>
                <a:spcPts val="0"/>
              </a:spcAft>
              <a:buSzPts val="1150"/>
              <a:buFont typeface="Arial"/>
              <a:buNone/>
            </a:pPr>
            <a:endParaRPr sz="1400" dirty="0"/>
          </a:p>
          <a:p>
            <a:pPr marL="342900" lvl="0" indent="-342900" algn="just" rtl="0">
              <a:lnSpc>
                <a:spcPct val="100000"/>
              </a:lnSpc>
              <a:spcBef>
                <a:spcPts val="230"/>
              </a:spcBef>
              <a:spcAft>
                <a:spcPts val="0"/>
              </a:spcAft>
              <a:buSzPts val="1150"/>
              <a:buFont typeface="Arial"/>
              <a:buNone/>
            </a:pPr>
            <a:r>
              <a:rPr lang="it-IT" sz="1400" dirty="0"/>
              <a:t>	Si registra, pertanto, l’intenzione di introdurre, nelle procedure sotto soglia, una non indifferente semplificazione, prevedendo, in via generale, non solo la </a:t>
            </a:r>
            <a:r>
              <a:rPr lang="it-IT" sz="1400" b="1" dirty="0"/>
              <a:t>legittimità della partecipazione del RUP alla commissione giudicatrice</a:t>
            </a:r>
            <a:r>
              <a:rPr lang="it-IT" sz="1400" dirty="0"/>
              <a:t>, ma anche la </a:t>
            </a:r>
            <a:r>
              <a:rPr lang="it-IT" sz="1400" b="1" dirty="0"/>
              <a:t>possibilità</a:t>
            </a:r>
            <a:r>
              <a:rPr lang="it-IT" sz="1400" dirty="0"/>
              <a:t> che lo stesso assuma il </a:t>
            </a:r>
            <a:r>
              <a:rPr lang="it-IT" sz="1400" b="1" dirty="0"/>
              <a:t>ruolo di presidente</a:t>
            </a:r>
            <a:r>
              <a:rPr lang="it-IT" sz="1400" dirty="0"/>
              <a:t>.</a:t>
            </a:r>
            <a:endParaRPr sz="1400" dirty="0"/>
          </a:p>
          <a:p>
            <a:pPr marL="342900" lvl="0" indent="-342900" algn="just" rtl="0">
              <a:lnSpc>
                <a:spcPct val="100000"/>
              </a:lnSpc>
              <a:spcBef>
                <a:spcPts val="230"/>
              </a:spcBef>
              <a:spcAft>
                <a:spcPts val="0"/>
              </a:spcAft>
              <a:buSzPts val="1150"/>
              <a:buFont typeface="Arial"/>
              <a:buNone/>
            </a:pPr>
            <a:endParaRPr sz="1400" dirty="0"/>
          </a:p>
          <a:p>
            <a:pPr marL="342900" lvl="0" indent="-342900" algn="just" rtl="0">
              <a:lnSpc>
                <a:spcPct val="100000"/>
              </a:lnSpc>
              <a:spcBef>
                <a:spcPts val="230"/>
              </a:spcBef>
              <a:spcAft>
                <a:spcPts val="0"/>
              </a:spcAft>
              <a:buSzPts val="1150"/>
              <a:buFont typeface="Arial"/>
              <a:buNone/>
            </a:pPr>
            <a:r>
              <a:rPr lang="it-IT" sz="1400" dirty="0"/>
              <a:t>	Possibilità che, invece, deve ritenersi </a:t>
            </a:r>
            <a:r>
              <a:rPr lang="it-IT" sz="1400" b="1" dirty="0"/>
              <a:t>esclusa</a:t>
            </a:r>
            <a:r>
              <a:rPr lang="it-IT" sz="1400" dirty="0"/>
              <a:t> nel caso degli </a:t>
            </a:r>
            <a:r>
              <a:rPr lang="it-IT" sz="1400" b="1" dirty="0"/>
              <a:t>affidamenti dei contratti sopra soglia</a:t>
            </a:r>
            <a:r>
              <a:rPr lang="it-IT" sz="1400" dirty="0"/>
              <a:t>, considerato che il comma 3 dell’art. 93 del Codice, sebbene preveda che il RUP possa far parte della commissione giudicatrice, nulla esplicita in ordine alla facoltà dello stesso di assumere anche il ruolo di presidente.</a:t>
            </a:r>
            <a:endParaRPr sz="1400" dirty="0"/>
          </a:p>
          <a:p>
            <a:pPr marL="342900" lvl="0" indent="-34290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sz="1200" dirty="0"/>
          </a:p>
        </p:txBody>
      </p:sp>
      <p:cxnSp>
        <p:nvCxnSpPr>
          <p:cNvPr id="615" name="Google Shape;615;p21"/>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16" name="Google Shape;616;p21"/>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17" name="Google Shape;617;p21"/>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18" name="Google Shape;618;p21"/>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19" name="Google Shape;619;p21"/>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20" name="Google Shape;620;p21"/>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21" name="Google Shape;621;p21"/>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22" name="Google Shape;622;p21"/>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623" name="Google Shape;623;p21"/>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624" name="Google Shape;624;p21"/>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
        <p:nvSpPr>
          <p:cNvPr id="3" name="Freccia circolare a destra 2">
            <a:extLst>
              <a:ext uri="{FF2B5EF4-FFF2-40B4-BE49-F238E27FC236}">
                <a16:creationId xmlns:a16="http://schemas.microsoft.com/office/drawing/2014/main" id="{3E807AB4-79D4-4251-BD2A-11BB4334D46C}"/>
              </a:ext>
            </a:extLst>
          </p:cNvPr>
          <p:cNvSpPr/>
          <p:nvPr/>
        </p:nvSpPr>
        <p:spPr>
          <a:xfrm>
            <a:off x="1114817" y="1206230"/>
            <a:ext cx="470792" cy="1001949"/>
          </a:xfrm>
          <a:prstGeom prst="curved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2559563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29"/>
        <p:cNvGrpSpPr/>
        <p:nvPr/>
      </p:nvGrpSpPr>
      <p:grpSpPr>
        <a:xfrm>
          <a:off x="0" y="0"/>
          <a:ext cx="0" cy="0"/>
          <a:chOff x="0" y="0"/>
          <a:chExt cx="0" cy="0"/>
        </a:xfrm>
      </p:grpSpPr>
      <p:sp>
        <p:nvSpPr>
          <p:cNvPr id="631" name="Google Shape;631;p22"/>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dirty="0"/>
              <a:t>GLI ACQUISTI SOTTOSOGLIA  </a:t>
            </a:r>
            <a:br>
              <a:rPr lang="it-IT" dirty="0"/>
            </a:br>
            <a:br>
              <a:rPr lang="it-IT" dirty="0"/>
            </a:br>
            <a:endParaRPr dirty="0"/>
          </a:p>
        </p:txBody>
      </p:sp>
      <p:sp>
        <p:nvSpPr>
          <p:cNvPr id="632" name="Google Shape;632;p22"/>
          <p:cNvSpPr txBox="1">
            <a:spLocks noGrp="1"/>
          </p:cNvSpPr>
          <p:nvPr>
            <p:ph type="body" idx="1"/>
          </p:nvPr>
        </p:nvSpPr>
        <p:spPr>
          <a:xfrm>
            <a:off x="279142" y="1556426"/>
            <a:ext cx="8613332" cy="2500008"/>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30"/>
              </a:spcBef>
              <a:spcAft>
                <a:spcPts val="0"/>
              </a:spcAft>
              <a:buSzPts val="1150"/>
              <a:buFont typeface="Arial"/>
              <a:buNone/>
            </a:pPr>
            <a:r>
              <a:rPr lang="it-IT" sz="1150" dirty="0"/>
              <a:t>	</a:t>
            </a:r>
            <a:r>
              <a:rPr lang="it-IT" sz="1400" b="1" dirty="0"/>
              <a:t>Riscrittura delle norme sulle procedure sottosoglia</a:t>
            </a:r>
            <a:r>
              <a:rPr lang="it-IT" sz="1400" dirty="0"/>
              <a:t>, con particolare riguardo alle procedure negoziate, prevede una parte interamente dedicata alla disciplina dei contratti al di sotto della soglia di rilevanza europea. Si tratta di una significativa innovazione rispetto alla disciplina previgente, dal momento che, oltre a consentire una più agevole individuazione della normativa applicabile ai contratti di importo inferiore alle soglie europee, la rinnovata disciplina appare </a:t>
            </a:r>
            <a:r>
              <a:rPr lang="it-IT" sz="1400" b="1" dirty="0"/>
              <a:t>connotata da misure di ampia semplificazione</a:t>
            </a:r>
            <a:r>
              <a:rPr lang="it-IT" sz="1400" dirty="0"/>
              <a:t>, come confermato dall’estensione a regime di gran parte delle previsioni del D.L. n. 76/2020 (Decreto Semplificazioni) e del D.L. n. 77/2021 (Decreto Semplificazioni bis).</a:t>
            </a:r>
          </a:p>
          <a:p>
            <a:pPr marL="342900" lvl="0" indent="-342900" algn="just" rtl="0">
              <a:lnSpc>
                <a:spcPct val="100000"/>
              </a:lnSpc>
              <a:spcBef>
                <a:spcPts val="280"/>
              </a:spcBef>
              <a:spcAft>
                <a:spcPts val="0"/>
              </a:spcAft>
              <a:buSzPts val="1150"/>
              <a:buFont typeface="Arial"/>
              <a:buNone/>
            </a:pPr>
            <a:endParaRPr sz="1400" dirty="0"/>
          </a:p>
          <a:p>
            <a:pPr marL="342900" lvl="0" indent="-342900" algn="just" rtl="0">
              <a:lnSpc>
                <a:spcPct val="100000"/>
              </a:lnSpc>
              <a:spcBef>
                <a:spcPts val="280"/>
              </a:spcBef>
              <a:spcAft>
                <a:spcPts val="0"/>
              </a:spcAft>
              <a:buSzPts val="1400"/>
              <a:buFont typeface="Arial"/>
              <a:buNone/>
            </a:pPr>
            <a:r>
              <a:rPr lang="it-IT" sz="1400" dirty="0"/>
              <a:t>	Le soglie europee, fissate dall’art. 14 del Codice, sono attualmente:</a:t>
            </a:r>
            <a:endParaRPr dirty="0"/>
          </a:p>
          <a:p>
            <a:pPr marL="342900" lvl="0" indent="-342900" algn="just" rtl="0">
              <a:lnSpc>
                <a:spcPct val="100000"/>
              </a:lnSpc>
              <a:spcBef>
                <a:spcPts val="230"/>
              </a:spcBef>
              <a:spcAft>
                <a:spcPts val="0"/>
              </a:spcAft>
              <a:buSzPts val="1150"/>
              <a:buFont typeface="Arial"/>
              <a:buNone/>
            </a:pPr>
            <a:r>
              <a:rPr lang="it-IT" sz="1150" dirty="0"/>
              <a:t> </a:t>
            </a:r>
            <a:endParaRPr sz="1150" dirty="0"/>
          </a:p>
        </p:txBody>
      </p:sp>
      <p:sp>
        <p:nvSpPr>
          <p:cNvPr id="633" name="Google Shape;633;p22"/>
          <p:cNvSpPr txBox="1"/>
          <p:nvPr/>
        </p:nvSpPr>
        <p:spPr>
          <a:xfrm>
            <a:off x="719847" y="645682"/>
            <a:ext cx="8000355" cy="64629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600"/>
              <a:buFont typeface="Arial"/>
              <a:buNone/>
            </a:pPr>
            <a:r>
              <a:rPr lang="it-IT" sz="1800" b="1" dirty="0">
                <a:solidFill>
                  <a:srgbClr val="822433"/>
                </a:solidFill>
              </a:rPr>
              <a:t>Linee guida relative ai procedimento di acquisizione di lavori, servizi e forniture di importo inferiore alle soglie di rilevanza europea.</a:t>
            </a:r>
          </a:p>
        </p:txBody>
      </p:sp>
      <p:cxnSp>
        <p:nvCxnSpPr>
          <p:cNvPr id="635" name="Google Shape;635;p22"/>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36" name="Google Shape;636;p22"/>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37" name="Google Shape;637;p22"/>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38" name="Google Shape;638;p22"/>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39" name="Google Shape;639;p22"/>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40" name="Google Shape;640;p22"/>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41" name="Google Shape;641;p22"/>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42" name="Google Shape;642;p22"/>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643" name="Google Shape;643;p22"/>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644" name="Google Shape;644;p22"/>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Acquisti sottosoglia</a:t>
            </a:r>
            <a:endParaRPr/>
          </a:p>
        </p:txBody>
      </p:sp>
      <p:sp>
        <p:nvSpPr>
          <p:cNvPr id="645" name="Google Shape;645;p22"/>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graphicFrame>
        <p:nvGraphicFramePr>
          <p:cNvPr id="646" name="Google Shape;646;p22"/>
          <p:cNvGraphicFramePr/>
          <p:nvPr>
            <p:extLst>
              <p:ext uri="{D42A27DB-BD31-4B8C-83A1-F6EECF244321}">
                <p14:modId xmlns:p14="http://schemas.microsoft.com/office/powerpoint/2010/main" val="93421562"/>
              </p:ext>
            </p:extLst>
          </p:nvPr>
        </p:nvGraphicFramePr>
        <p:xfrm>
          <a:off x="625202" y="4221089"/>
          <a:ext cx="8095000" cy="1681500"/>
        </p:xfrm>
        <a:graphic>
          <a:graphicData uri="http://schemas.openxmlformats.org/drawingml/2006/table">
            <a:tbl>
              <a:tblPr firstRow="1" bandRow="1">
                <a:noFill/>
                <a:tableStyleId>{6F5D02B8-94F4-439D-94B0-2F8A3509DD6E}</a:tableStyleId>
              </a:tblPr>
              <a:tblGrid>
                <a:gridCol w="5085425">
                  <a:extLst>
                    <a:ext uri="{9D8B030D-6E8A-4147-A177-3AD203B41FA5}">
                      <a16:colId xmlns:a16="http://schemas.microsoft.com/office/drawing/2014/main" val="20000"/>
                    </a:ext>
                  </a:extLst>
                </a:gridCol>
                <a:gridCol w="3009575">
                  <a:extLst>
                    <a:ext uri="{9D8B030D-6E8A-4147-A177-3AD203B41FA5}">
                      <a16:colId xmlns:a16="http://schemas.microsoft.com/office/drawing/2014/main" val="20001"/>
                    </a:ext>
                  </a:extLst>
                </a:gridCol>
              </a:tblGrid>
              <a:tr h="370850">
                <a:tc>
                  <a:txBody>
                    <a:bodyPr/>
                    <a:lstStyle/>
                    <a:p>
                      <a:pPr marL="0" marR="0" lvl="0" indent="0" algn="l" rtl="0">
                        <a:lnSpc>
                          <a:spcPct val="100000"/>
                        </a:lnSpc>
                        <a:spcBef>
                          <a:spcPts val="0"/>
                        </a:spcBef>
                        <a:spcAft>
                          <a:spcPts val="0"/>
                        </a:spcAft>
                        <a:buClr>
                          <a:srgbClr val="000000"/>
                        </a:buClr>
                        <a:buSzPts val="1600"/>
                        <a:buFont typeface="Arial"/>
                        <a:buNone/>
                      </a:pPr>
                      <a:r>
                        <a:rPr lang="it-IT" sz="1600" u="none" strike="noStrike" cap="none" dirty="0">
                          <a:solidFill>
                            <a:srgbClr val="000000"/>
                          </a:solidFill>
                        </a:rPr>
                        <a:t>Appalti pubblici di lavori e per le concessioni</a:t>
                      </a:r>
                      <a:endParaRPr sz="1400" u="none" strike="noStrike" cap="none" dirty="0"/>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it-IT" sz="1600" b="1" u="none" strike="noStrike" cap="none" dirty="0">
                          <a:solidFill>
                            <a:srgbClr val="000000"/>
                          </a:solidFill>
                        </a:rPr>
                        <a:t>€ 5.382.000</a:t>
                      </a:r>
                      <a:endParaRPr sz="1400" u="none" strike="noStrike" cap="none" dirty="0"/>
                    </a:p>
                  </a:txBody>
                  <a:tcPr marL="91450" marR="91450" marT="45725" marB="45725" anchor="ct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600"/>
                        <a:buFont typeface="Arial"/>
                        <a:buNone/>
                      </a:pPr>
                      <a:r>
                        <a:rPr lang="it-IT" sz="1600" b="1" u="none" strike="noStrike" cap="none" dirty="0">
                          <a:solidFill>
                            <a:srgbClr val="000000"/>
                          </a:solidFill>
                          <a:latin typeface="Arial"/>
                          <a:ea typeface="Arial"/>
                          <a:cs typeface="Arial"/>
                          <a:sym typeface="Arial"/>
                        </a:rPr>
                        <a:t>Appalti pubblici di forniture, di servizi e per i concorsi pubblici di progettazione aggiudicati dalle stazioni appaltanti sub-centrali.</a:t>
                      </a:r>
                      <a:endParaRPr sz="1400" u="none" strike="noStrike" cap="none" dirty="0"/>
                    </a:p>
                    <a:p>
                      <a:pPr marL="0" marR="0" lvl="0" indent="0" algn="l" rtl="0">
                        <a:lnSpc>
                          <a:spcPct val="100000"/>
                        </a:lnSpc>
                        <a:spcBef>
                          <a:spcPts val="0"/>
                        </a:spcBef>
                        <a:spcAft>
                          <a:spcPts val="0"/>
                        </a:spcAft>
                        <a:buClr>
                          <a:srgbClr val="000000"/>
                        </a:buClr>
                        <a:buSzPts val="1600"/>
                        <a:buFont typeface="Arial"/>
                        <a:buNone/>
                      </a:pPr>
                      <a:endParaRPr sz="1600" b="1"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it-IT" sz="1600" b="0" i="1" u="none" strike="noStrike" cap="none" dirty="0">
                          <a:solidFill>
                            <a:srgbClr val="000000"/>
                          </a:solidFill>
                          <a:latin typeface="Arial"/>
                          <a:ea typeface="Arial"/>
                          <a:cs typeface="Arial"/>
                          <a:sym typeface="Arial"/>
                        </a:rPr>
                        <a:t>(Categoria alla quale appartengono le Università)</a:t>
                      </a:r>
                      <a:endParaRPr sz="1400" u="none" strike="noStrike" cap="none" dirty="0"/>
                    </a:p>
                  </a:txBody>
                  <a:tcPr marL="91450" marR="91450" marT="45725" marB="45725"/>
                </a:tc>
                <a:tc>
                  <a:txBody>
                    <a:bodyPr/>
                    <a:lstStyle/>
                    <a:p>
                      <a:pPr marL="0" marR="0" lvl="0" indent="0" algn="ctr" rtl="0">
                        <a:lnSpc>
                          <a:spcPct val="100000"/>
                        </a:lnSpc>
                        <a:spcBef>
                          <a:spcPts val="0"/>
                        </a:spcBef>
                        <a:spcAft>
                          <a:spcPts val="0"/>
                        </a:spcAft>
                        <a:buClr>
                          <a:srgbClr val="000000"/>
                        </a:buClr>
                        <a:buSzPts val="1600"/>
                        <a:buFont typeface="Arial"/>
                        <a:buNone/>
                      </a:pPr>
                      <a:r>
                        <a:rPr lang="it-IT" sz="1600" b="1" u="none" strike="noStrike" cap="none" dirty="0">
                          <a:solidFill>
                            <a:srgbClr val="000000"/>
                          </a:solidFill>
                          <a:latin typeface="Arial"/>
                          <a:ea typeface="Arial"/>
                          <a:cs typeface="Arial"/>
                          <a:sym typeface="Arial"/>
                        </a:rPr>
                        <a:t>€ 215.000</a:t>
                      </a:r>
                      <a:endParaRPr sz="1400" u="none" strike="noStrike" cap="none" dirty="0"/>
                    </a:p>
                  </a:txBody>
                  <a:tcPr marL="91450" marR="91450" marT="45725" marB="45725" anchor="ctr"/>
                </a:tc>
                <a:extLst>
                  <a:ext uri="{0D108BD9-81ED-4DB2-BD59-A6C34878D82A}">
                    <a16:rowId xmlns:a16="http://schemas.microsoft.com/office/drawing/2014/main" val="10001"/>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653" name="Google Shape;653;p24"/>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dirty="0"/>
              <a:t>GLI ACQUISTI SOTTOSOGLIA</a:t>
            </a:r>
            <a:br>
              <a:rPr lang="it-IT" dirty="0"/>
            </a:br>
            <a:br>
              <a:rPr lang="it-IT" dirty="0"/>
            </a:br>
            <a:endParaRPr dirty="0"/>
          </a:p>
        </p:txBody>
      </p:sp>
      <p:sp>
        <p:nvSpPr>
          <p:cNvPr id="654" name="Google Shape;654;p24"/>
          <p:cNvSpPr txBox="1">
            <a:spLocks noGrp="1"/>
          </p:cNvSpPr>
          <p:nvPr>
            <p:ph type="body" idx="1"/>
          </p:nvPr>
        </p:nvSpPr>
        <p:spPr>
          <a:xfrm>
            <a:off x="279148" y="732012"/>
            <a:ext cx="8613332" cy="1365599"/>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30"/>
              </a:spcBef>
              <a:spcAft>
                <a:spcPts val="0"/>
              </a:spcAft>
              <a:buSzPts val="1150"/>
              <a:buFont typeface="Arial"/>
              <a:buNone/>
            </a:pPr>
            <a:r>
              <a:rPr lang="it-IT" sz="1150" dirty="0"/>
              <a:t> 	</a:t>
            </a:r>
            <a:r>
              <a:rPr lang="it-IT" sz="1600" dirty="0"/>
              <a:t>I </a:t>
            </a:r>
            <a:r>
              <a:rPr lang="it-IT" sz="1600" b="1" dirty="0"/>
              <a:t>principi</a:t>
            </a:r>
            <a:r>
              <a:rPr lang="it-IT" sz="1600" dirty="0"/>
              <a:t> contenuti nel Libro I, Parte I, Titolo I hanno valenza di principi generali e, pertanto, </a:t>
            </a:r>
            <a:r>
              <a:rPr lang="it-IT" sz="1600" b="1" dirty="0"/>
              <a:t>applicabili anche agli affidamenti di lavori, servizi e forniture di importo inferiore alle soglie di rilevanza europea</a:t>
            </a:r>
            <a:r>
              <a:rPr lang="it-IT" sz="1600" dirty="0"/>
              <a:t>.</a:t>
            </a:r>
            <a:endParaRPr sz="1600" dirty="0"/>
          </a:p>
          <a:p>
            <a:pPr marL="342900" lvl="0" indent="-342900" algn="just" rtl="0">
              <a:lnSpc>
                <a:spcPct val="100000"/>
              </a:lnSpc>
              <a:spcBef>
                <a:spcPts val="230"/>
              </a:spcBef>
              <a:spcAft>
                <a:spcPts val="0"/>
              </a:spcAft>
              <a:buSzPts val="1150"/>
              <a:buFont typeface="Arial"/>
              <a:buNone/>
            </a:pPr>
            <a:r>
              <a:rPr lang="it-IT" sz="1600" dirty="0"/>
              <a:t>	</a:t>
            </a:r>
            <a:endParaRPr sz="1600" dirty="0"/>
          </a:p>
          <a:p>
            <a:pPr marL="342900" lvl="0" indent="-342900" algn="just" rtl="0">
              <a:lnSpc>
                <a:spcPct val="100000"/>
              </a:lnSpc>
              <a:spcBef>
                <a:spcPts val="230"/>
              </a:spcBef>
              <a:spcAft>
                <a:spcPts val="0"/>
              </a:spcAft>
              <a:buSzPts val="1150"/>
              <a:buFont typeface="Arial"/>
              <a:buNone/>
            </a:pPr>
            <a:endParaRPr sz="1150" dirty="0"/>
          </a:p>
        </p:txBody>
      </p:sp>
      <p:cxnSp>
        <p:nvCxnSpPr>
          <p:cNvPr id="656" name="Google Shape;656;p24"/>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57" name="Google Shape;657;p24"/>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58" name="Google Shape;658;p24"/>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59" name="Google Shape;659;p24"/>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60" name="Google Shape;660;p24"/>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61" name="Google Shape;661;p24"/>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62" name="Google Shape;662;p24"/>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63" name="Google Shape;663;p24"/>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664" name="Google Shape;664;p24"/>
          <p:cNvSpPr/>
          <p:nvPr/>
        </p:nvSpPr>
        <p:spPr>
          <a:xfrm>
            <a:off x="709435" y="1950196"/>
            <a:ext cx="2897479"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PRINCIPI GENERALI</a:t>
            </a:r>
            <a:endParaRPr sz="900" b="0" i="0" u="none" strike="noStrike" cap="none">
              <a:solidFill>
                <a:schemeClr val="lt1"/>
              </a:solidFill>
              <a:latin typeface="Arial"/>
              <a:ea typeface="Arial"/>
              <a:cs typeface="Arial"/>
              <a:sym typeface="Arial"/>
            </a:endParaRPr>
          </a:p>
        </p:txBody>
      </p:sp>
      <p:sp>
        <p:nvSpPr>
          <p:cNvPr id="665" name="Google Shape;665;p24"/>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666" name="Google Shape;666;p24"/>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667" name="Google Shape;667;p24"/>
          <p:cNvSpPr/>
          <p:nvPr/>
        </p:nvSpPr>
        <p:spPr>
          <a:xfrm>
            <a:off x="709435" y="4802888"/>
            <a:ext cx="2897479"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PRINCIPIO DI ROTAZIONE</a:t>
            </a:r>
            <a:endParaRPr sz="900" b="0" i="0" u="none" strike="noStrike" cap="none">
              <a:solidFill>
                <a:schemeClr val="lt1"/>
              </a:solidFill>
              <a:latin typeface="Arial"/>
              <a:ea typeface="Arial"/>
              <a:cs typeface="Arial"/>
              <a:sym typeface="Arial"/>
            </a:endParaRPr>
          </a:p>
        </p:txBody>
      </p:sp>
      <p:sp>
        <p:nvSpPr>
          <p:cNvPr id="668" name="Google Shape;668;p24"/>
          <p:cNvSpPr/>
          <p:nvPr/>
        </p:nvSpPr>
        <p:spPr>
          <a:xfrm>
            <a:off x="5124428" y="2182689"/>
            <a:ext cx="3310136" cy="1505027"/>
          </a:xfrm>
          <a:prstGeom prst="roundRect">
            <a:avLst>
              <a:gd name="adj" fmla="val 50000"/>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171450" marR="0" lvl="0" indent="-171450" algn="ctr" rtl="0">
              <a:lnSpc>
                <a:spcPct val="100000"/>
              </a:lnSpc>
              <a:spcBef>
                <a:spcPts val="0"/>
              </a:spcBef>
              <a:spcAft>
                <a:spcPts val="0"/>
              </a:spcAft>
              <a:buClr>
                <a:srgbClr val="000000"/>
              </a:buClr>
              <a:buSzPts val="1100"/>
              <a:buFont typeface="Arial"/>
              <a:buChar char="•"/>
            </a:pPr>
            <a:r>
              <a:rPr lang="it-IT" sz="1100" b="1" i="0" u="none" strike="noStrike" cap="none" dirty="0">
                <a:solidFill>
                  <a:srgbClr val="000000"/>
                </a:solidFill>
                <a:latin typeface="Arial"/>
                <a:ea typeface="Arial"/>
                <a:cs typeface="Arial"/>
                <a:sym typeface="Arial"/>
              </a:rPr>
              <a:t>Conflitto d’interessi</a:t>
            </a:r>
            <a:endParaRPr sz="1400" b="0"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100"/>
              <a:buFont typeface="Arial"/>
              <a:buNone/>
            </a:pPr>
            <a:r>
              <a:rPr lang="it-IT" sz="1100" b="0" i="1" u="none" strike="noStrike" cap="none" dirty="0">
                <a:solidFill>
                  <a:srgbClr val="000000"/>
                </a:solidFill>
                <a:latin typeface="Arial"/>
                <a:ea typeface="Arial"/>
                <a:cs typeface="Arial"/>
                <a:sym typeface="Arial"/>
              </a:rPr>
              <a:t>(art. 16 del Codice)</a:t>
            </a:r>
            <a:endParaRPr sz="1400" b="0" i="0" u="none" strike="noStrike" cap="none" dirty="0">
              <a:solidFill>
                <a:srgbClr val="000000"/>
              </a:solidFill>
              <a:latin typeface="Arial"/>
              <a:ea typeface="Arial"/>
              <a:cs typeface="Arial"/>
              <a:sym typeface="Arial"/>
            </a:endParaRPr>
          </a:p>
          <a:p>
            <a:pPr marL="171450" marR="0" lvl="0" indent="-101600" algn="ctr" rtl="0">
              <a:lnSpc>
                <a:spcPct val="100000"/>
              </a:lnSpc>
              <a:spcBef>
                <a:spcPts val="0"/>
              </a:spcBef>
              <a:spcAft>
                <a:spcPts val="0"/>
              </a:spcAft>
              <a:buClr>
                <a:schemeClr val="lt1"/>
              </a:buClr>
              <a:buSzPts val="1100"/>
              <a:buFont typeface="Arial"/>
              <a:buNone/>
            </a:pPr>
            <a:endParaRPr sz="1100" b="0" i="0" u="none" strike="noStrike" cap="none" dirty="0">
              <a:solidFill>
                <a:srgbClr val="000000"/>
              </a:solidFill>
              <a:latin typeface="Arial"/>
              <a:ea typeface="Arial"/>
              <a:cs typeface="Arial"/>
              <a:sym typeface="Arial"/>
            </a:endParaRPr>
          </a:p>
          <a:p>
            <a:pPr marL="171450" marR="0" lvl="0" indent="-171450" algn="ctr" rtl="0">
              <a:lnSpc>
                <a:spcPct val="100000"/>
              </a:lnSpc>
              <a:spcBef>
                <a:spcPts val="0"/>
              </a:spcBef>
              <a:spcAft>
                <a:spcPts val="0"/>
              </a:spcAft>
              <a:buClr>
                <a:srgbClr val="000000"/>
              </a:buClr>
              <a:buSzPts val="1100"/>
              <a:buFont typeface="Arial"/>
              <a:buChar char="•"/>
            </a:pPr>
            <a:r>
              <a:rPr lang="it-IT" sz="1100" b="1" i="0" u="none" strike="noStrike" cap="none" dirty="0">
                <a:solidFill>
                  <a:srgbClr val="000000"/>
                </a:solidFill>
                <a:latin typeface="Arial"/>
                <a:ea typeface="Arial"/>
                <a:cs typeface="Arial"/>
                <a:sym typeface="Arial"/>
              </a:rPr>
              <a:t>Principi in materia di digitalizzazione </a:t>
            </a:r>
            <a:endParaRPr sz="1400" b="0" i="0" u="none" strike="noStrike" cap="none" dirty="0">
              <a:solidFill>
                <a:srgbClr val="000000"/>
              </a:solidFill>
              <a:latin typeface="Arial"/>
              <a:ea typeface="Arial"/>
              <a:cs typeface="Arial"/>
              <a:sym typeface="Arial"/>
            </a:endParaRPr>
          </a:p>
          <a:p>
            <a:pPr marL="171450" marR="0" lvl="0" indent="-101600" algn="ctr" rtl="0">
              <a:lnSpc>
                <a:spcPct val="100000"/>
              </a:lnSpc>
              <a:spcBef>
                <a:spcPts val="0"/>
              </a:spcBef>
              <a:spcAft>
                <a:spcPts val="0"/>
              </a:spcAft>
              <a:buClr>
                <a:schemeClr val="lt1"/>
              </a:buClr>
              <a:buSzPts val="1100"/>
              <a:buFont typeface="Arial"/>
              <a:buNone/>
            </a:pPr>
            <a:endParaRPr sz="1100" b="1" i="0" u="none" strike="noStrike" cap="none" dirty="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100"/>
              <a:buFont typeface="Arial"/>
              <a:buNone/>
            </a:pPr>
            <a:r>
              <a:rPr lang="it-IT" sz="1100" b="0" i="0" u="none" strike="noStrike" cap="none" dirty="0">
                <a:solidFill>
                  <a:srgbClr val="000000"/>
                </a:solidFill>
                <a:latin typeface="Arial"/>
                <a:ea typeface="Arial"/>
                <a:cs typeface="Arial"/>
                <a:sym typeface="Arial"/>
              </a:rPr>
              <a:t>(</a:t>
            </a:r>
            <a:r>
              <a:rPr lang="it-IT" sz="1100" b="0" i="1" u="none" strike="noStrike" cap="none" dirty="0">
                <a:solidFill>
                  <a:srgbClr val="000000"/>
                </a:solidFill>
                <a:latin typeface="Arial"/>
                <a:ea typeface="Arial"/>
                <a:cs typeface="Arial"/>
                <a:sym typeface="Arial"/>
              </a:rPr>
              <a:t>Rif. principio dell’unicità dell’invio, e di trasparenza e pubblicità legale di cui agli artt. 19 e 20 del Codice</a:t>
            </a:r>
            <a:r>
              <a:rPr lang="it-IT" sz="1100" b="0" i="0" u="none" strike="noStrike" cap="none" dirty="0">
                <a:solidFill>
                  <a:srgbClr val="000000"/>
                </a:solidFill>
                <a:latin typeface="Arial"/>
                <a:ea typeface="Arial"/>
                <a:cs typeface="Arial"/>
                <a:sym typeface="Arial"/>
              </a:rPr>
              <a:t>) </a:t>
            </a:r>
            <a:endParaRPr sz="900" b="0" i="0" u="none" strike="noStrike" cap="none" dirty="0">
              <a:solidFill>
                <a:srgbClr val="000000"/>
              </a:solidFill>
              <a:latin typeface="Arial"/>
              <a:ea typeface="Arial"/>
              <a:cs typeface="Arial"/>
              <a:sym typeface="Arial"/>
            </a:endParaRPr>
          </a:p>
        </p:txBody>
      </p:sp>
      <p:sp>
        <p:nvSpPr>
          <p:cNvPr id="669" name="Google Shape;669;p24"/>
          <p:cNvSpPr/>
          <p:nvPr/>
        </p:nvSpPr>
        <p:spPr>
          <a:xfrm>
            <a:off x="5055321" y="4340970"/>
            <a:ext cx="3310136" cy="1505027"/>
          </a:xfrm>
          <a:prstGeom prst="roundRect">
            <a:avLst>
              <a:gd name="adj" fmla="val 50000"/>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it-IT" sz="1100" b="0" i="0" u="none" strike="noStrike" cap="none" dirty="0">
                <a:solidFill>
                  <a:srgbClr val="000000"/>
                </a:solidFill>
                <a:latin typeface="Arial"/>
                <a:ea typeface="Arial"/>
                <a:cs typeface="Arial"/>
                <a:sym typeface="Arial"/>
              </a:rPr>
              <a:t>È vietato, di norma, l’affidamento o l’aggiudicazione di un appalto al contraente uscente nei casi in cui </a:t>
            </a:r>
            <a:r>
              <a:rPr lang="it-IT" sz="1100" b="1" i="0" u="none" strike="noStrike" cap="none" dirty="0">
                <a:solidFill>
                  <a:srgbClr val="000000"/>
                </a:solidFill>
                <a:latin typeface="Arial"/>
                <a:ea typeface="Arial"/>
                <a:cs typeface="Arial"/>
                <a:sym typeface="Arial"/>
              </a:rPr>
              <a:t>due consecutivi affidamenti</a:t>
            </a:r>
            <a:r>
              <a:rPr lang="it-IT" sz="1100" b="0" i="0" u="none" strike="noStrike" cap="none" dirty="0">
                <a:solidFill>
                  <a:srgbClr val="000000"/>
                </a:solidFill>
                <a:latin typeface="Arial"/>
                <a:ea typeface="Arial"/>
                <a:cs typeface="Arial"/>
                <a:sym typeface="Arial"/>
              </a:rPr>
              <a:t> abbiano ad oggetto una commessa rientrante nello stesso settore merceologico, ovvero nella stessa categoria di opere, ovvero ancora nello stesso settore di servizi.</a:t>
            </a:r>
            <a:endParaRPr sz="1400" b="0" i="0" u="none" strike="noStrike" cap="none" dirty="0">
              <a:solidFill>
                <a:srgbClr val="000000"/>
              </a:solidFill>
              <a:latin typeface="Arial"/>
              <a:ea typeface="Arial"/>
              <a:cs typeface="Arial"/>
              <a:sym typeface="Arial"/>
            </a:endParaRPr>
          </a:p>
        </p:txBody>
      </p:sp>
      <p:sp>
        <p:nvSpPr>
          <p:cNvPr id="670" name="Google Shape;670;p24"/>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Acquisti sottosoglia</a:t>
            </a:r>
            <a:endParaRPr/>
          </a:p>
        </p:txBody>
      </p:sp>
      <p:sp>
        <p:nvSpPr>
          <p:cNvPr id="2" name="Google Shape;664;p24">
            <a:extLst>
              <a:ext uri="{FF2B5EF4-FFF2-40B4-BE49-F238E27FC236}">
                <a16:creationId xmlns:a16="http://schemas.microsoft.com/office/drawing/2014/main" id="{FE84791F-22A2-21EC-B531-D93DA0BE6F20}"/>
              </a:ext>
            </a:extLst>
          </p:cNvPr>
          <p:cNvSpPr/>
          <p:nvPr/>
        </p:nvSpPr>
        <p:spPr>
          <a:xfrm>
            <a:off x="709435" y="2684115"/>
            <a:ext cx="2897479"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dirty="0">
                <a:solidFill>
                  <a:schemeClr val="lt1"/>
                </a:solidFill>
              </a:rPr>
              <a:t>DISPOSIZION</a:t>
            </a:r>
            <a:r>
              <a:rPr lang="it-IT" sz="1100" b="0" i="0" u="none" strike="noStrike" cap="none" dirty="0">
                <a:solidFill>
                  <a:schemeClr val="lt1"/>
                </a:solidFill>
                <a:latin typeface="Arial"/>
                <a:ea typeface="Arial"/>
                <a:cs typeface="Arial"/>
                <a:sym typeface="Arial"/>
              </a:rPr>
              <a:t>I CONCERNENTI IL CONTENIMENTO DELLA SPESA</a:t>
            </a:r>
            <a:endParaRPr sz="900" b="0" i="0" u="none" strike="noStrike" cap="none" dirty="0">
              <a:solidFill>
                <a:schemeClr val="lt1"/>
              </a:solidFill>
              <a:latin typeface="Arial"/>
              <a:ea typeface="Arial"/>
              <a:cs typeface="Arial"/>
              <a:sym typeface="Arial"/>
            </a:endParaRPr>
          </a:p>
        </p:txBody>
      </p:sp>
      <p:sp>
        <p:nvSpPr>
          <p:cNvPr id="3" name="Google Shape;667;p24">
            <a:extLst>
              <a:ext uri="{FF2B5EF4-FFF2-40B4-BE49-F238E27FC236}">
                <a16:creationId xmlns:a16="http://schemas.microsoft.com/office/drawing/2014/main" id="{5FB30DDE-D70E-AFDA-E186-7B779D81239D}"/>
              </a:ext>
            </a:extLst>
          </p:cNvPr>
          <p:cNvSpPr/>
          <p:nvPr/>
        </p:nvSpPr>
        <p:spPr>
          <a:xfrm>
            <a:off x="709435" y="3458976"/>
            <a:ext cx="2897479"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dirty="0">
                <a:solidFill>
                  <a:schemeClr val="lt1"/>
                </a:solidFill>
                <a:latin typeface="Arial"/>
                <a:ea typeface="Arial"/>
                <a:cs typeface="Arial"/>
                <a:sym typeface="Arial"/>
              </a:rPr>
              <a:t>APPLICAZIONE DELLE NORME DEL CODICE, SE NON DEROGATE ESPLICITAMENTE</a:t>
            </a:r>
            <a:endParaRPr sz="900" b="0" i="0" u="none" strike="noStrike" cap="none" dirty="0">
              <a:solidFill>
                <a:schemeClr val="lt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75"/>
        <p:cNvGrpSpPr/>
        <p:nvPr/>
      </p:nvGrpSpPr>
      <p:grpSpPr>
        <a:xfrm>
          <a:off x="0" y="0"/>
          <a:ext cx="0" cy="0"/>
          <a:chOff x="0" y="0"/>
          <a:chExt cx="0" cy="0"/>
        </a:xfrm>
      </p:grpSpPr>
      <p:sp>
        <p:nvSpPr>
          <p:cNvPr id="677" name="Google Shape;677;p25"/>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dirty="0"/>
              <a:t>GLI ACQUISTI SOTTOSOGLIA</a:t>
            </a:r>
            <a:br>
              <a:rPr lang="it-IT" dirty="0"/>
            </a:br>
            <a:br>
              <a:rPr lang="it-IT" dirty="0"/>
            </a:br>
            <a:endParaRPr dirty="0"/>
          </a:p>
        </p:txBody>
      </p:sp>
      <p:sp>
        <p:nvSpPr>
          <p:cNvPr id="678" name="Google Shape;678;p25"/>
          <p:cNvSpPr txBox="1"/>
          <p:nvPr/>
        </p:nvSpPr>
        <p:spPr>
          <a:xfrm>
            <a:off x="1114816" y="645682"/>
            <a:ext cx="7408862" cy="33855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PROCEDURE</a:t>
            </a:r>
            <a:endParaRPr sz="1400" b="0" i="0" u="none" strike="noStrike" cap="none" dirty="0">
              <a:solidFill>
                <a:srgbClr val="000000"/>
              </a:solidFill>
              <a:latin typeface="Arial"/>
              <a:ea typeface="Arial"/>
              <a:cs typeface="Arial"/>
              <a:sym typeface="Arial"/>
            </a:endParaRPr>
          </a:p>
        </p:txBody>
      </p:sp>
      <p:cxnSp>
        <p:nvCxnSpPr>
          <p:cNvPr id="679" name="Google Shape;679;p25"/>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0" name="Google Shape;680;p25"/>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1" name="Google Shape;681;p25"/>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2" name="Google Shape;682;p25"/>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3" name="Google Shape;683;p25"/>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4" name="Google Shape;684;p25"/>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5" name="Google Shape;685;p25"/>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686" name="Google Shape;686;p25"/>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687" name="Google Shape;687;p25"/>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688" name="Google Shape;688;p25"/>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grpSp>
        <p:nvGrpSpPr>
          <p:cNvPr id="689" name="Google Shape;689;p25"/>
          <p:cNvGrpSpPr/>
          <p:nvPr/>
        </p:nvGrpSpPr>
        <p:grpSpPr>
          <a:xfrm>
            <a:off x="1417650" y="785467"/>
            <a:ext cx="6158788" cy="5186264"/>
            <a:chOff x="882610" y="-238475"/>
            <a:chExt cx="6158788" cy="5186264"/>
          </a:xfrm>
        </p:grpSpPr>
        <p:sp>
          <p:nvSpPr>
            <p:cNvPr id="690" name="Google Shape;690;p25"/>
            <p:cNvSpPr/>
            <p:nvPr/>
          </p:nvSpPr>
          <p:spPr>
            <a:xfrm>
              <a:off x="2974019" y="-238475"/>
              <a:ext cx="1900831" cy="1900831"/>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1" name="Google Shape;691;p25"/>
            <p:cNvSpPr txBox="1"/>
            <p:nvPr/>
          </p:nvSpPr>
          <p:spPr>
            <a:xfrm>
              <a:off x="3252389" y="39895"/>
              <a:ext cx="1344091" cy="1344091"/>
            </a:xfrm>
            <a:prstGeom prst="rect">
              <a:avLst/>
            </a:pr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1100"/>
                <a:buFont typeface="Arial"/>
                <a:buNone/>
              </a:pPr>
              <a:r>
                <a:rPr lang="it-IT" sz="1100" b="1" i="0" u="none" strike="noStrike" cap="none">
                  <a:solidFill>
                    <a:srgbClr val="000000"/>
                  </a:solidFill>
                  <a:latin typeface="Arial"/>
                  <a:ea typeface="Arial"/>
                  <a:cs typeface="Arial"/>
                  <a:sym typeface="Arial"/>
                </a:rPr>
                <a:t>MODALITÀ DI ACQUISIZIONE</a:t>
              </a:r>
              <a:endParaRPr sz="1400" b="0" i="0" u="none" strike="noStrike" cap="none">
                <a:solidFill>
                  <a:srgbClr val="000000"/>
                </a:solidFill>
                <a:latin typeface="Arial"/>
                <a:ea typeface="Arial"/>
                <a:cs typeface="Arial"/>
                <a:sym typeface="Arial"/>
              </a:endParaRPr>
            </a:p>
          </p:txBody>
        </p:sp>
        <p:sp>
          <p:nvSpPr>
            <p:cNvPr id="692" name="Google Shape;692;p25"/>
            <p:cNvSpPr/>
            <p:nvPr/>
          </p:nvSpPr>
          <p:spPr>
            <a:xfrm rot="1563427">
              <a:off x="4836323" y="946699"/>
              <a:ext cx="329004" cy="583120"/>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3" name="Google Shape;693;p25"/>
            <p:cNvSpPr txBox="1"/>
            <p:nvPr/>
          </p:nvSpPr>
          <p:spPr>
            <a:xfrm rot="1563427">
              <a:off x="4841339" y="1041645"/>
              <a:ext cx="230303" cy="3498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050"/>
                <a:buFont typeface="Arial"/>
                <a:buNone/>
              </a:pPr>
              <a:endParaRPr sz="1050" b="0" i="0" u="none" strike="noStrike" cap="none">
                <a:solidFill>
                  <a:srgbClr val="000000"/>
                </a:solidFill>
                <a:latin typeface="Arial"/>
                <a:ea typeface="Arial"/>
                <a:cs typeface="Arial"/>
                <a:sym typeface="Arial"/>
              </a:endParaRPr>
            </a:p>
          </p:txBody>
        </p:sp>
        <p:sp>
          <p:nvSpPr>
            <p:cNvPr id="694" name="Google Shape;694;p25"/>
            <p:cNvSpPr/>
            <p:nvPr/>
          </p:nvSpPr>
          <p:spPr>
            <a:xfrm>
              <a:off x="5140567" y="820895"/>
              <a:ext cx="1900831" cy="1900831"/>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5" name="Google Shape;695;p25"/>
            <p:cNvSpPr txBox="1"/>
            <p:nvPr/>
          </p:nvSpPr>
          <p:spPr>
            <a:xfrm>
              <a:off x="5418937" y="1099265"/>
              <a:ext cx="1344091" cy="1344091"/>
            </a:xfrm>
            <a:prstGeom prst="rect">
              <a:avLst/>
            </a:pr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1100"/>
                <a:buFont typeface="Arial"/>
                <a:buNone/>
              </a:pPr>
              <a:r>
                <a:rPr lang="it-IT" sz="1100" b="1" i="0" u="none" strike="noStrike" cap="none">
                  <a:solidFill>
                    <a:srgbClr val="000000"/>
                  </a:solidFill>
                  <a:latin typeface="Arial"/>
                  <a:ea typeface="Arial"/>
                  <a:cs typeface="Arial"/>
                  <a:sym typeface="Arial"/>
                </a:rPr>
                <a:t>AVVIO DELLA PROCEDURA: </a:t>
              </a:r>
              <a:r>
                <a:rPr lang="it-IT" sz="1100" b="0" i="0" u="none" strike="noStrike" cap="none">
                  <a:solidFill>
                    <a:srgbClr val="000000"/>
                  </a:solidFill>
                  <a:latin typeface="Arial"/>
                  <a:ea typeface="Arial"/>
                  <a:cs typeface="Arial"/>
                  <a:sym typeface="Arial"/>
                </a:rPr>
                <a:t>DECISIONE A CONTRARRE</a:t>
              </a:r>
              <a:endParaRPr sz="1400" b="0" i="0" u="none" strike="noStrike" cap="none">
                <a:solidFill>
                  <a:srgbClr val="000000"/>
                </a:solidFill>
                <a:latin typeface="Arial"/>
                <a:ea typeface="Arial"/>
                <a:cs typeface="Arial"/>
                <a:sym typeface="Arial"/>
              </a:endParaRPr>
            </a:p>
          </p:txBody>
        </p:sp>
        <p:sp>
          <p:nvSpPr>
            <p:cNvPr id="696" name="Google Shape;696;p25"/>
            <p:cNvSpPr/>
            <p:nvPr/>
          </p:nvSpPr>
          <p:spPr>
            <a:xfrm rot="6789551">
              <a:off x="5450388" y="2585604"/>
              <a:ext cx="335114" cy="583120"/>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7" name="Google Shape;697;p25"/>
            <p:cNvSpPr txBox="1"/>
            <p:nvPr/>
          </p:nvSpPr>
          <p:spPr>
            <a:xfrm rot="-4010449">
              <a:off x="5520424" y="2656012"/>
              <a:ext cx="234580" cy="3498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050"/>
                <a:buFont typeface="Arial"/>
                <a:buNone/>
              </a:pPr>
              <a:endParaRPr sz="1050" b="0" i="0" u="none" strike="noStrike" cap="none">
                <a:solidFill>
                  <a:srgbClr val="000000"/>
                </a:solidFill>
                <a:latin typeface="Arial"/>
                <a:ea typeface="Arial"/>
                <a:cs typeface="Arial"/>
                <a:sym typeface="Arial"/>
              </a:endParaRPr>
            </a:p>
          </p:txBody>
        </p:sp>
        <p:sp>
          <p:nvSpPr>
            <p:cNvPr id="698" name="Google Shape;698;p25"/>
            <p:cNvSpPr/>
            <p:nvPr/>
          </p:nvSpPr>
          <p:spPr>
            <a:xfrm>
              <a:off x="4188353" y="3046955"/>
              <a:ext cx="1900831" cy="1900831"/>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9" name="Google Shape;699;p25"/>
            <p:cNvSpPr txBox="1"/>
            <p:nvPr/>
          </p:nvSpPr>
          <p:spPr>
            <a:xfrm>
              <a:off x="4466723" y="3325325"/>
              <a:ext cx="1344091" cy="1344091"/>
            </a:xfrm>
            <a:prstGeom prst="rect">
              <a:avLst/>
            </a:pr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1100"/>
                <a:buFont typeface="Arial"/>
                <a:buNone/>
              </a:pPr>
              <a:r>
                <a:rPr lang="it-IT" sz="1100" b="1" i="0" u="none" strike="noStrike" cap="none">
                  <a:solidFill>
                    <a:srgbClr val="000000"/>
                  </a:solidFill>
                  <a:latin typeface="Arial"/>
                  <a:ea typeface="Arial"/>
                  <a:cs typeface="Arial"/>
                  <a:sym typeface="Arial"/>
                </a:rPr>
                <a:t>SVOLGIMENTO DELLA PROCEDURA</a:t>
              </a:r>
              <a:endParaRPr sz="1400" b="0" i="0" u="none" strike="noStrike" cap="none">
                <a:solidFill>
                  <a:srgbClr val="000000"/>
                </a:solidFill>
                <a:latin typeface="Arial"/>
                <a:ea typeface="Arial"/>
                <a:cs typeface="Arial"/>
                <a:sym typeface="Arial"/>
              </a:endParaRPr>
            </a:p>
          </p:txBody>
        </p:sp>
        <p:sp>
          <p:nvSpPr>
            <p:cNvPr id="700" name="Google Shape;700;p25"/>
            <p:cNvSpPr/>
            <p:nvPr/>
          </p:nvSpPr>
          <p:spPr>
            <a:xfrm rot="10799995">
              <a:off x="3721515" y="3705812"/>
              <a:ext cx="372557" cy="583120"/>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1" name="Google Shape;701;p25"/>
            <p:cNvSpPr txBox="1"/>
            <p:nvPr/>
          </p:nvSpPr>
          <p:spPr>
            <a:xfrm rot="-5">
              <a:off x="3833282" y="3822436"/>
              <a:ext cx="260790" cy="3498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050"/>
                <a:buFont typeface="Arial"/>
                <a:buNone/>
              </a:pPr>
              <a:endParaRPr sz="1050" b="0" i="0" u="none" strike="noStrike" cap="none">
                <a:solidFill>
                  <a:srgbClr val="000000"/>
                </a:solidFill>
                <a:latin typeface="Arial"/>
                <a:ea typeface="Arial"/>
                <a:cs typeface="Arial"/>
                <a:sym typeface="Arial"/>
              </a:endParaRPr>
            </a:p>
          </p:txBody>
        </p:sp>
        <p:sp>
          <p:nvSpPr>
            <p:cNvPr id="702" name="Google Shape;702;p25"/>
            <p:cNvSpPr/>
            <p:nvPr/>
          </p:nvSpPr>
          <p:spPr>
            <a:xfrm>
              <a:off x="1709049" y="3046958"/>
              <a:ext cx="1900831" cy="1900831"/>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3" name="Google Shape;703;p25"/>
            <p:cNvSpPr txBox="1"/>
            <p:nvPr/>
          </p:nvSpPr>
          <p:spPr>
            <a:xfrm>
              <a:off x="1987419" y="3325328"/>
              <a:ext cx="1344091" cy="1344091"/>
            </a:xfrm>
            <a:prstGeom prst="rect">
              <a:avLst/>
            </a:pr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1100"/>
                <a:buFont typeface="Arial"/>
                <a:buNone/>
              </a:pPr>
              <a:r>
                <a:rPr lang="it-IT" sz="1100" b="1" i="0" u="none" strike="noStrike" cap="none">
                  <a:solidFill>
                    <a:srgbClr val="000000"/>
                  </a:solidFill>
                  <a:latin typeface="Arial"/>
                  <a:ea typeface="Arial"/>
                  <a:cs typeface="Arial"/>
                  <a:sym typeface="Arial"/>
                </a:rPr>
                <a:t>AFFIDAMENTO E AGGIUDICAZIONE</a:t>
              </a:r>
              <a:endParaRPr sz="1400" b="0" i="0" u="none" strike="noStrike" cap="none">
                <a:solidFill>
                  <a:srgbClr val="000000"/>
                </a:solidFill>
                <a:latin typeface="Arial"/>
                <a:ea typeface="Arial"/>
                <a:cs typeface="Arial"/>
                <a:sym typeface="Arial"/>
              </a:endParaRPr>
            </a:p>
          </p:txBody>
        </p:sp>
        <p:sp>
          <p:nvSpPr>
            <p:cNvPr id="704" name="Google Shape;704;p25"/>
            <p:cNvSpPr/>
            <p:nvPr/>
          </p:nvSpPr>
          <p:spPr>
            <a:xfrm rot="-6622058">
              <a:off x="2096177" y="2599436"/>
              <a:ext cx="305082" cy="583120"/>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5" name="Google Shape;705;p25"/>
            <p:cNvSpPr txBox="1"/>
            <p:nvPr/>
          </p:nvSpPr>
          <p:spPr>
            <a:xfrm rot="4177942">
              <a:off x="2157867" y="2758961"/>
              <a:ext cx="213557" cy="3498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050"/>
                <a:buFont typeface="Arial"/>
                <a:buNone/>
              </a:pPr>
              <a:endParaRPr sz="1050" b="0" i="0" u="none" strike="noStrike" cap="none">
                <a:solidFill>
                  <a:srgbClr val="000000"/>
                </a:solidFill>
                <a:latin typeface="Arial"/>
                <a:ea typeface="Arial"/>
                <a:cs typeface="Arial"/>
                <a:sym typeface="Arial"/>
              </a:endParaRPr>
            </a:p>
          </p:txBody>
        </p:sp>
        <p:sp>
          <p:nvSpPr>
            <p:cNvPr id="706" name="Google Shape;706;p25"/>
            <p:cNvSpPr/>
            <p:nvPr/>
          </p:nvSpPr>
          <p:spPr>
            <a:xfrm>
              <a:off x="882610" y="820882"/>
              <a:ext cx="1900831" cy="1900831"/>
            </a:xfrm>
            <a:prstGeom prst="ellipse">
              <a:avLst/>
            </a:prstGeom>
            <a:solidFill>
              <a:schemeClr val="accent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7" name="Google Shape;707;p25"/>
            <p:cNvSpPr txBox="1"/>
            <p:nvPr/>
          </p:nvSpPr>
          <p:spPr>
            <a:xfrm>
              <a:off x="1160980" y="1099252"/>
              <a:ext cx="1344091" cy="1344091"/>
            </a:xfrm>
            <a:prstGeom prst="rect">
              <a:avLst/>
            </a:prstGeom>
            <a:noFill/>
            <a:ln>
              <a:noFill/>
            </a:ln>
          </p:spPr>
          <p:txBody>
            <a:bodyPr spcFirstLastPara="1" wrap="square" lIns="13950" tIns="13950" rIns="13950" bIns="13950" anchor="ctr" anchorCtr="0">
              <a:noAutofit/>
            </a:bodyPr>
            <a:lstStyle/>
            <a:p>
              <a:pPr marL="0" marR="0" lvl="0" indent="0" algn="ctr" rtl="0">
                <a:lnSpc>
                  <a:spcPct val="90000"/>
                </a:lnSpc>
                <a:spcBef>
                  <a:spcPts val="0"/>
                </a:spcBef>
                <a:spcAft>
                  <a:spcPts val="0"/>
                </a:spcAft>
                <a:buClr>
                  <a:srgbClr val="000000"/>
                </a:buClr>
                <a:buSzPts val="1100"/>
                <a:buFont typeface="Arial"/>
                <a:buNone/>
              </a:pPr>
              <a:r>
                <a:rPr lang="it-IT" sz="1100" b="1" i="0" u="none" strike="noStrike" cap="none">
                  <a:solidFill>
                    <a:srgbClr val="000000"/>
                  </a:solidFill>
                  <a:latin typeface="Arial"/>
                  <a:ea typeface="Arial"/>
                  <a:cs typeface="Arial"/>
                  <a:sym typeface="Arial"/>
                </a:rPr>
                <a:t>STIPULA DEL CONTRATTO</a:t>
              </a:r>
              <a:endParaRPr sz="1400" b="0" i="0" u="none" strike="noStrike" cap="none">
                <a:solidFill>
                  <a:srgbClr val="000000"/>
                </a:solidFill>
                <a:latin typeface="Arial"/>
                <a:ea typeface="Arial"/>
                <a:cs typeface="Arial"/>
                <a:sym typeface="Arial"/>
              </a:endParaRPr>
            </a:p>
          </p:txBody>
        </p:sp>
        <p:sp>
          <p:nvSpPr>
            <p:cNvPr id="708" name="Google Shape;708;p25"/>
            <p:cNvSpPr/>
            <p:nvPr/>
          </p:nvSpPr>
          <p:spPr>
            <a:xfrm rot="-1611810">
              <a:off x="2729956" y="953065"/>
              <a:ext cx="285676" cy="583120"/>
            </a:xfrm>
            <a:prstGeom prst="rightArrow">
              <a:avLst>
                <a:gd name="adj1" fmla="val 60000"/>
                <a:gd name="adj2" fmla="val 50000"/>
              </a:avLst>
            </a:prstGeom>
            <a:solidFill>
              <a:srgbClr val="D7ECEE"/>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9" name="Google Shape;709;p25"/>
            <p:cNvSpPr txBox="1"/>
            <p:nvPr/>
          </p:nvSpPr>
          <p:spPr>
            <a:xfrm rot="-1611810">
              <a:off x="2734580" y="1089052"/>
              <a:ext cx="199973" cy="349872"/>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1050"/>
                <a:buFont typeface="Arial"/>
                <a:buNone/>
              </a:pPr>
              <a:endParaRPr sz="1050" b="0" i="0" u="none" strike="noStrike" cap="none">
                <a:solidFill>
                  <a:srgbClr val="000000"/>
                </a:solidFill>
                <a:latin typeface="Arial"/>
                <a:ea typeface="Arial"/>
                <a:cs typeface="Arial"/>
                <a:sym typeface="Arial"/>
              </a:endParaRPr>
            </a:p>
          </p:txBody>
        </p:sp>
      </p:grpSp>
      <p:sp>
        <p:nvSpPr>
          <p:cNvPr id="710" name="Google Shape;710;p25"/>
          <p:cNvSpPr txBox="1"/>
          <p:nvPr/>
        </p:nvSpPr>
        <p:spPr>
          <a:xfrm>
            <a:off x="6719123" y="4793377"/>
            <a:ext cx="1813317" cy="507831"/>
          </a:xfrm>
          <a:prstGeom prst="rect">
            <a:avLst/>
          </a:prstGeom>
          <a:no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171450" marR="0" lvl="0" indent="-171450" algn="l" rtl="0">
              <a:lnSpc>
                <a:spcPct val="100000"/>
              </a:lnSpc>
              <a:spcBef>
                <a:spcPts val="0"/>
              </a:spcBef>
              <a:spcAft>
                <a:spcPts val="0"/>
              </a:spcAft>
              <a:buClr>
                <a:srgbClr val="000000"/>
              </a:buClr>
              <a:buSzPts val="900"/>
              <a:buFont typeface="Arial"/>
              <a:buChar char="•"/>
            </a:pPr>
            <a:r>
              <a:rPr lang="it-IT" sz="900" b="1" i="1" u="none" strike="noStrike" cap="none">
                <a:solidFill>
                  <a:srgbClr val="000000"/>
                </a:solidFill>
                <a:latin typeface="Arial"/>
                <a:ea typeface="Arial"/>
                <a:cs typeface="Arial"/>
                <a:sym typeface="Arial"/>
              </a:rPr>
              <a:t>AFFIDAMENTO DIRETTO</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900"/>
              <a:buFont typeface="Arial"/>
              <a:buNone/>
            </a:pPr>
            <a:endParaRPr sz="900" b="1" i="1" u="none" strike="noStrike" cap="none">
              <a:solidFill>
                <a:srgbClr val="000000"/>
              </a:solidFill>
              <a:latin typeface="Arial"/>
              <a:ea typeface="Arial"/>
              <a:cs typeface="Arial"/>
              <a:sym typeface="Arial"/>
            </a:endParaRPr>
          </a:p>
          <a:p>
            <a:pPr marL="171450" marR="0" lvl="0" indent="-171450" algn="l" rtl="0">
              <a:lnSpc>
                <a:spcPct val="100000"/>
              </a:lnSpc>
              <a:spcBef>
                <a:spcPts val="0"/>
              </a:spcBef>
              <a:spcAft>
                <a:spcPts val="0"/>
              </a:spcAft>
              <a:buClr>
                <a:srgbClr val="000000"/>
              </a:buClr>
              <a:buSzPts val="900"/>
              <a:buFont typeface="Arial"/>
              <a:buChar char="•"/>
            </a:pPr>
            <a:r>
              <a:rPr lang="it-IT" sz="900" b="1" i="1" u="none" strike="noStrike" cap="none">
                <a:solidFill>
                  <a:srgbClr val="000000"/>
                </a:solidFill>
                <a:latin typeface="Arial"/>
                <a:ea typeface="Arial"/>
                <a:cs typeface="Arial"/>
                <a:sym typeface="Arial"/>
              </a:rPr>
              <a:t>PROCEDURA NEGOZIATA</a:t>
            </a:r>
            <a:endParaRPr sz="1400" b="0" i="0" u="none" strike="noStrike" cap="none">
              <a:solidFill>
                <a:srgbClr val="000000"/>
              </a:solidFill>
              <a:latin typeface="Arial"/>
              <a:ea typeface="Arial"/>
              <a:cs typeface="Arial"/>
              <a:sym typeface="Arial"/>
            </a:endParaRPr>
          </a:p>
        </p:txBody>
      </p:sp>
      <p:sp>
        <p:nvSpPr>
          <p:cNvPr id="711" name="Google Shape;711;p25"/>
          <p:cNvSpPr txBox="1"/>
          <p:nvPr/>
        </p:nvSpPr>
        <p:spPr>
          <a:xfrm>
            <a:off x="7336152" y="5327885"/>
            <a:ext cx="1268296" cy="20984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it-IT" sz="900" b="1" i="1" u="none" strike="noStrike" cap="none">
                <a:solidFill>
                  <a:schemeClr val="dk1"/>
                </a:solidFill>
                <a:latin typeface="Arial"/>
                <a:ea typeface="Arial"/>
                <a:cs typeface="Arial"/>
                <a:sym typeface="Arial"/>
              </a:rPr>
              <a:t>verifica dei requisiti</a:t>
            </a:r>
            <a:endParaRPr sz="1400" b="0" i="0" u="none" strike="noStrike" cap="none">
              <a:solidFill>
                <a:srgbClr val="000000"/>
              </a:solidFill>
              <a:latin typeface="Arial"/>
              <a:ea typeface="Arial"/>
              <a:cs typeface="Arial"/>
              <a:sym typeface="Arial"/>
            </a:endParaRPr>
          </a:p>
        </p:txBody>
      </p:sp>
      <p:pic>
        <p:nvPicPr>
          <p:cNvPr id="712" name="Google Shape;712;p25"/>
          <p:cNvPicPr preferRelativeResize="0"/>
          <p:nvPr/>
        </p:nvPicPr>
        <p:blipFill rotWithShape="1">
          <a:blip r:embed="rId3">
            <a:alphaModFix/>
          </a:blip>
          <a:srcRect/>
          <a:stretch/>
        </p:blipFill>
        <p:spPr>
          <a:xfrm>
            <a:off x="8069365" y="294122"/>
            <a:ext cx="1074635" cy="762319"/>
          </a:xfrm>
          <a:prstGeom prst="rect">
            <a:avLst/>
          </a:prstGeom>
          <a:noFill/>
          <a:ln>
            <a:noFill/>
          </a:ln>
        </p:spPr>
      </p:pic>
      <p:sp>
        <p:nvSpPr>
          <p:cNvPr id="713" name="Google Shape;713;p25"/>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Acquisti sottosoglia</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18"/>
        <p:cNvGrpSpPr/>
        <p:nvPr/>
      </p:nvGrpSpPr>
      <p:grpSpPr>
        <a:xfrm>
          <a:off x="0" y="0"/>
          <a:ext cx="0" cy="0"/>
          <a:chOff x="0" y="0"/>
          <a:chExt cx="0" cy="0"/>
        </a:xfrm>
      </p:grpSpPr>
      <p:sp>
        <p:nvSpPr>
          <p:cNvPr id="720" name="Google Shape;720;p26"/>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PROGRAMMAZIONE E APPALTO DIGITALE</a:t>
            </a:r>
            <a:br>
              <a:rPr lang="it-IT"/>
            </a:br>
            <a:br>
              <a:rPr lang="it-IT"/>
            </a:br>
            <a:endParaRPr/>
          </a:p>
        </p:txBody>
      </p:sp>
      <p:sp>
        <p:nvSpPr>
          <p:cNvPr id="721" name="Google Shape;721;p26"/>
          <p:cNvSpPr txBox="1"/>
          <p:nvPr/>
        </p:nvSpPr>
        <p:spPr>
          <a:xfrm>
            <a:off x="1114815" y="645682"/>
            <a:ext cx="7777643"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LINEE GUIDA PER UNA CORRETTA PROGRAMMAZIONE LAVORI/BENI/SERVIZI E SCHEMA DI UN APPALTO DIGITALE</a:t>
            </a:r>
            <a:endParaRPr sz="1400" b="0" i="0" u="none" strike="noStrike" cap="none" dirty="0">
              <a:solidFill>
                <a:srgbClr val="000000"/>
              </a:solidFill>
              <a:latin typeface="Arial"/>
              <a:ea typeface="Arial"/>
              <a:cs typeface="Arial"/>
              <a:sym typeface="Arial"/>
            </a:endParaRPr>
          </a:p>
        </p:txBody>
      </p:sp>
      <p:cxnSp>
        <p:nvCxnSpPr>
          <p:cNvPr id="723" name="Google Shape;723;p26"/>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24" name="Google Shape;724;p26"/>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25" name="Google Shape;725;p26"/>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26" name="Google Shape;726;p26"/>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27" name="Google Shape;727;p26"/>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28" name="Google Shape;728;p26"/>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29" name="Google Shape;729;p26"/>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30" name="Google Shape;730;p26"/>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731" name="Google Shape;731;p26"/>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732" name="Google Shape;732;p26"/>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Programmazione e appalto digitale</a:t>
            </a:r>
            <a:endParaRPr/>
          </a:p>
        </p:txBody>
      </p:sp>
      <p:sp>
        <p:nvSpPr>
          <p:cNvPr id="733" name="Google Shape;733;p26"/>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grpSp>
        <p:nvGrpSpPr>
          <p:cNvPr id="734" name="Google Shape;734;p26"/>
          <p:cNvGrpSpPr/>
          <p:nvPr/>
        </p:nvGrpSpPr>
        <p:grpSpPr>
          <a:xfrm>
            <a:off x="462249" y="2699342"/>
            <a:ext cx="8219500" cy="2054727"/>
            <a:chOff x="5049" y="407239"/>
            <a:chExt cx="8219500" cy="2054727"/>
          </a:xfrm>
        </p:grpSpPr>
        <p:sp>
          <p:nvSpPr>
            <p:cNvPr id="735" name="Google Shape;735;p26"/>
            <p:cNvSpPr/>
            <p:nvPr/>
          </p:nvSpPr>
          <p:spPr>
            <a:xfrm>
              <a:off x="5049" y="407239"/>
              <a:ext cx="1790668" cy="1336696"/>
            </a:xfrm>
            <a:prstGeom prst="round2SameRect">
              <a:avLst>
                <a:gd name="adj1" fmla="val 8000"/>
                <a:gd name="adj2" fmla="val 0"/>
              </a:avLst>
            </a:prstGeom>
            <a:solidFill>
              <a:schemeClr val="lt1">
                <a:alpha val="89019"/>
              </a:schemeClr>
            </a:solidFill>
            <a:ln w="952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6" name="Google Shape;736;p26"/>
            <p:cNvSpPr txBox="1"/>
            <p:nvPr/>
          </p:nvSpPr>
          <p:spPr>
            <a:xfrm>
              <a:off x="36369" y="438559"/>
              <a:ext cx="1728028" cy="1305376"/>
            </a:xfrm>
            <a:prstGeom prst="rect">
              <a:avLst/>
            </a:prstGeom>
            <a:noFill/>
            <a:ln>
              <a:noFill/>
            </a:ln>
          </p:spPr>
          <p:txBody>
            <a:bodyPr spcFirstLastPara="1" wrap="square" lIns="12700" tIns="38100" rIns="12700" bIns="12700" anchor="t" anchorCtr="0">
              <a:noAutofit/>
            </a:bodyPr>
            <a:lstStyle/>
            <a:p>
              <a:pPr marL="89999" marR="0" lvl="0" indent="-73025" algn="l" rtl="0">
                <a:lnSpc>
                  <a:spcPct val="90000"/>
                </a:lnSpc>
                <a:spcBef>
                  <a:spcPts val="0"/>
                </a:spcBef>
                <a:spcAft>
                  <a:spcPts val="0"/>
                </a:spcAft>
                <a:buClr>
                  <a:schemeClr val="dk1"/>
                </a:buClr>
                <a:buSzPts val="1000"/>
                <a:buFont typeface="Arial"/>
                <a:buChar char="●"/>
              </a:pPr>
              <a:r>
                <a:rPr lang="it-IT" sz="1000" b="0" i="0" u="none" strike="noStrike" cap="none">
                  <a:solidFill>
                    <a:schemeClr val="dk1"/>
                  </a:solidFill>
                  <a:latin typeface="Arial"/>
                  <a:ea typeface="Arial"/>
                  <a:cs typeface="Arial"/>
                  <a:sym typeface="Arial"/>
                </a:rPr>
                <a:t>Ripensare </a:t>
              </a:r>
              <a:r>
                <a:rPr lang="it-IT" sz="1000" b="1" i="0" u="none" strike="noStrike" cap="none">
                  <a:solidFill>
                    <a:schemeClr val="dk1"/>
                  </a:solidFill>
                  <a:latin typeface="Arial"/>
                  <a:ea typeface="Arial"/>
                  <a:cs typeface="Arial"/>
                  <a:sym typeface="Arial"/>
                </a:rPr>
                <a:t>la struttura e il funzionamento della propria organizzazione</a:t>
              </a:r>
              <a:r>
                <a:rPr lang="it-IT" sz="1000" b="0" i="0" u="none" strike="noStrike" cap="none">
                  <a:solidFill>
                    <a:schemeClr val="dk1"/>
                  </a:solidFill>
                  <a:latin typeface="Arial"/>
                  <a:ea typeface="Arial"/>
                  <a:cs typeface="Arial"/>
                  <a:sym typeface="Arial"/>
                </a:rPr>
                <a:t>. </a:t>
              </a:r>
              <a:endParaRPr sz="700" b="0" i="0" u="none" strike="noStrike" cap="none">
                <a:solidFill>
                  <a:schemeClr val="dk1"/>
                </a:solidFill>
                <a:latin typeface="Arial"/>
                <a:ea typeface="Arial"/>
                <a:cs typeface="Arial"/>
                <a:sym typeface="Arial"/>
              </a:endParaRPr>
            </a:p>
            <a:p>
              <a:pPr marL="89999" marR="0" lvl="0" indent="-73025" algn="l" rtl="0">
                <a:lnSpc>
                  <a:spcPct val="90000"/>
                </a:lnSpc>
                <a:spcBef>
                  <a:spcPts val="0"/>
                </a:spcBef>
                <a:spcAft>
                  <a:spcPts val="0"/>
                </a:spcAft>
                <a:buClr>
                  <a:schemeClr val="dk1"/>
                </a:buClr>
                <a:buSzPts val="1000"/>
                <a:buFont typeface="Arial"/>
                <a:buChar char="●"/>
              </a:pPr>
              <a:r>
                <a:rPr lang="it-IT" sz="1000" b="0" i="0" u="none" strike="noStrike" cap="none">
                  <a:solidFill>
                    <a:schemeClr val="dk1"/>
                  </a:solidFill>
                  <a:latin typeface="Arial"/>
                  <a:ea typeface="Arial"/>
                  <a:cs typeface="Arial"/>
                  <a:sym typeface="Arial"/>
                </a:rPr>
                <a:t>È essenziale modificare anche i </a:t>
              </a:r>
              <a:r>
                <a:rPr lang="it-IT" sz="1000" b="1" i="0" u="none" strike="noStrike" cap="none">
                  <a:solidFill>
                    <a:schemeClr val="dk1"/>
                  </a:solidFill>
                  <a:latin typeface="Arial"/>
                  <a:ea typeface="Arial"/>
                  <a:cs typeface="Arial"/>
                  <a:sym typeface="Arial"/>
                </a:rPr>
                <a:t>modelli organizzativi e la cultura organizzativa</a:t>
              </a:r>
              <a:r>
                <a:rPr lang="it-IT" sz="1000" b="0" i="0" u="none" strike="noStrike" cap="none">
                  <a:solidFill>
                    <a:schemeClr val="dk1"/>
                  </a:solidFill>
                  <a:latin typeface="Arial"/>
                  <a:ea typeface="Arial"/>
                  <a:cs typeface="Arial"/>
                  <a:sym typeface="Arial"/>
                </a:rPr>
                <a:t>, attraverso una vera e propria «educazione digitale».</a:t>
              </a:r>
              <a:endParaRPr sz="700" b="0" i="0" u="none" strike="noStrike" cap="none">
                <a:solidFill>
                  <a:schemeClr val="dk1"/>
                </a:solidFill>
                <a:latin typeface="Arial"/>
                <a:ea typeface="Arial"/>
                <a:cs typeface="Arial"/>
                <a:sym typeface="Arial"/>
              </a:endParaRPr>
            </a:p>
          </p:txBody>
        </p:sp>
        <p:sp>
          <p:nvSpPr>
            <p:cNvPr id="737" name="Google Shape;737;p26"/>
            <p:cNvSpPr/>
            <p:nvPr/>
          </p:nvSpPr>
          <p:spPr>
            <a:xfrm>
              <a:off x="5049" y="1743935"/>
              <a:ext cx="1790668" cy="574779"/>
            </a:xfrm>
            <a:prstGeom prst="rect">
              <a:avLst/>
            </a:prstGeom>
            <a:solidFill>
              <a:schemeClr val="dk1"/>
            </a:solidFill>
            <a:ln w="9525" cap="flat" cmpd="sng">
              <a:solidFill>
                <a:schemeClr val="dk1"/>
              </a:solidFill>
              <a:prstDash val="solid"/>
              <a:miter lim="800000"/>
              <a:headEnd type="none" w="sm" len="sm"/>
              <a:tailEnd type="none" w="sm" len="sm"/>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8" name="Google Shape;738;p26"/>
            <p:cNvSpPr txBox="1"/>
            <p:nvPr/>
          </p:nvSpPr>
          <p:spPr>
            <a:xfrm>
              <a:off x="5049" y="1743935"/>
              <a:ext cx="1261034" cy="574779"/>
            </a:xfrm>
            <a:prstGeom prst="rect">
              <a:avLst/>
            </a:prstGeom>
            <a:noFill/>
            <a:ln>
              <a:noFill/>
            </a:ln>
          </p:spPr>
          <p:txBody>
            <a:bodyPr spcFirstLastPara="1" wrap="square" lIns="34275" tIns="0" rIns="11425" bIns="0" anchor="ctr" anchorCtr="0">
              <a:noAutofit/>
            </a:bodyPr>
            <a:lstStyle/>
            <a:p>
              <a:pPr marL="0" marR="0" lvl="0" indent="0" algn="l" rtl="0">
                <a:lnSpc>
                  <a:spcPct val="90000"/>
                </a:lnSpc>
                <a:spcBef>
                  <a:spcPts val="0"/>
                </a:spcBef>
                <a:spcAft>
                  <a:spcPts val="0"/>
                </a:spcAft>
                <a:buClr>
                  <a:schemeClr val="lt1"/>
                </a:buClr>
                <a:buSzPts val="900"/>
                <a:buFont typeface="Arial"/>
                <a:buNone/>
              </a:pPr>
              <a:r>
                <a:rPr lang="it-IT" sz="900" b="0" i="0" u="none" strike="noStrike" cap="none">
                  <a:solidFill>
                    <a:schemeClr val="lt1"/>
                  </a:solidFill>
                  <a:latin typeface="Arial"/>
                  <a:ea typeface="Arial"/>
                  <a:cs typeface="Arial"/>
                  <a:sym typeface="Arial"/>
                </a:rPr>
                <a:t>ORGANIZZAZIONE</a:t>
              </a:r>
              <a:endParaRPr sz="1400" b="0" i="0" u="none" strike="noStrike" cap="none">
                <a:solidFill>
                  <a:srgbClr val="000000"/>
                </a:solidFill>
                <a:latin typeface="Arial"/>
                <a:ea typeface="Arial"/>
                <a:cs typeface="Arial"/>
                <a:sym typeface="Arial"/>
              </a:endParaRPr>
            </a:p>
          </p:txBody>
        </p:sp>
        <p:sp>
          <p:nvSpPr>
            <p:cNvPr id="739" name="Google Shape;739;p26"/>
            <p:cNvSpPr/>
            <p:nvPr/>
          </p:nvSpPr>
          <p:spPr>
            <a:xfrm>
              <a:off x="1316738" y="1835233"/>
              <a:ext cx="626733" cy="626733"/>
            </a:xfrm>
            <a:prstGeom prst="ellipse">
              <a:avLst/>
            </a:prstGeom>
            <a:blipFill rotWithShape="1">
              <a:blip r:embed="rId3">
                <a:alphaModFix/>
              </a:blip>
              <a:stretch>
                <a:fillRect/>
              </a:stretch>
            </a:blipFill>
            <a:ln w="9525" cap="flat" cmpd="sng">
              <a:solidFill>
                <a:srgbClr val="E7F2F3">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0" name="Google Shape;740;p26"/>
            <p:cNvSpPr/>
            <p:nvPr/>
          </p:nvSpPr>
          <p:spPr>
            <a:xfrm>
              <a:off x="2098742" y="407239"/>
              <a:ext cx="1790668" cy="1336696"/>
            </a:xfrm>
            <a:prstGeom prst="round2SameRect">
              <a:avLst>
                <a:gd name="adj1" fmla="val 8000"/>
                <a:gd name="adj2" fmla="val 0"/>
              </a:avLst>
            </a:prstGeom>
            <a:solidFill>
              <a:schemeClr val="lt1">
                <a:alpha val="89019"/>
              </a:schemeClr>
            </a:solidFill>
            <a:ln w="952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1" name="Google Shape;741;p26"/>
            <p:cNvSpPr txBox="1"/>
            <p:nvPr/>
          </p:nvSpPr>
          <p:spPr>
            <a:xfrm>
              <a:off x="2130062" y="438559"/>
              <a:ext cx="1728028" cy="1305376"/>
            </a:xfrm>
            <a:prstGeom prst="rect">
              <a:avLst/>
            </a:prstGeom>
            <a:noFill/>
            <a:ln>
              <a:noFill/>
            </a:ln>
          </p:spPr>
          <p:txBody>
            <a:bodyPr spcFirstLastPara="1" wrap="square" lIns="180000" tIns="41900" rIns="13950" bIns="13950" anchor="t" anchorCtr="0">
              <a:noAutofit/>
            </a:bodyPr>
            <a:lstStyle/>
            <a:p>
              <a:pPr marL="0" marR="88976" lvl="0" indent="-69850" algn="just" rtl="0">
                <a:lnSpc>
                  <a:spcPct val="90000"/>
                </a:lnSpc>
                <a:spcBef>
                  <a:spcPts val="0"/>
                </a:spcBef>
                <a:spcAft>
                  <a:spcPts val="0"/>
                </a:spcAft>
                <a:buClr>
                  <a:schemeClr val="dk1"/>
                </a:buClr>
                <a:buSzPts val="1100"/>
                <a:buFont typeface="Arial"/>
                <a:buChar char="●"/>
              </a:pPr>
              <a:r>
                <a:rPr lang="it-IT" sz="1100" b="0" i="0" u="none" strike="noStrike" cap="none">
                  <a:solidFill>
                    <a:schemeClr val="dk1"/>
                  </a:solidFill>
                  <a:latin typeface="Arial"/>
                  <a:ea typeface="Arial"/>
                  <a:cs typeface="Arial"/>
                  <a:sym typeface="Arial"/>
                </a:rPr>
                <a:t>Ridefinire </a:t>
              </a:r>
              <a:r>
                <a:rPr lang="it-IT" sz="1100" b="1" i="0" u="none" strike="noStrike" cap="none">
                  <a:solidFill>
                    <a:schemeClr val="dk1"/>
                  </a:solidFill>
                  <a:latin typeface="Arial"/>
                  <a:ea typeface="Arial"/>
                  <a:cs typeface="Arial"/>
                  <a:sym typeface="Arial"/>
                </a:rPr>
                <a:t>procedure, ruoli e servizi in chiave digitale </a:t>
              </a:r>
              <a:r>
                <a:rPr lang="it-IT" sz="1100" b="0" i="0" u="none" strike="noStrike" cap="none">
                  <a:solidFill>
                    <a:schemeClr val="dk1"/>
                  </a:solidFill>
                  <a:latin typeface="Arial"/>
                  <a:ea typeface="Arial"/>
                  <a:cs typeface="Arial"/>
                  <a:sym typeface="Arial"/>
                </a:rPr>
                <a:t>per migliorare l’erogazione dei servizi al cittadino, fornendo risposte più efficaci e tempestive.</a:t>
              </a:r>
              <a:endParaRPr sz="1100" b="0" i="0" u="none" strike="noStrike" cap="none">
                <a:solidFill>
                  <a:schemeClr val="dk1"/>
                </a:solidFill>
                <a:latin typeface="Arial"/>
                <a:ea typeface="Arial"/>
                <a:cs typeface="Arial"/>
                <a:sym typeface="Arial"/>
              </a:endParaRPr>
            </a:p>
          </p:txBody>
        </p:sp>
        <p:sp>
          <p:nvSpPr>
            <p:cNvPr id="742" name="Google Shape;742;p26"/>
            <p:cNvSpPr/>
            <p:nvPr/>
          </p:nvSpPr>
          <p:spPr>
            <a:xfrm>
              <a:off x="2098742" y="1743935"/>
              <a:ext cx="1790668" cy="574779"/>
            </a:xfrm>
            <a:prstGeom prst="rect">
              <a:avLst/>
            </a:prstGeom>
            <a:solidFill>
              <a:schemeClr val="dk1"/>
            </a:solidFill>
            <a:ln w="9525" cap="flat" cmpd="sng">
              <a:solidFill>
                <a:schemeClr val="dk1"/>
              </a:solidFill>
              <a:prstDash val="solid"/>
              <a:miter lim="800000"/>
              <a:headEnd type="none" w="sm" len="sm"/>
              <a:tailEnd type="none" w="sm" len="sm"/>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3" name="Google Shape;743;p26"/>
            <p:cNvSpPr txBox="1"/>
            <p:nvPr/>
          </p:nvSpPr>
          <p:spPr>
            <a:xfrm>
              <a:off x="2098742" y="1743935"/>
              <a:ext cx="1261034" cy="574779"/>
            </a:xfrm>
            <a:prstGeom prst="rect">
              <a:avLst/>
            </a:prstGeom>
            <a:noFill/>
            <a:ln>
              <a:noFill/>
            </a:ln>
          </p:spPr>
          <p:txBody>
            <a:bodyPr spcFirstLastPara="1" wrap="square" lIns="38100" tIns="0" rIns="12700" bIns="0" anchor="ctr" anchorCtr="0">
              <a:noAutofit/>
            </a:bodyPr>
            <a:lstStyle/>
            <a:p>
              <a:pPr marL="0" marR="0" lvl="0" indent="0" algn="l" rtl="0">
                <a:lnSpc>
                  <a:spcPct val="90000"/>
                </a:lnSpc>
                <a:spcBef>
                  <a:spcPts val="0"/>
                </a:spcBef>
                <a:spcAft>
                  <a:spcPts val="0"/>
                </a:spcAft>
                <a:buClr>
                  <a:schemeClr val="lt1"/>
                </a:buClr>
                <a:buSzPts val="1000"/>
                <a:buFont typeface="Arial"/>
                <a:buNone/>
              </a:pPr>
              <a:r>
                <a:rPr lang="it-IT" sz="1000" b="1" i="1" u="none" strike="noStrike" cap="none">
                  <a:solidFill>
                    <a:schemeClr val="lt1"/>
                  </a:solidFill>
                  <a:latin typeface="Arial"/>
                  <a:ea typeface="Arial"/>
                  <a:cs typeface="Arial"/>
                  <a:sym typeface="Arial"/>
                </a:rPr>
                <a:t>PROCESSI OPERATIVI</a:t>
              </a:r>
              <a:endParaRPr sz="1000" b="0" i="0" u="none" strike="noStrike" cap="none">
                <a:solidFill>
                  <a:schemeClr val="lt1"/>
                </a:solidFill>
                <a:latin typeface="Arial"/>
                <a:ea typeface="Arial"/>
                <a:cs typeface="Arial"/>
                <a:sym typeface="Arial"/>
              </a:endParaRPr>
            </a:p>
          </p:txBody>
        </p:sp>
        <p:sp>
          <p:nvSpPr>
            <p:cNvPr id="744" name="Google Shape;744;p26"/>
            <p:cNvSpPr/>
            <p:nvPr/>
          </p:nvSpPr>
          <p:spPr>
            <a:xfrm>
              <a:off x="3410431" y="1835233"/>
              <a:ext cx="626733" cy="626733"/>
            </a:xfrm>
            <a:prstGeom prst="ellipse">
              <a:avLst/>
            </a:prstGeom>
            <a:blipFill rotWithShape="1">
              <a:blip r:embed="rId4">
                <a:alphaModFix/>
              </a:blip>
              <a:stretch>
                <a:fillRect/>
              </a:stretch>
            </a:blipFill>
            <a:ln w="9525" cap="flat" cmpd="sng">
              <a:solidFill>
                <a:srgbClr val="E7F2F3">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5" name="Google Shape;745;p26"/>
            <p:cNvSpPr/>
            <p:nvPr/>
          </p:nvSpPr>
          <p:spPr>
            <a:xfrm>
              <a:off x="4192434" y="407239"/>
              <a:ext cx="1790668" cy="1336696"/>
            </a:xfrm>
            <a:prstGeom prst="round2SameRect">
              <a:avLst>
                <a:gd name="adj1" fmla="val 8000"/>
                <a:gd name="adj2" fmla="val 0"/>
              </a:avLst>
            </a:prstGeom>
            <a:solidFill>
              <a:schemeClr val="lt1">
                <a:alpha val="89019"/>
              </a:schemeClr>
            </a:solidFill>
            <a:ln w="952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6" name="Google Shape;746;p26"/>
            <p:cNvSpPr txBox="1"/>
            <p:nvPr/>
          </p:nvSpPr>
          <p:spPr>
            <a:xfrm>
              <a:off x="4223754" y="438559"/>
              <a:ext cx="1728028" cy="1305376"/>
            </a:xfrm>
            <a:prstGeom prst="rect">
              <a:avLst/>
            </a:prstGeom>
            <a:noFill/>
            <a:ln>
              <a:noFill/>
            </a:ln>
          </p:spPr>
          <p:txBody>
            <a:bodyPr spcFirstLastPara="1" wrap="square" lIns="12700" tIns="38100" rIns="12700" bIns="12700" anchor="t" anchorCtr="0">
              <a:noAutofit/>
            </a:bodyPr>
            <a:lstStyle/>
            <a:p>
              <a:pPr marL="89999" marR="81705" lvl="0" indent="-69850" algn="just" rtl="0">
                <a:lnSpc>
                  <a:spcPct val="90000"/>
                </a:lnSpc>
                <a:spcBef>
                  <a:spcPts val="0"/>
                </a:spcBef>
                <a:spcAft>
                  <a:spcPts val="0"/>
                </a:spcAft>
                <a:buClr>
                  <a:schemeClr val="dk1"/>
                </a:buClr>
                <a:buSzPts val="1100"/>
                <a:buFont typeface="Arial"/>
                <a:buChar char="●"/>
              </a:pPr>
              <a:r>
                <a:rPr lang="it-IT" sz="1000" b="1" i="0" u="none" strike="noStrike" cap="none">
                  <a:solidFill>
                    <a:schemeClr val="dk1"/>
                  </a:solidFill>
                  <a:latin typeface="Arial"/>
                  <a:ea typeface="Arial"/>
                  <a:cs typeface="Arial"/>
                  <a:sym typeface="Arial"/>
                </a:rPr>
                <a:t>P</a:t>
              </a:r>
              <a:r>
                <a:rPr lang="it-IT" sz="1100" b="1" i="0" u="none" strike="noStrike" cap="none">
                  <a:solidFill>
                    <a:schemeClr val="dk1"/>
                  </a:solidFill>
                  <a:latin typeface="Arial"/>
                  <a:ea typeface="Arial"/>
                  <a:cs typeface="Arial"/>
                  <a:sym typeface="Arial"/>
                </a:rPr>
                <a:t>otenziamento sistemi e infrastrutture digitali </a:t>
              </a:r>
              <a:r>
                <a:rPr lang="it-IT" sz="1100" b="0" i="0" u="none" strike="noStrike" cap="none">
                  <a:solidFill>
                    <a:schemeClr val="dk1"/>
                  </a:solidFill>
                  <a:latin typeface="Arial"/>
                  <a:ea typeface="Arial"/>
                  <a:cs typeface="Arial"/>
                  <a:sym typeface="Arial"/>
                </a:rPr>
                <a:t>affinché i processi siano  pensati e gestiti in chiave digitale, e non semplicemente tradotti in digitale. </a:t>
              </a:r>
              <a:endParaRPr sz="1100" b="0" i="0" u="none" strike="noStrike" cap="none">
                <a:solidFill>
                  <a:schemeClr val="dk1"/>
                </a:solidFill>
                <a:latin typeface="Arial"/>
                <a:ea typeface="Arial"/>
                <a:cs typeface="Arial"/>
                <a:sym typeface="Arial"/>
              </a:endParaRPr>
            </a:p>
          </p:txBody>
        </p:sp>
        <p:sp>
          <p:nvSpPr>
            <p:cNvPr id="747" name="Google Shape;747;p26"/>
            <p:cNvSpPr/>
            <p:nvPr/>
          </p:nvSpPr>
          <p:spPr>
            <a:xfrm>
              <a:off x="4192434" y="1743935"/>
              <a:ext cx="1790668" cy="574779"/>
            </a:xfrm>
            <a:prstGeom prst="rect">
              <a:avLst/>
            </a:prstGeom>
            <a:solidFill>
              <a:schemeClr val="dk1"/>
            </a:solidFill>
            <a:ln w="9525" cap="flat" cmpd="sng">
              <a:solidFill>
                <a:schemeClr val="dk1"/>
              </a:solidFill>
              <a:prstDash val="solid"/>
              <a:miter lim="800000"/>
              <a:headEnd type="none" w="sm" len="sm"/>
              <a:tailEnd type="none" w="sm" len="sm"/>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8" name="Google Shape;748;p26"/>
            <p:cNvSpPr txBox="1"/>
            <p:nvPr/>
          </p:nvSpPr>
          <p:spPr>
            <a:xfrm>
              <a:off x="4192434" y="1743935"/>
              <a:ext cx="1261034" cy="574779"/>
            </a:xfrm>
            <a:prstGeom prst="rect">
              <a:avLst/>
            </a:prstGeom>
            <a:noFill/>
            <a:ln>
              <a:noFill/>
            </a:ln>
          </p:spPr>
          <p:txBody>
            <a:bodyPr spcFirstLastPara="1" wrap="square" lIns="49525" tIns="0" rIns="16500" bIns="0" anchor="ctr" anchorCtr="0">
              <a:noAutofit/>
            </a:bodyPr>
            <a:lstStyle/>
            <a:p>
              <a:pPr marL="0" marR="0" lvl="0" indent="0" algn="l" rtl="0">
                <a:lnSpc>
                  <a:spcPct val="90000"/>
                </a:lnSpc>
                <a:spcBef>
                  <a:spcPts val="0"/>
                </a:spcBef>
                <a:spcAft>
                  <a:spcPts val="0"/>
                </a:spcAft>
                <a:buClr>
                  <a:schemeClr val="lt1"/>
                </a:buClr>
                <a:buSzPts val="1300"/>
                <a:buFont typeface="Arial"/>
                <a:buNone/>
              </a:pPr>
              <a:r>
                <a:rPr lang="it-IT" sz="1300" b="1" i="1" u="none" strike="noStrike" cap="none">
                  <a:solidFill>
                    <a:schemeClr val="lt1"/>
                  </a:solidFill>
                  <a:latin typeface="Arial"/>
                  <a:ea typeface="Arial"/>
                  <a:cs typeface="Arial"/>
                  <a:sym typeface="Arial"/>
                </a:rPr>
                <a:t>SISTEMI GESTIONALI E INFORMATICI</a:t>
              </a:r>
              <a:endParaRPr sz="1300" b="0" i="0" u="none" strike="noStrike" cap="none">
                <a:solidFill>
                  <a:schemeClr val="lt1"/>
                </a:solidFill>
                <a:latin typeface="Arial"/>
                <a:ea typeface="Arial"/>
                <a:cs typeface="Arial"/>
                <a:sym typeface="Arial"/>
              </a:endParaRPr>
            </a:p>
          </p:txBody>
        </p:sp>
        <p:sp>
          <p:nvSpPr>
            <p:cNvPr id="749" name="Google Shape;749;p26"/>
            <p:cNvSpPr/>
            <p:nvPr/>
          </p:nvSpPr>
          <p:spPr>
            <a:xfrm>
              <a:off x="5504123" y="1835233"/>
              <a:ext cx="626733" cy="626733"/>
            </a:xfrm>
            <a:prstGeom prst="ellipse">
              <a:avLst/>
            </a:prstGeom>
            <a:blipFill rotWithShape="1">
              <a:blip r:embed="rId5">
                <a:alphaModFix/>
              </a:blip>
              <a:stretch>
                <a:fillRect/>
              </a:stretch>
            </a:blipFill>
            <a:ln w="9525" cap="flat" cmpd="sng">
              <a:solidFill>
                <a:srgbClr val="E7F2F3">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0" name="Google Shape;750;p26"/>
            <p:cNvSpPr/>
            <p:nvPr/>
          </p:nvSpPr>
          <p:spPr>
            <a:xfrm>
              <a:off x="6286127" y="407239"/>
              <a:ext cx="1790668" cy="1336696"/>
            </a:xfrm>
            <a:prstGeom prst="round2SameRect">
              <a:avLst>
                <a:gd name="adj1" fmla="val 8000"/>
                <a:gd name="adj2" fmla="val 0"/>
              </a:avLst>
            </a:prstGeom>
            <a:solidFill>
              <a:schemeClr val="lt1">
                <a:alpha val="89019"/>
              </a:schemeClr>
            </a:solidFill>
            <a:ln w="9525" cap="flat" cmpd="sng">
              <a:solidFill>
                <a:schemeClr val="dk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1" name="Google Shape;751;p26"/>
            <p:cNvSpPr txBox="1"/>
            <p:nvPr/>
          </p:nvSpPr>
          <p:spPr>
            <a:xfrm>
              <a:off x="6317447" y="438559"/>
              <a:ext cx="1728028" cy="1305376"/>
            </a:xfrm>
            <a:prstGeom prst="rect">
              <a:avLst/>
            </a:prstGeom>
            <a:noFill/>
            <a:ln>
              <a:noFill/>
            </a:ln>
          </p:spPr>
          <p:txBody>
            <a:bodyPr spcFirstLastPara="1" wrap="square" lIns="13950" tIns="41900" rIns="13950" bIns="13950" anchor="t" anchorCtr="0">
              <a:noAutofit/>
            </a:bodyPr>
            <a:lstStyle/>
            <a:p>
              <a:pPr marL="89999" marR="0" lvl="0" indent="-79375" algn="l" rtl="0">
                <a:lnSpc>
                  <a:spcPct val="90000"/>
                </a:lnSpc>
                <a:spcBef>
                  <a:spcPts val="0"/>
                </a:spcBef>
                <a:spcAft>
                  <a:spcPts val="0"/>
                </a:spcAft>
                <a:buClr>
                  <a:schemeClr val="dk1"/>
                </a:buClr>
                <a:buSzPts val="1100"/>
                <a:buFont typeface="Arial"/>
                <a:buChar char="●"/>
              </a:pPr>
              <a:r>
                <a:rPr lang="it-IT" sz="1100" b="1" i="0" u="none" strike="noStrike" cap="none">
                  <a:solidFill>
                    <a:schemeClr val="dk1"/>
                  </a:solidFill>
                  <a:latin typeface="Arial"/>
                  <a:ea typeface="Arial"/>
                  <a:cs typeface="Arial"/>
                  <a:sym typeface="Arial"/>
                </a:rPr>
                <a:t>Nuove competenze </a:t>
              </a:r>
              <a:r>
                <a:rPr lang="it-IT" sz="1100" b="0" i="0" u="none" strike="noStrike" cap="none">
                  <a:solidFill>
                    <a:schemeClr val="dk1"/>
                  </a:solidFill>
                  <a:latin typeface="Arial"/>
                  <a:ea typeface="Arial"/>
                  <a:cs typeface="Arial"/>
                  <a:sym typeface="Arial"/>
                </a:rPr>
                <a:t>e </a:t>
              </a:r>
              <a:r>
                <a:rPr lang="it-IT" sz="1100" b="1" i="0" u="none" strike="noStrike" cap="none">
                  <a:solidFill>
                    <a:schemeClr val="dk1"/>
                  </a:solidFill>
                  <a:latin typeface="Arial"/>
                  <a:ea typeface="Arial"/>
                  <a:cs typeface="Arial"/>
                  <a:sym typeface="Arial"/>
                </a:rPr>
                <a:t>formazione continua </a:t>
              </a:r>
              <a:r>
                <a:rPr lang="it-IT" sz="1100" b="0" i="0" u="none" strike="noStrike" cap="none">
                  <a:solidFill>
                    <a:schemeClr val="dk1"/>
                  </a:solidFill>
                  <a:latin typeface="Arial"/>
                  <a:ea typeface="Arial"/>
                  <a:cs typeface="Arial"/>
                  <a:sym typeface="Arial"/>
                </a:rPr>
                <a:t>del personale. Rafforzamento capacità amministrativa e supporto del RTD.</a:t>
              </a:r>
              <a:endParaRPr sz="1400" b="0" i="0" u="none" strike="noStrike" cap="none">
                <a:solidFill>
                  <a:schemeClr val="dk1"/>
                </a:solidFill>
                <a:latin typeface="Arial"/>
                <a:ea typeface="Arial"/>
                <a:cs typeface="Arial"/>
                <a:sym typeface="Arial"/>
              </a:endParaRPr>
            </a:p>
          </p:txBody>
        </p:sp>
        <p:sp>
          <p:nvSpPr>
            <p:cNvPr id="752" name="Google Shape;752;p26"/>
            <p:cNvSpPr/>
            <p:nvPr/>
          </p:nvSpPr>
          <p:spPr>
            <a:xfrm>
              <a:off x="6286127" y="1743935"/>
              <a:ext cx="1790668" cy="574779"/>
            </a:xfrm>
            <a:prstGeom prst="rect">
              <a:avLst/>
            </a:prstGeom>
            <a:solidFill>
              <a:schemeClr val="dk1"/>
            </a:solidFill>
            <a:ln w="9525" cap="flat" cmpd="sng">
              <a:solidFill>
                <a:schemeClr val="dk1"/>
              </a:solidFill>
              <a:prstDash val="solid"/>
              <a:miter lim="800000"/>
              <a:headEnd type="none" w="sm" len="sm"/>
              <a:tailEnd type="none" w="sm" len="sm"/>
            </a:ln>
            <a:effectLst>
              <a:outerShdw blurRad="57150" dist="19050" dir="5400000" algn="ctr" rotWithShape="0">
                <a:srgbClr val="000000">
                  <a:alpha val="61960"/>
                </a:srgbClr>
              </a:outerShdw>
            </a:effectLst>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3" name="Google Shape;753;p26"/>
            <p:cNvSpPr txBox="1"/>
            <p:nvPr/>
          </p:nvSpPr>
          <p:spPr>
            <a:xfrm>
              <a:off x="6286127" y="1743935"/>
              <a:ext cx="1261034" cy="574779"/>
            </a:xfrm>
            <a:prstGeom prst="rect">
              <a:avLst/>
            </a:prstGeom>
            <a:noFill/>
            <a:ln>
              <a:noFill/>
            </a:ln>
          </p:spPr>
          <p:txBody>
            <a:bodyPr spcFirstLastPara="1" wrap="square" lIns="49525" tIns="0" rIns="16500" bIns="0" anchor="ctr" anchorCtr="0">
              <a:noAutofit/>
            </a:bodyPr>
            <a:lstStyle/>
            <a:p>
              <a:pPr marL="0" marR="0" lvl="0" indent="0" algn="l" rtl="0">
                <a:lnSpc>
                  <a:spcPct val="90000"/>
                </a:lnSpc>
                <a:spcBef>
                  <a:spcPts val="0"/>
                </a:spcBef>
                <a:spcAft>
                  <a:spcPts val="0"/>
                </a:spcAft>
                <a:buClr>
                  <a:schemeClr val="lt1"/>
                </a:buClr>
                <a:buSzPts val="1300"/>
                <a:buFont typeface="Arial"/>
                <a:buNone/>
              </a:pPr>
              <a:r>
                <a:rPr lang="it-IT" sz="1300" b="1" i="1" u="none" strike="noStrike" cap="none">
                  <a:solidFill>
                    <a:schemeClr val="lt1"/>
                  </a:solidFill>
                  <a:latin typeface="Arial"/>
                  <a:ea typeface="Arial"/>
                  <a:cs typeface="Arial"/>
                  <a:sym typeface="Arial"/>
                </a:rPr>
                <a:t>PERSONALE</a:t>
              </a:r>
              <a:endParaRPr sz="1300" b="0" i="0" u="none" strike="noStrike" cap="none">
                <a:solidFill>
                  <a:schemeClr val="lt1"/>
                </a:solidFill>
                <a:latin typeface="Arial"/>
                <a:ea typeface="Arial"/>
                <a:cs typeface="Arial"/>
                <a:sym typeface="Arial"/>
              </a:endParaRPr>
            </a:p>
          </p:txBody>
        </p:sp>
        <p:sp>
          <p:nvSpPr>
            <p:cNvPr id="754" name="Google Shape;754;p26"/>
            <p:cNvSpPr/>
            <p:nvPr/>
          </p:nvSpPr>
          <p:spPr>
            <a:xfrm>
              <a:off x="7597816" y="1835233"/>
              <a:ext cx="626733" cy="626733"/>
            </a:xfrm>
            <a:prstGeom prst="ellipse">
              <a:avLst/>
            </a:prstGeom>
            <a:blipFill rotWithShape="1">
              <a:blip r:embed="rId6">
                <a:alphaModFix/>
              </a:blip>
              <a:stretch>
                <a:fillRect/>
              </a:stretch>
            </a:blipFill>
            <a:ln w="9525" cap="flat" cmpd="sng">
              <a:solidFill>
                <a:srgbClr val="E7F2F3">
                  <a:alpha val="89019"/>
                </a:srgbClr>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755" name="Google Shape;755;p26"/>
          <p:cNvSpPr/>
          <p:nvPr/>
        </p:nvSpPr>
        <p:spPr>
          <a:xfrm>
            <a:off x="1524000" y="1268760"/>
            <a:ext cx="7086600"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600"/>
              <a:buFont typeface="Noto Sans Symbols"/>
              <a:buNone/>
            </a:pPr>
            <a:r>
              <a:rPr lang="it-IT" sz="1600" b="0" i="1" u="none" strike="noStrike" cap="none" dirty="0">
                <a:solidFill>
                  <a:schemeClr val="dk1"/>
                </a:solidFill>
                <a:latin typeface="Arial"/>
                <a:ea typeface="Arial"/>
                <a:cs typeface="Arial"/>
                <a:sym typeface="Arial"/>
              </a:rPr>
              <a:t>E- procurement </a:t>
            </a:r>
            <a:r>
              <a:rPr lang="it-IT" sz="1600" b="0" i="0" u="none" strike="noStrike" cap="none" dirty="0">
                <a:solidFill>
                  <a:schemeClr val="dk1"/>
                </a:solidFill>
                <a:latin typeface="Arial"/>
                <a:ea typeface="Arial"/>
                <a:cs typeface="Arial"/>
                <a:sym typeface="Arial"/>
              </a:rPr>
              <a:t>è  </a:t>
            </a:r>
            <a:r>
              <a:rPr lang="it-IT" sz="1600" b="1" i="0" u="none" strike="noStrike" cap="none" dirty="0">
                <a:solidFill>
                  <a:schemeClr val="dk1"/>
                </a:solidFill>
                <a:latin typeface="Arial"/>
                <a:ea typeface="Arial"/>
                <a:cs typeface="Arial"/>
                <a:sym typeface="Arial"/>
              </a:rPr>
              <a:t>strategico</a:t>
            </a:r>
            <a:r>
              <a:rPr lang="it-IT" sz="1600" b="0" i="0" u="none" strike="noStrike" cap="none" dirty="0">
                <a:solidFill>
                  <a:schemeClr val="dk1"/>
                </a:solidFill>
                <a:latin typeface="Arial"/>
                <a:ea typeface="Arial"/>
                <a:cs typeface="Arial"/>
                <a:sym typeface="Arial"/>
              </a:rPr>
              <a:t>.   </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600"/>
              <a:buFont typeface="Noto Sans Symbols"/>
              <a:buNone/>
            </a:pPr>
            <a:endParaRPr sz="1600" b="0" i="0" u="none" strike="noStrike" cap="none" dirty="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ts val="1600"/>
              <a:buFont typeface="Noto Sans Symbols"/>
              <a:buNone/>
            </a:pPr>
            <a:r>
              <a:rPr lang="it-IT" sz="1600" b="0" i="0" u="none" strike="noStrike" cap="none" dirty="0">
                <a:solidFill>
                  <a:schemeClr val="dk1"/>
                </a:solidFill>
                <a:latin typeface="Arial"/>
                <a:ea typeface="Arial"/>
                <a:cs typeface="Arial"/>
                <a:sym typeface="Arial"/>
              </a:rPr>
              <a:t>Impatta in maniera considerevole /invasiva sul modello di funzionamento dell’ente in tutti i suoi aspetti.</a:t>
            </a:r>
            <a:endParaRPr sz="1400" b="0" i="0" u="none" strike="noStrike" cap="none" dirty="0">
              <a:solidFill>
                <a:srgbClr val="000000"/>
              </a:solidFill>
              <a:latin typeface="Arial"/>
              <a:ea typeface="Arial"/>
              <a:cs typeface="Arial"/>
              <a:sym typeface="Arial"/>
            </a:endParaRPr>
          </a:p>
        </p:txBody>
      </p:sp>
      <p:sp>
        <p:nvSpPr>
          <p:cNvPr id="756" name="Google Shape;756;p26"/>
          <p:cNvSpPr/>
          <p:nvPr/>
        </p:nvSpPr>
        <p:spPr>
          <a:xfrm>
            <a:off x="584200" y="1422748"/>
            <a:ext cx="812800" cy="869950"/>
          </a:xfrm>
          <a:prstGeom prst="bentArrow">
            <a:avLst>
              <a:gd name="adj1" fmla="val 25000"/>
              <a:gd name="adj2" fmla="val 25000"/>
              <a:gd name="adj3" fmla="val 25000"/>
              <a:gd name="adj4" fmla="val 43750"/>
            </a:avLst>
          </a:prstGeom>
          <a:solidFill>
            <a:schemeClr val="dk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900"/>
              <a:buFont typeface="Arial"/>
              <a:buNone/>
            </a:pPr>
            <a:endParaRPr sz="900" b="0" i="0" u="none" strike="noStrike" cap="none">
              <a:solidFill>
                <a:schemeClr val="dk1"/>
              </a:solidFill>
              <a:latin typeface="Arial"/>
              <a:ea typeface="Arial"/>
              <a:cs typeface="Arial"/>
              <a:sym typeface="Arial"/>
            </a:endParaRPr>
          </a:p>
        </p:txBody>
      </p:sp>
      <p:sp>
        <p:nvSpPr>
          <p:cNvPr id="757" name="Google Shape;757;p26"/>
          <p:cNvSpPr/>
          <p:nvPr/>
        </p:nvSpPr>
        <p:spPr>
          <a:xfrm>
            <a:off x="685800" y="4824760"/>
            <a:ext cx="7845816" cy="1015663"/>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1200"/>
              <a:buFont typeface="Noto Sans Symbols"/>
              <a:buNone/>
            </a:pPr>
            <a:r>
              <a:rPr lang="it-IT" sz="1200" b="0" i="0" u="none" strike="noStrike" cap="none">
                <a:solidFill>
                  <a:srgbClr val="000000"/>
                </a:solidFill>
                <a:latin typeface="Arial"/>
                <a:ea typeface="Arial"/>
                <a:cs typeface="Arial"/>
                <a:sym typeface="Arial"/>
              </a:rPr>
              <a:t>Il processo di digitalizzazione e innovazione del procurement della PA non può prescindere da </a:t>
            </a:r>
            <a:r>
              <a:rPr lang="it-IT" sz="1200" b="1" i="0" u="none" strike="noStrike" cap="none">
                <a:solidFill>
                  <a:srgbClr val="000000"/>
                </a:solidFill>
                <a:latin typeface="Arial"/>
                <a:ea typeface="Arial"/>
                <a:cs typeface="Arial"/>
                <a:sym typeface="Arial"/>
              </a:rPr>
              <a:t>risk management</a:t>
            </a:r>
            <a:r>
              <a:rPr lang="it-IT" sz="1200" b="0" i="0" u="none" strike="noStrike" cap="none">
                <a:solidFill>
                  <a:srgbClr val="000000"/>
                </a:solidFill>
                <a:latin typeface="Arial"/>
                <a:ea typeface="Arial"/>
                <a:cs typeface="Arial"/>
                <a:sym typeface="Arial"/>
              </a:rPr>
              <a:t>, </a:t>
            </a:r>
            <a:r>
              <a:rPr lang="it-IT" sz="1200" b="1" i="0" u="none" strike="noStrike" cap="none">
                <a:solidFill>
                  <a:srgbClr val="000000"/>
                </a:solidFill>
                <a:latin typeface="Arial"/>
                <a:ea typeface="Arial"/>
                <a:cs typeface="Arial"/>
                <a:sym typeface="Arial"/>
              </a:rPr>
              <a:t>business continuity </a:t>
            </a:r>
            <a:r>
              <a:rPr lang="it-IT" sz="1200" b="0" i="0" u="none" strike="noStrike" cap="none">
                <a:solidFill>
                  <a:srgbClr val="000000"/>
                </a:solidFill>
                <a:latin typeface="Arial"/>
                <a:ea typeface="Arial"/>
                <a:cs typeface="Arial"/>
                <a:sym typeface="Arial"/>
              </a:rPr>
              <a:t>e </a:t>
            </a:r>
            <a:r>
              <a:rPr lang="it-IT" sz="1200" b="1" i="0" u="none" strike="noStrike" cap="none">
                <a:solidFill>
                  <a:srgbClr val="000000"/>
                </a:solidFill>
                <a:latin typeface="Arial"/>
                <a:ea typeface="Arial"/>
                <a:cs typeface="Arial"/>
                <a:sym typeface="Arial"/>
              </a:rPr>
              <a:t>cybersecurity,</a:t>
            </a:r>
            <a:r>
              <a:rPr lang="it-IT" sz="1200" b="0" i="0" u="none" strike="noStrike" cap="none">
                <a:solidFill>
                  <a:srgbClr val="000000"/>
                </a:solidFill>
                <a:latin typeface="Arial"/>
                <a:ea typeface="Arial"/>
                <a:cs typeface="Arial"/>
                <a:sym typeface="Arial"/>
              </a:rPr>
              <a:t> per garantire la necessaria resilienza organizzativa ed operativa. </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chemeClr val="dk1"/>
              </a:buClr>
              <a:buSzPts val="1200"/>
              <a:buFont typeface="Noto Sans Symbols"/>
              <a:buNone/>
            </a:pPr>
            <a:endParaRPr sz="12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000000"/>
              </a:buClr>
              <a:buSzPts val="1200"/>
              <a:buFont typeface="Noto Sans Symbols"/>
              <a:buNone/>
            </a:pPr>
            <a:r>
              <a:rPr lang="it-IT" sz="1200" b="0" i="0" u="none" strike="noStrike" cap="none">
                <a:solidFill>
                  <a:srgbClr val="000000"/>
                </a:solidFill>
                <a:latin typeface="Arial"/>
                <a:ea typeface="Arial"/>
                <a:cs typeface="Arial"/>
                <a:sym typeface="Arial"/>
              </a:rPr>
              <a:t>Necessario un </a:t>
            </a:r>
            <a:r>
              <a:rPr lang="it-IT" sz="1200" b="1" i="0" u="none" strike="noStrike" cap="none">
                <a:solidFill>
                  <a:srgbClr val="000000"/>
                </a:solidFill>
                <a:latin typeface="Arial"/>
                <a:ea typeface="Arial"/>
                <a:cs typeface="Arial"/>
                <a:sym typeface="Arial"/>
              </a:rPr>
              <a:t>approccio risk-based e resilience-based </a:t>
            </a:r>
            <a:r>
              <a:rPr lang="it-IT" sz="1200" b="0" i="0" u="none" strike="noStrike" cap="none">
                <a:solidFill>
                  <a:srgbClr val="000000"/>
                </a:solidFill>
                <a:latin typeface="Arial"/>
                <a:ea typeface="Arial"/>
                <a:cs typeface="Arial"/>
                <a:sym typeface="Arial"/>
              </a:rPr>
              <a:t>per garantire la sicurezza informatica ed assicurare la qualità tecnica e la sicurezza dei sistemi informativi pubblici e della loro rete di interconnessione</a:t>
            </a:r>
            <a:r>
              <a:rPr lang="it-IT" sz="1200" b="0" i="0" u="none" strike="noStrike" cap="none">
                <a:solidFill>
                  <a:srgbClr val="000000"/>
                </a:solidFill>
                <a:latin typeface="Verdana"/>
                <a:ea typeface="Verdana"/>
                <a:cs typeface="Verdana"/>
                <a:sym typeface="Verdana"/>
              </a:rPr>
              <a:t>.</a:t>
            </a:r>
            <a:endParaRPr sz="1800" b="0" i="0" u="none" strike="noStrike" cap="none">
              <a:solidFill>
                <a:schemeClr val="dk1"/>
              </a:solidFill>
              <a:latin typeface="Verdana"/>
              <a:ea typeface="Verdana"/>
              <a:cs typeface="Verdana"/>
              <a:sym typeface="Verdana"/>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62"/>
        <p:cNvGrpSpPr/>
        <p:nvPr/>
      </p:nvGrpSpPr>
      <p:grpSpPr>
        <a:xfrm>
          <a:off x="0" y="0"/>
          <a:ext cx="0" cy="0"/>
          <a:chOff x="0" y="0"/>
          <a:chExt cx="0" cy="0"/>
        </a:xfrm>
      </p:grpSpPr>
      <p:sp>
        <p:nvSpPr>
          <p:cNvPr id="764" name="Google Shape;764;p27"/>
          <p:cNvSpPr txBox="1">
            <a:spLocks noGrp="1"/>
          </p:cNvSpPr>
          <p:nvPr>
            <p:ph type="title"/>
          </p:nvPr>
        </p:nvSpPr>
        <p:spPr>
          <a:xfrm>
            <a:off x="1114816" y="170457"/>
            <a:ext cx="7416800" cy="504825"/>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a:t>PROGRAMMAZIONE E APPALTO DIGITALE</a:t>
            </a:r>
            <a:br>
              <a:rPr lang="it-IT"/>
            </a:br>
            <a:br>
              <a:rPr lang="it-IT"/>
            </a:br>
            <a:endParaRPr/>
          </a:p>
        </p:txBody>
      </p:sp>
      <p:sp>
        <p:nvSpPr>
          <p:cNvPr id="765" name="Google Shape;765;p27"/>
          <p:cNvSpPr txBox="1"/>
          <p:nvPr/>
        </p:nvSpPr>
        <p:spPr>
          <a:xfrm>
            <a:off x="1114815" y="645682"/>
            <a:ext cx="7777643"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it-IT" sz="1600" b="0" i="0" u="none" strike="noStrike" cap="none">
                <a:solidFill>
                  <a:srgbClr val="000000"/>
                </a:solidFill>
                <a:latin typeface="Arial"/>
                <a:ea typeface="Arial"/>
                <a:cs typeface="Arial"/>
                <a:sym typeface="Arial"/>
              </a:rPr>
              <a:t>LINEE GUIDA PER UNA CORRETTA PROGRAMMAZIONE LAVORI/BENI/SERVIZI E SCHEMA DI UN APPALTO DIGITALE</a:t>
            </a:r>
            <a:endParaRPr sz="1400" b="0" i="0" u="none" strike="noStrike" cap="none">
              <a:solidFill>
                <a:srgbClr val="000000"/>
              </a:solidFill>
              <a:latin typeface="Arial"/>
              <a:ea typeface="Arial"/>
              <a:cs typeface="Arial"/>
              <a:sym typeface="Arial"/>
            </a:endParaRPr>
          </a:p>
        </p:txBody>
      </p:sp>
      <p:cxnSp>
        <p:nvCxnSpPr>
          <p:cNvPr id="766" name="Google Shape;766;p27"/>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67" name="Google Shape;767;p27"/>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68" name="Google Shape;768;p27"/>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69" name="Google Shape;769;p27"/>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70" name="Google Shape;770;p27"/>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71" name="Google Shape;771;p27"/>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72" name="Google Shape;772;p27"/>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773" name="Google Shape;773;p27"/>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774" name="Google Shape;774;p27"/>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775" name="Google Shape;775;p27"/>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776" name="Google Shape;776;p27"/>
          <p:cNvSpPr txBox="1">
            <a:spLocks noGrp="1"/>
          </p:cNvSpPr>
          <p:nvPr>
            <p:ph type="body" idx="1"/>
          </p:nvPr>
        </p:nvSpPr>
        <p:spPr>
          <a:xfrm>
            <a:off x="457200" y="1412776"/>
            <a:ext cx="8229600" cy="4530725"/>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E3DED1"/>
              </a:buClr>
              <a:buSzPts val="1200"/>
              <a:buFont typeface="Noto Sans Symbols"/>
              <a:buNone/>
            </a:pPr>
            <a:r>
              <a:rPr lang="it-IT" sz="1200">
                <a:solidFill>
                  <a:srgbClr val="000000"/>
                </a:solidFill>
              </a:rPr>
              <a:t>Libro I intitolato “Dei principi, della digitalizzazione, della programmazione e della progettazione”. Una parte specifica (Parte II) è dedicata  alla “digitalizzazione del ciclo di vita dei contratti”. Gli </a:t>
            </a:r>
            <a:r>
              <a:rPr lang="it-IT" sz="1200" b="1">
                <a:solidFill>
                  <a:srgbClr val="000000"/>
                </a:solidFill>
              </a:rPr>
              <a:t>articoli dal 19 al 36 del Codice</a:t>
            </a:r>
            <a:r>
              <a:rPr lang="it-IT" sz="1200" b="1"/>
              <a:t> r</a:t>
            </a:r>
            <a:r>
              <a:rPr lang="it-IT" sz="1200" b="1">
                <a:solidFill>
                  <a:srgbClr val="000000"/>
                </a:solidFill>
              </a:rPr>
              <a:t>aggruppano tutte le disposizioni dedicate alla digitalizzazione di tutte le fasi della commessa pubblica.</a:t>
            </a:r>
            <a:endParaRPr sz="1200">
              <a:solidFill>
                <a:srgbClr val="000000"/>
              </a:solidFill>
            </a:endParaRPr>
          </a:p>
          <a:p>
            <a:pPr marL="0" lvl="0" indent="0" algn="just" rtl="0">
              <a:lnSpc>
                <a:spcPct val="100000"/>
              </a:lnSpc>
              <a:spcBef>
                <a:spcPts val="240"/>
              </a:spcBef>
              <a:spcAft>
                <a:spcPts val="0"/>
              </a:spcAft>
              <a:buSzPts val="1200"/>
              <a:buFont typeface="Noto Sans Symbols"/>
              <a:buNone/>
            </a:pPr>
            <a:r>
              <a:rPr lang="it-IT" sz="1200"/>
              <a:t>Il</a:t>
            </a:r>
            <a:r>
              <a:rPr lang="it-IT" sz="1200" b="1"/>
              <a:t> ciclo di vita digitale </a:t>
            </a:r>
            <a:r>
              <a:rPr lang="it-IT" sz="1200"/>
              <a:t>riferito al singolo contratto deve essere interamente svolto, in tutte le sue fasi,  mediante utilizzo di </a:t>
            </a:r>
            <a:r>
              <a:rPr lang="it-IT" sz="1200" b="1"/>
              <a:t>piattaforme e servizi interoperabili </a:t>
            </a:r>
            <a:r>
              <a:rPr lang="it-IT" sz="1200"/>
              <a:t>in modo da consentire la produzione di dati e lo scambio degli stessi tra banche dati.</a:t>
            </a:r>
            <a:endParaRPr sz="12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b="1">
              <a:solidFill>
                <a:srgbClr val="424242"/>
              </a:solidFill>
            </a:endParaRPr>
          </a:p>
          <a:p>
            <a:pPr marL="0" lvl="0" indent="0" algn="just" rtl="0">
              <a:lnSpc>
                <a:spcPct val="100000"/>
              </a:lnSpc>
              <a:spcBef>
                <a:spcPts val="280"/>
              </a:spcBef>
              <a:spcAft>
                <a:spcPts val="0"/>
              </a:spcAft>
              <a:buSzPts val="1400"/>
              <a:buFont typeface="Noto Sans Symbols"/>
              <a:buNone/>
            </a:pPr>
            <a:endParaRPr sz="1400"/>
          </a:p>
          <a:p>
            <a:pPr marL="0" lvl="0" indent="0" algn="just" rtl="0">
              <a:lnSpc>
                <a:spcPct val="100000"/>
              </a:lnSpc>
              <a:spcBef>
                <a:spcPts val="280"/>
              </a:spcBef>
              <a:spcAft>
                <a:spcPts val="0"/>
              </a:spcAft>
              <a:buSzPts val="1400"/>
              <a:buFont typeface="Noto Sans Symbols"/>
              <a:buNone/>
            </a:pPr>
            <a:endParaRPr sz="1400"/>
          </a:p>
          <a:p>
            <a:pPr marL="0" lvl="0" indent="0" algn="just" rtl="0">
              <a:lnSpc>
                <a:spcPct val="100000"/>
              </a:lnSpc>
              <a:spcBef>
                <a:spcPts val="280"/>
              </a:spcBef>
              <a:spcAft>
                <a:spcPts val="0"/>
              </a:spcAft>
              <a:buSzPts val="1400"/>
              <a:buFont typeface="Noto Sans Symbols"/>
              <a:buNone/>
            </a:pPr>
            <a:endParaRPr sz="1400"/>
          </a:p>
          <a:p>
            <a:pPr marL="0" lvl="0" indent="0" algn="just" rtl="0">
              <a:lnSpc>
                <a:spcPct val="100000"/>
              </a:lnSpc>
              <a:spcBef>
                <a:spcPts val="280"/>
              </a:spcBef>
              <a:spcAft>
                <a:spcPts val="0"/>
              </a:spcAft>
              <a:buSzPts val="1400"/>
              <a:buFont typeface="Noto Sans Symbols"/>
              <a:buNone/>
            </a:pPr>
            <a:endParaRPr sz="1400"/>
          </a:p>
          <a:p>
            <a:pPr marL="0" lvl="0" indent="0" algn="just" rtl="0">
              <a:lnSpc>
                <a:spcPct val="100000"/>
              </a:lnSpc>
              <a:spcBef>
                <a:spcPts val="280"/>
              </a:spcBef>
              <a:spcAft>
                <a:spcPts val="0"/>
              </a:spcAft>
              <a:buSzPts val="1400"/>
              <a:buFont typeface="Noto Sans Symbols"/>
              <a:buNone/>
            </a:pPr>
            <a:endParaRPr sz="1400"/>
          </a:p>
          <a:p>
            <a:pPr marL="0" lvl="0" indent="0" algn="just" rtl="0">
              <a:lnSpc>
                <a:spcPct val="100000"/>
              </a:lnSpc>
              <a:spcBef>
                <a:spcPts val="280"/>
              </a:spcBef>
              <a:spcAft>
                <a:spcPts val="0"/>
              </a:spcAft>
              <a:buSzPts val="1400"/>
              <a:buFont typeface="Noto Sans Symbols"/>
              <a:buNone/>
            </a:pPr>
            <a:endParaRPr sz="1400"/>
          </a:p>
          <a:p>
            <a:pPr marL="0" lvl="0" indent="0" algn="just" rtl="0">
              <a:lnSpc>
                <a:spcPct val="100000"/>
              </a:lnSpc>
              <a:spcBef>
                <a:spcPts val="280"/>
              </a:spcBef>
              <a:spcAft>
                <a:spcPts val="0"/>
              </a:spcAft>
              <a:buSzPts val="1400"/>
              <a:buFont typeface="Noto Sans Symbols"/>
              <a:buNone/>
            </a:pPr>
            <a:endParaRPr sz="1400" i="1"/>
          </a:p>
        </p:txBody>
      </p:sp>
      <p:sp>
        <p:nvSpPr>
          <p:cNvPr id="777" name="Google Shape;777;p27"/>
          <p:cNvSpPr txBox="1"/>
          <p:nvPr/>
        </p:nvSpPr>
        <p:spPr>
          <a:xfrm>
            <a:off x="4572000" y="2936776"/>
            <a:ext cx="3962400" cy="20010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E3DED1"/>
              </a:buClr>
              <a:buSzPts val="900"/>
              <a:buFont typeface="Noto Sans Symbols"/>
              <a:buNone/>
            </a:pPr>
            <a:r>
              <a:rPr lang="it-IT" sz="1200" b="1" i="0" u="none" strike="noStrike" cap="none">
                <a:solidFill>
                  <a:srgbClr val="424242"/>
                </a:solidFill>
                <a:latin typeface="Arial"/>
                <a:ea typeface="Arial"/>
                <a:cs typeface="Arial"/>
                <a:sym typeface="Arial"/>
              </a:rPr>
              <a:t>La gestione del ciclo di vita del contratto</a:t>
            </a:r>
            <a:r>
              <a:rPr lang="it-IT" sz="1200" b="0" i="0" u="none" strike="noStrike" cap="none">
                <a:solidFill>
                  <a:srgbClr val="424242"/>
                </a:solidFill>
                <a:latin typeface="Arial"/>
                <a:ea typeface="Arial"/>
                <a:cs typeface="Arial"/>
                <a:sym typeface="Arial"/>
              </a:rPr>
              <a:t> è un </a:t>
            </a:r>
            <a:r>
              <a:rPr lang="it-IT" sz="1200" b="1" i="0" u="none" strike="noStrike" cap="none">
                <a:solidFill>
                  <a:srgbClr val="424242"/>
                </a:solidFill>
                <a:latin typeface="Arial"/>
                <a:ea typeface="Arial"/>
                <a:cs typeface="Arial"/>
                <a:sym typeface="Arial"/>
              </a:rPr>
              <a:t>processo sistematico ed efficiente</a:t>
            </a:r>
            <a:r>
              <a:rPr lang="it-IT" sz="1200" b="0" i="0" u="none" strike="noStrike" cap="none">
                <a:solidFill>
                  <a:srgbClr val="424242"/>
                </a:solidFill>
                <a:latin typeface="Arial"/>
                <a:ea typeface="Arial"/>
                <a:cs typeface="Arial"/>
                <a:sym typeface="Arial"/>
              </a:rPr>
              <a:t> per gestire la </a:t>
            </a:r>
            <a:r>
              <a:rPr lang="it-IT" sz="1200" b="1" i="0" u="none" strike="noStrike" cap="none">
                <a:solidFill>
                  <a:schemeClr val="dk1"/>
                </a:solidFill>
                <a:latin typeface="Arial"/>
                <a:ea typeface="Arial"/>
                <a:cs typeface="Arial"/>
                <a:sym typeface="Arial"/>
              </a:rPr>
              <a:t>creazione e l’esecuzione del vincolo giuridico</a:t>
            </a:r>
            <a:r>
              <a:rPr lang="it-IT" sz="1200" b="0" i="0" u="none" strike="noStrike" cap="none">
                <a:solidFill>
                  <a:srgbClr val="000000"/>
                </a:solidFill>
                <a:latin typeface="Arial"/>
                <a:ea typeface="Arial"/>
                <a:cs typeface="Arial"/>
                <a:sym typeface="Arial"/>
              </a:rPr>
              <a:t>,</a:t>
            </a:r>
            <a:r>
              <a:rPr lang="it-IT" sz="1200" b="0" i="0" u="none" strike="noStrike" cap="none">
                <a:solidFill>
                  <a:schemeClr val="dk1"/>
                </a:solidFill>
                <a:latin typeface="Arial"/>
                <a:ea typeface="Arial"/>
                <a:cs typeface="Arial"/>
                <a:sym typeface="Arial"/>
              </a:rPr>
              <a:t> </a:t>
            </a:r>
            <a:r>
              <a:rPr lang="it-IT" sz="1200" b="0" i="0" u="none" strike="noStrike" cap="none">
                <a:solidFill>
                  <a:srgbClr val="424242"/>
                </a:solidFill>
                <a:latin typeface="Arial"/>
                <a:ea typeface="Arial"/>
                <a:cs typeface="Arial"/>
                <a:sym typeface="Arial"/>
              </a:rPr>
              <a:t>massimizzare l’operatività e le performance finanziarie e, infine, minimizzare i rischi di contenzioso.</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240"/>
              </a:spcBef>
              <a:spcAft>
                <a:spcPts val="0"/>
              </a:spcAft>
              <a:buClr>
                <a:srgbClr val="E3DED1"/>
              </a:buClr>
              <a:buSzPts val="900"/>
              <a:buFont typeface="Noto Sans Symbols"/>
              <a:buNone/>
            </a:pPr>
            <a:endParaRPr sz="1200" b="0" i="0" u="none" strike="noStrike" cap="none">
              <a:solidFill>
                <a:srgbClr val="000000"/>
              </a:solidFill>
              <a:latin typeface="Arial"/>
              <a:ea typeface="Arial"/>
              <a:cs typeface="Arial"/>
              <a:sym typeface="Arial"/>
            </a:endParaRPr>
          </a:p>
          <a:p>
            <a:pPr marL="0" marR="0" lvl="0" indent="0" algn="just" rtl="0">
              <a:lnSpc>
                <a:spcPct val="100000"/>
              </a:lnSpc>
              <a:spcBef>
                <a:spcPts val="240"/>
              </a:spcBef>
              <a:spcAft>
                <a:spcPts val="0"/>
              </a:spcAft>
              <a:buClr>
                <a:srgbClr val="E3DED1"/>
              </a:buClr>
              <a:buSzPts val="900"/>
              <a:buFont typeface="Noto Sans Symbols"/>
              <a:buNone/>
            </a:pPr>
            <a:r>
              <a:rPr lang="it-IT" sz="1200" b="0" i="0" u="none" strike="noStrike" cap="none">
                <a:solidFill>
                  <a:srgbClr val="000000"/>
                </a:solidFill>
                <a:latin typeface="Arial"/>
                <a:ea typeface="Arial"/>
                <a:cs typeface="Arial"/>
                <a:sym typeface="Arial"/>
              </a:rPr>
              <a:t>Fondamentale l’utilizzo di piattaforme e servizi interoperabili con l’obiettivo, tra l’altro, di produrre «dati» che possono essere liberamente scambiati tra le diverse banche dati, alimentandole e implementandole.</a:t>
            </a:r>
            <a:endParaRPr sz="1400" b="0" i="0" u="none" strike="noStrike" cap="none">
              <a:solidFill>
                <a:srgbClr val="000000"/>
              </a:solidFill>
              <a:latin typeface="Arial"/>
              <a:ea typeface="Arial"/>
              <a:cs typeface="Arial"/>
              <a:sym typeface="Arial"/>
            </a:endParaRPr>
          </a:p>
        </p:txBody>
      </p:sp>
      <p:grpSp>
        <p:nvGrpSpPr>
          <p:cNvPr id="778" name="Google Shape;778;p27"/>
          <p:cNvGrpSpPr/>
          <p:nvPr/>
        </p:nvGrpSpPr>
        <p:grpSpPr>
          <a:xfrm>
            <a:off x="845743" y="2848987"/>
            <a:ext cx="3277771" cy="3171950"/>
            <a:chOff x="236144" y="350"/>
            <a:chExt cx="3277771" cy="3171950"/>
          </a:xfrm>
        </p:grpSpPr>
        <p:sp>
          <p:nvSpPr>
            <p:cNvPr id="779" name="Google Shape;779;p27"/>
            <p:cNvSpPr/>
            <p:nvPr/>
          </p:nvSpPr>
          <p:spPr>
            <a:xfrm>
              <a:off x="1392255" y="350"/>
              <a:ext cx="957404" cy="957404"/>
            </a:xfrm>
            <a:prstGeom prst="ellipse">
              <a:avLst/>
            </a:prstGeom>
            <a:solidFill>
              <a:schemeClr val="dk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0" name="Google Shape;780;p27"/>
            <p:cNvSpPr txBox="1"/>
            <p:nvPr/>
          </p:nvSpPr>
          <p:spPr>
            <a:xfrm>
              <a:off x="1532464" y="140559"/>
              <a:ext cx="676986" cy="676986"/>
            </a:xfrm>
            <a:prstGeom prst="rect">
              <a:avLst/>
            </a:prstGeom>
            <a:noFill/>
            <a:ln>
              <a:noFill/>
            </a:ln>
          </p:spPr>
          <p:txBody>
            <a:bodyPr spcFirstLastPara="1" wrap="square" lIns="10150" tIns="10150" rIns="10150" bIns="10150" anchor="ctr" anchorCtr="0">
              <a:noAutofit/>
            </a:bodyPr>
            <a:lstStyle/>
            <a:p>
              <a:pPr marL="0" marR="0" lvl="0" indent="0" algn="ctr" rtl="0">
                <a:lnSpc>
                  <a:spcPct val="90000"/>
                </a:lnSpc>
                <a:spcBef>
                  <a:spcPts val="0"/>
                </a:spcBef>
                <a:spcAft>
                  <a:spcPts val="0"/>
                </a:spcAft>
                <a:buClr>
                  <a:schemeClr val="lt1"/>
                </a:buClr>
                <a:buSzPts val="800"/>
                <a:buFont typeface="Arial"/>
                <a:buNone/>
              </a:pPr>
              <a:r>
                <a:rPr lang="it-IT" sz="800" b="0" i="0" u="none" strike="noStrike" cap="none">
                  <a:solidFill>
                    <a:schemeClr val="lt1"/>
                  </a:solidFill>
                  <a:latin typeface="Arial"/>
                  <a:ea typeface="Arial"/>
                  <a:cs typeface="Arial"/>
                  <a:sym typeface="Arial"/>
                </a:rPr>
                <a:t>PROGRAMMAZIONE</a:t>
              </a:r>
              <a:endParaRPr sz="1400" b="0" i="0" u="none" strike="noStrike" cap="none">
                <a:solidFill>
                  <a:srgbClr val="000000"/>
                </a:solidFill>
                <a:latin typeface="Arial"/>
                <a:ea typeface="Arial"/>
                <a:cs typeface="Arial"/>
                <a:sym typeface="Arial"/>
              </a:endParaRPr>
            </a:p>
          </p:txBody>
        </p:sp>
        <p:sp>
          <p:nvSpPr>
            <p:cNvPr id="781" name="Google Shape;781;p27"/>
            <p:cNvSpPr/>
            <p:nvPr/>
          </p:nvSpPr>
          <p:spPr>
            <a:xfrm rot="2160000">
              <a:off x="2319590" y="736184"/>
              <a:ext cx="255298" cy="323123"/>
            </a:xfrm>
            <a:prstGeom prst="rightArrow">
              <a:avLst>
                <a:gd name="adj1" fmla="val 60000"/>
                <a:gd name="adj2" fmla="val 50000"/>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2" name="Google Shape;782;p27"/>
            <p:cNvSpPr txBox="1"/>
            <p:nvPr/>
          </p:nvSpPr>
          <p:spPr>
            <a:xfrm rot="2160000">
              <a:off x="2326904" y="778300"/>
              <a:ext cx="178709" cy="19387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500"/>
                <a:buFont typeface="Arial"/>
                <a:buNone/>
              </a:pPr>
              <a:endParaRPr sz="500" b="0" i="0" u="none" strike="noStrike" cap="none">
                <a:solidFill>
                  <a:schemeClr val="lt1"/>
                </a:solidFill>
                <a:latin typeface="Arial"/>
                <a:ea typeface="Arial"/>
                <a:cs typeface="Arial"/>
                <a:sym typeface="Arial"/>
              </a:endParaRPr>
            </a:p>
          </p:txBody>
        </p:sp>
        <p:sp>
          <p:nvSpPr>
            <p:cNvPr id="783" name="Google Shape;783;p27"/>
            <p:cNvSpPr/>
            <p:nvPr/>
          </p:nvSpPr>
          <p:spPr>
            <a:xfrm>
              <a:off x="2556511" y="846231"/>
              <a:ext cx="957404" cy="957404"/>
            </a:xfrm>
            <a:prstGeom prst="ellipse">
              <a:avLst/>
            </a:prstGeom>
            <a:solidFill>
              <a:schemeClr val="dk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4" name="Google Shape;784;p27"/>
            <p:cNvSpPr txBox="1"/>
            <p:nvPr/>
          </p:nvSpPr>
          <p:spPr>
            <a:xfrm>
              <a:off x="2696720" y="986440"/>
              <a:ext cx="676986" cy="676986"/>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600"/>
                <a:buFont typeface="Arial"/>
                <a:buNone/>
              </a:pPr>
              <a:r>
                <a:rPr lang="it-IT" sz="600" b="0" i="0" u="none" strike="noStrike" cap="none">
                  <a:solidFill>
                    <a:schemeClr val="lt1"/>
                  </a:solidFill>
                  <a:latin typeface="Arial"/>
                  <a:ea typeface="Arial"/>
                  <a:cs typeface="Arial"/>
                  <a:sym typeface="Arial"/>
                </a:rPr>
                <a:t>PROGETTAZIONE</a:t>
              </a:r>
              <a:endParaRPr sz="1400" b="0" i="0" u="none" strike="noStrike" cap="none">
                <a:solidFill>
                  <a:srgbClr val="000000"/>
                </a:solidFill>
                <a:latin typeface="Arial"/>
                <a:ea typeface="Arial"/>
                <a:cs typeface="Arial"/>
                <a:sym typeface="Arial"/>
              </a:endParaRPr>
            </a:p>
          </p:txBody>
        </p:sp>
        <p:sp>
          <p:nvSpPr>
            <p:cNvPr id="785" name="Google Shape;785;p27"/>
            <p:cNvSpPr/>
            <p:nvPr/>
          </p:nvSpPr>
          <p:spPr>
            <a:xfrm rot="6480000">
              <a:off x="2687443" y="1840832"/>
              <a:ext cx="255298" cy="323123"/>
            </a:xfrm>
            <a:prstGeom prst="rightArrow">
              <a:avLst>
                <a:gd name="adj1" fmla="val 60000"/>
                <a:gd name="adj2" fmla="val 50000"/>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6" name="Google Shape;786;p27"/>
            <p:cNvSpPr txBox="1"/>
            <p:nvPr/>
          </p:nvSpPr>
          <p:spPr>
            <a:xfrm rot="-4320000">
              <a:off x="2737571" y="1869037"/>
              <a:ext cx="178709" cy="19387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500"/>
                <a:buFont typeface="Arial"/>
                <a:buNone/>
              </a:pPr>
              <a:endParaRPr sz="500" b="0" i="0" u="none" strike="noStrike" cap="none">
                <a:solidFill>
                  <a:schemeClr val="lt1"/>
                </a:solidFill>
                <a:latin typeface="Arial"/>
                <a:ea typeface="Arial"/>
                <a:cs typeface="Arial"/>
                <a:sym typeface="Arial"/>
              </a:endParaRPr>
            </a:p>
          </p:txBody>
        </p:sp>
        <p:sp>
          <p:nvSpPr>
            <p:cNvPr id="787" name="Google Shape;787;p27"/>
            <p:cNvSpPr/>
            <p:nvPr/>
          </p:nvSpPr>
          <p:spPr>
            <a:xfrm>
              <a:off x="2111805" y="2214896"/>
              <a:ext cx="957404" cy="957404"/>
            </a:xfrm>
            <a:prstGeom prst="ellipse">
              <a:avLst/>
            </a:prstGeom>
            <a:solidFill>
              <a:schemeClr val="dk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8" name="Google Shape;788;p27"/>
            <p:cNvSpPr txBox="1"/>
            <p:nvPr/>
          </p:nvSpPr>
          <p:spPr>
            <a:xfrm>
              <a:off x="2252014" y="2355105"/>
              <a:ext cx="676986" cy="676986"/>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600"/>
                <a:buFont typeface="Arial"/>
                <a:buNone/>
              </a:pPr>
              <a:r>
                <a:rPr lang="it-IT" sz="600" b="0" i="0" u="none" strike="noStrike" cap="none">
                  <a:solidFill>
                    <a:schemeClr val="lt1"/>
                  </a:solidFill>
                  <a:latin typeface="Arial"/>
                  <a:ea typeface="Arial"/>
                  <a:cs typeface="Arial"/>
                  <a:sym typeface="Arial"/>
                </a:rPr>
                <a:t>PUBBLICAZIONE</a:t>
              </a:r>
              <a:endParaRPr sz="1400" b="0" i="0" u="none" strike="noStrike" cap="none">
                <a:solidFill>
                  <a:srgbClr val="000000"/>
                </a:solidFill>
                <a:latin typeface="Arial"/>
                <a:ea typeface="Arial"/>
                <a:cs typeface="Arial"/>
                <a:sym typeface="Arial"/>
              </a:endParaRPr>
            </a:p>
          </p:txBody>
        </p:sp>
        <p:sp>
          <p:nvSpPr>
            <p:cNvPr id="789" name="Google Shape;789;p27"/>
            <p:cNvSpPr/>
            <p:nvPr/>
          </p:nvSpPr>
          <p:spPr>
            <a:xfrm rot="10800000">
              <a:off x="1750533" y="2532036"/>
              <a:ext cx="255298" cy="323123"/>
            </a:xfrm>
            <a:prstGeom prst="rightArrow">
              <a:avLst>
                <a:gd name="adj1" fmla="val 60000"/>
                <a:gd name="adj2" fmla="val 50000"/>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0" name="Google Shape;790;p27"/>
            <p:cNvSpPr txBox="1"/>
            <p:nvPr/>
          </p:nvSpPr>
          <p:spPr>
            <a:xfrm>
              <a:off x="1827122" y="2596661"/>
              <a:ext cx="178709" cy="19387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500"/>
                <a:buFont typeface="Arial"/>
                <a:buNone/>
              </a:pPr>
              <a:endParaRPr sz="500" b="0" i="0" u="none" strike="noStrike" cap="none">
                <a:solidFill>
                  <a:schemeClr val="lt1"/>
                </a:solidFill>
                <a:latin typeface="Arial"/>
                <a:ea typeface="Arial"/>
                <a:cs typeface="Arial"/>
                <a:sym typeface="Arial"/>
              </a:endParaRPr>
            </a:p>
          </p:txBody>
        </p:sp>
        <p:sp>
          <p:nvSpPr>
            <p:cNvPr id="791" name="Google Shape;791;p27"/>
            <p:cNvSpPr/>
            <p:nvPr/>
          </p:nvSpPr>
          <p:spPr>
            <a:xfrm>
              <a:off x="672705" y="2214896"/>
              <a:ext cx="957404" cy="957404"/>
            </a:xfrm>
            <a:prstGeom prst="ellipse">
              <a:avLst/>
            </a:prstGeom>
            <a:solidFill>
              <a:schemeClr val="dk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2" name="Google Shape;792;p27"/>
            <p:cNvSpPr txBox="1"/>
            <p:nvPr/>
          </p:nvSpPr>
          <p:spPr>
            <a:xfrm>
              <a:off x="812914" y="2355105"/>
              <a:ext cx="676986" cy="676986"/>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600"/>
                <a:buFont typeface="Arial"/>
                <a:buNone/>
              </a:pPr>
              <a:r>
                <a:rPr lang="it-IT" sz="600" b="0" i="0" u="none" strike="noStrike" cap="none">
                  <a:solidFill>
                    <a:schemeClr val="lt1"/>
                  </a:solidFill>
                  <a:latin typeface="Arial"/>
                  <a:ea typeface="Arial"/>
                  <a:cs typeface="Arial"/>
                  <a:sym typeface="Arial"/>
                </a:rPr>
                <a:t>AFFIDAMENTO</a:t>
              </a:r>
              <a:endParaRPr sz="1400" b="0" i="0" u="none" strike="noStrike" cap="none">
                <a:solidFill>
                  <a:srgbClr val="000000"/>
                </a:solidFill>
                <a:latin typeface="Arial"/>
                <a:ea typeface="Arial"/>
                <a:cs typeface="Arial"/>
                <a:sym typeface="Arial"/>
              </a:endParaRPr>
            </a:p>
          </p:txBody>
        </p:sp>
        <p:sp>
          <p:nvSpPr>
            <p:cNvPr id="793" name="Google Shape;793;p27"/>
            <p:cNvSpPr/>
            <p:nvPr/>
          </p:nvSpPr>
          <p:spPr>
            <a:xfrm rot="-6465292">
              <a:off x="809632" y="1857101"/>
              <a:ext cx="251326" cy="323123"/>
            </a:xfrm>
            <a:prstGeom prst="rightArrow">
              <a:avLst>
                <a:gd name="adj1" fmla="val 60000"/>
                <a:gd name="adj2" fmla="val 50000"/>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4" name="Google Shape;794;p27"/>
            <p:cNvSpPr txBox="1"/>
            <p:nvPr/>
          </p:nvSpPr>
          <p:spPr>
            <a:xfrm rot="4334708">
              <a:off x="858827" y="1957629"/>
              <a:ext cx="175928" cy="19387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500"/>
                <a:buFont typeface="Arial"/>
                <a:buNone/>
              </a:pPr>
              <a:endParaRPr sz="500" b="0" i="0" u="none" strike="noStrike" cap="none">
                <a:solidFill>
                  <a:schemeClr val="lt1"/>
                </a:solidFill>
                <a:latin typeface="Arial"/>
                <a:ea typeface="Arial"/>
                <a:cs typeface="Arial"/>
                <a:sym typeface="Arial"/>
              </a:endParaRPr>
            </a:p>
          </p:txBody>
        </p:sp>
        <p:sp>
          <p:nvSpPr>
            <p:cNvPr id="795" name="Google Shape;795;p27"/>
            <p:cNvSpPr/>
            <p:nvPr/>
          </p:nvSpPr>
          <p:spPr>
            <a:xfrm>
              <a:off x="236144" y="851478"/>
              <a:ext cx="957404" cy="957404"/>
            </a:xfrm>
            <a:prstGeom prst="ellipse">
              <a:avLst/>
            </a:prstGeom>
            <a:solidFill>
              <a:schemeClr val="dk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6" name="Google Shape;796;p27"/>
            <p:cNvSpPr txBox="1"/>
            <p:nvPr/>
          </p:nvSpPr>
          <p:spPr>
            <a:xfrm>
              <a:off x="376353" y="991687"/>
              <a:ext cx="676986" cy="676986"/>
            </a:xfrm>
            <a:prstGeom prst="rect">
              <a:avLst/>
            </a:prstGeom>
            <a:noFill/>
            <a:ln>
              <a:noFill/>
            </a:ln>
          </p:spPr>
          <p:txBody>
            <a:bodyPr spcFirstLastPara="1" wrap="square" lIns="7600" tIns="7600" rIns="7600" bIns="7600" anchor="ctr" anchorCtr="0">
              <a:noAutofit/>
            </a:bodyPr>
            <a:lstStyle/>
            <a:p>
              <a:pPr marL="0" marR="0" lvl="0" indent="0" algn="ctr" rtl="0">
                <a:lnSpc>
                  <a:spcPct val="90000"/>
                </a:lnSpc>
                <a:spcBef>
                  <a:spcPts val="0"/>
                </a:spcBef>
                <a:spcAft>
                  <a:spcPts val="0"/>
                </a:spcAft>
                <a:buClr>
                  <a:schemeClr val="lt1"/>
                </a:buClr>
                <a:buSzPts val="600"/>
                <a:buFont typeface="Arial"/>
                <a:buNone/>
              </a:pPr>
              <a:r>
                <a:rPr lang="it-IT" sz="600" b="0" i="0" u="none" strike="noStrike" cap="none">
                  <a:solidFill>
                    <a:schemeClr val="lt1"/>
                  </a:solidFill>
                  <a:latin typeface="Arial"/>
                  <a:ea typeface="Arial"/>
                  <a:cs typeface="Arial"/>
                  <a:sym typeface="Arial"/>
                </a:rPr>
                <a:t>ESECUZIONE</a:t>
              </a:r>
              <a:endParaRPr sz="600" b="0" i="0" u="none" strike="noStrike" cap="none">
                <a:solidFill>
                  <a:schemeClr val="lt1"/>
                </a:solidFill>
                <a:latin typeface="Arial"/>
                <a:ea typeface="Arial"/>
                <a:cs typeface="Arial"/>
                <a:sym typeface="Arial"/>
              </a:endParaRPr>
            </a:p>
          </p:txBody>
        </p:sp>
        <p:sp>
          <p:nvSpPr>
            <p:cNvPr id="797" name="Google Shape;797;p27"/>
            <p:cNvSpPr/>
            <p:nvPr/>
          </p:nvSpPr>
          <p:spPr>
            <a:xfrm rot="-2181628">
              <a:off x="1160397" y="747307"/>
              <a:ext cx="253455" cy="323123"/>
            </a:xfrm>
            <a:prstGeom prst="rightArrow">
              <a:avLst>
                <a:gd name="adj1" fmla="val 60000"/>
                <a:gd name="adj2" fmla="val 50000"/>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8" name="Google Shape;798;p27"/>
            <p:cNvSpPr txBox="1"/>
            <p:nvPr/>
          </p:nvSpPr>
          <p:spPr>
            <a:xfrm rot="-2181628">
              <a:off x="1167799" y="834471"/>
              <a:ext cx="177419" cy="193873"/>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Clr>
                  <a:schemeClr val="lt1"/>
                </a:buClr>
                <a:buSzPts val="500"/>
                <a:buFont typeface="Arial"/>
                <a:buNone/>
              </a:pPr>
              <a:endParaRPr sz="500" b="0" i="0" u="none" strike="noStrike" cap="none">
                <a:solidFill>
                  <a:schemeClr val="lt1"/>
                </a:solidFill>
                <a:latin typeface="Arial"/>
                <a:ea typeface="Arial"/>
                <a:cs typeface="Arial"/>
                <a:sym typeface="Arial"/>
              </a:endParaRPr>
            </a:p>
          </p:txBody>
        </p:sp>
      </p:grpSp>
      <p:pic>
        <p:nvPicPr>
          <p:cNvPr id="799" name="Google Shape;799;p27"/>
          <p:cNvPicPr preferRelativeResize="0"/>
          <p:nvPr/>
        </p:nvPicPr>
        <p:blipFill rotWithShape="1">
          <a:blip r:embed="rId3">
            <a:alphaModFix/>
          </a:blip>
          <a:srcRect/>
          <a:stretch/>
        </p:blipFill>
        <p:spPr>
          <a:xfrm>
            <a:off x="7912768" y="5126041"/>
            <a:ext cx="1074635" cy="762319"/>
          </a:xfrm>
          <a:prstGeom prst="rect">
            <a:avLst/>
          </a:prstGeom>
          <a:noFill/>
          <a:ln>
            <a:noFill/>
          </a:ln>
        </p:spPr>
      </p:pic>
      <p:sp>
        <p:nvSpPr>
          <p:cNvPr id="800" name="Google Shape;800;p27"/>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Programmazione e appalto digitale</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05"/>
        <p:cNvGrpSpPr/>
        <p:nvPr/>
      </p:nvGrpSpPr>
      <p:grpSpPr>
        <a:xfrm>
          <a:off x="0" y="0"/>
          <a:ext cx="0" cy="0"/>
          <a:chOff x="0" y="0"/>
          <a:chExt cx="0" cy="0"/>
        </a:xfrm>
      </p:grpSpPr>
      <p:sp>
        <p:nvSpPr>
          <p:cNvPr id="807" name="Google Shape;807;p28"/>
          <p:cNvSpPr txBox="1">
            <a:spLocks noGrp="1"/>
          </p:cNvSpPr>
          <p:nvPr>
            <p:ph type="title"/>
          </p:nvPr>
        </p:nvSpPr>
        <p:spPr>
          <a:xfrm>
            <a:off x="1114816" y="170457"/>
            <a:ext cx="7416800" cy="761476"/>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sz="2000" dirty="0"/>
              <a:t>ESECUZIONE CONTRATTI DI SERVIZI E FORNITURE</a:t>
            </a:r>
            <a:br>
              <a:rPr lang="it-IT" sz="2000" dirty="0"/>
            </a:br>
            <a:r>
              <a:rPr lang="it-IT" sz="2000" dirty="0"/>
              <a:t>Linee guida </a:t>
            </a:r>
            <a:br>
              <a:rPr lang="it-IT" dirty="0"/>
            </a:br>
            <a:br>
              <a:rPr lang="it-IT" dirty="0"/>
            </a:br>
            <a:endParaRPr dirty="0"/>
          </a:p>
        </p:txBody>
      </p:sp>
      <p:sp>
        <p:nvSpPr>
          <p:cNvPr id="808" name="Google Shape;808;p28"/>
          <p:cNvSpPr txBox="1">
            <a:spLocks noGrp="1"/>
          </p:cNvSpPr>
          <p:nvPr>
            <p:ph type="body" idx="1"/>
          </p:nvPr>
        </p:nvSpPr>
        <p:spPr>
          <a:xfrm>
            <a:off x="279143" y="1271313"/>
            <a:ext cx="8038006" cy="4245919"/>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30"/>
              </a:spcBef>
              <a:spcAft>
                <a:spcPts val="0"/>
              </a:spcAft>
              <a:buSzPts val="1150"/>
              <a:buFont typeface="Arial"/>
              <a:buNone/>
            </a:pPr>
            <a:r>
              <a:rPr lang="it-IT" sz="1150" dirty="0"/>
              <a:t>	</a:t>
            </a:r>
            <a:r>
              <a:rPr lang="it-IT" sz="1600" dirty="0"/>
              <a:t>La parte dedicata alla complessa </a:t>
            </a:r>
            <a:r>
              <a:rPr lang="it-IT" sz="1600" b="1" dirty="0"/>
              <a:t>fase di esecuzione</a:t>
            </a:r>
            <a:r>
              <a:rPr lang="it-IT" sz="1600" dirty="0"/>
              <a:t> viene </a:t>
            </a:r>
            <a:r>
              <a:rPr lang="it-IT" sz="1600" b="1" dirty="0"/>
              <a:t>snellita</a:t>
            </a:r>
            <a:r>
              <a:rPr lang="it-IT" sz="1600" dirty="0"/>
              <a:t> mediante la tecnica del </a:t>
            </a:r>
            <a:r>
              <a:rPr lang="it-IT" sz="1600" b="1" dirty="0"/>
              <a:t>rinvio agli Allegati al Codice</a:t>
            </a:r>
            <a:r>
              <a:rPr lang="it-IT" sz="1600" dirty="0"/>
              <a:t> e, sotto il profilo sostanziale, </a:t>
            </a:r>
            <a:r>
              <a:rPr lang="it-IT" sz="1600" i="1" dirty="0"/>
              <a:t>aggiornate tenendo conto</a:t>
            </a:r>
            <a:r>
              <a:rPr lang="it-IT" sz="1600" dirty="0"/>
              <a:t>, da un lato, </a:t>
            </a:r>
            <a:r>
              <a:rPr lang="it-IT" sz="1600" i="1" dirty="0"/>
              <a:t>delle più recenti istanze di sostegno all’economia ed alle micro, piccole e medie imprese</a:t>
            </a:r>
            <a:r>
              <a:rPr lang="it-IT" sz="1600" dirty="0"/>
              <a:t> e, dall’altro, </a:t>
            </a:r>
            <a:r>
              <a:rPr lang="it-IT" sz="1600" i="1" dirty="0"/>
              <a:t>della</a:t>
            </a:r>
            <a:r>
              <a:rPr lang="it-IT" sz="1600" dirty="0"/>
              <a:t> rinnovata </a:t>
            </a:r>
            <a:r>
              <a:rPr lang="it-IT" sz="1600" i="1" dirty="0"/>
              <a:t>priorità delle amministrazioni di conseguire i risultati prefissati nel modo più celere ed efficiente</a:t>
            </a:r>
            <a:r>
              <a:rPr lang="it-IT" sz="1600" dirty="0"/>
              <a:t>.</a:t>
            </a:r>
            <a:endParaRPr sz="1600" dirty="0"/>
          </a:p>
          <a:p>
            <a:pPr marL="342900" lvl="0" indent="-342900" algn="just" rtl="0">
              <a:lnSpc>
                <a:spcPct val="100000"/>
              </a:lnSpc>
              <a:spcBef>
                <a:spcPts val="230"/>
              </a:spcBef>
              <a:spcAft>
                <a:spcPts val="0"/>
              </a:spcAft>
              <a:buSzPts val="1150"/>
              <a:buFont typeface="Arial"/>
              <a:buNone/>
            </a:pPr>
            <a:endParaRPr sz="1600" dirty="0"/>
          </a:p>
          <a:p>
            <a:pPr marL="342900" lvl="0" indent="-342900" algn="just" rtl="0">
              <a:lnSpc>
                <a:spcPct val="100000"/>
              </a:lnSpc>
              <a:spcBef>
                <a:spcPts val="230"/>
              </a:spcBef>
              <a:spcAft>
                <a:spcPts val="0"/>
              </a:spcAft>
              <a:buSzPts val="1150"/>
              <a:buFont typeface="Arial"/>
              <a:buNone/>
            </a:pPr>
            <a:r>
              <a:rPr lang="it-IT" sz="1600" dirty="0"/>
              <a:t>	Tra gli istituti rivisitati, spiccano:</a:t>
            </a:r>
          </a:p>
          <a:p>
            <a:pPr marL="342900" lvl="0" indent="-342900" algn="just" rtl="0">
              <a:lnSpc>
                <a:spcPct val="100000"/>
              </a:lnSpc>
              <a:spcBef>
                <a:spcPts val="230"/>
              </a:spcBef>
              <a:spcAft>
                <a:spcPts val="0"/>
              </a:spcAft>
              <a:buSzPts val="1150"/>
              <a:buFont typeface="Arial"/>
              <a:buNone/>
            </a:pPr>
            <a:endParaRPr sz="1600" dirty="0"/>
          </a:p>
          <a:p>
            <a:pPr marL="625475" lvl="0" indent="-180975" algn="just" rtl="0">
              <a:lnSpc>
                <a:spcPct val="100000"/>
              </a:lnSpc>
              <a:spcBef>
                <a:spcPts val="230"/>
              </a:spcBef>
              <a:spcAft>
                <a:spcPts val="0"/>
              </a:spcAft>
              <a:buSzPts val="1150"/>
              <a:buFont typeface="Arial"/>
              <a:buChar char="•"/>
            </a:pPr>
            <a:r>
              <a:rPr lang="it-IT" sz="1600" dirty="0"/>
              <a:t>il </a:t>
            </a:r>
            <a:r>
              <a:rPr lang="it-IT" sz="1600" b="1" dirty="0"/>
              <a:t>subappalto a cascata</a:t>
            </a:r>
            <a:r>
              <a:rPr lang="it-IT" sz="1600" dirty="0"/>
              <a:t>;</a:t>
            </a:r>
            <a:endParaRPr sz="1600" dirty="0"/>
          </a:p>
          <a:p>
            <a:pPr marL="625475" lvl="0" indent="-107950" algn="just" rtl="0">
              <a:lnSpc>
                <a:spcPct val="100000"/>
              </a:lnSpc>
              <a:spcBef>
                <a:spcPts val="230"/>
              </a:spcBef>
              <a:spcAft>
                <a:spcPts val="0"/>
              </a:spcAft>
              <a:buSzPts val="1150"/>
              <a:buFont typeface="Arial"/>
              <a:buNone/>
            </a:pPr>
            <a:endParaRPr sz="1600" dirty="0"/>
          </a:p>
          <a:p>
            <a:pPr marL="625475" lvl="0" indent="-180975" algn="just" rtl="0">
              <a:lnSpc>
                <a:spcPct val="100000"/>
              </a:lnSpc>
              <a:spcBef>
                <a:spcPts val="230"/>
              </a:spcBef>
              <a:spcAft>
                <a:spcPts val="0"/>
              </a:spcAft>
              <a:buSzPts val="1150"/>
              <a:buFont typeface="Arial"/>
              <a:buChar char="•"/>
            </a:pPr>
            <a:r>
              <a:rPr lang="it-IT" sz="1600" dirty="0"/>
              <a:t>le </a:t>
            </a:r>
            <a:r>
              <a:rPr lang="it-IT" sz="1600" b="1" dirty="0"/>
              <a:t>modifiche contrattuali in corso di esecuzione</a:t>
            </a:r>
            <a:r>
              <a:rPr lang="it-IT" sz="1600" dirty="0"/>
              <a:t>.</a:t>
            </a:r>
            <a:endParaRPr sz="1600" dirty="0"/>
          </a:p>
        </p:txBody>
      </p:sp>
      <p:cxnSp>
        <p:nvCxnSpPr>
          <p:cNvPr id="811" name="Google Shape;811;p28"/>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2" name="Google Shape;812;p28"/>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3" name="Google Shape;813;p28"/>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4" name="Google Shape;814;p28"/>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5" name="Google Shape;815;p28"/>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6" name="Google Shape;816;p28"/>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7" name="Google Shape;817;p28"/>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18" name="Google Shape;818;p28"/>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819" name="Google Shape;819;p28"/>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820" name="Google Shape;820;p28"/>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Esecuzione contratti servizi e forniture</a:t>
            </a:r>
            <a:endParaRPr/>
          </a:p>
        </p:txBody>
      </p:sp>
      <p:sp>
        <p:nvSpPr>
          <p:cNvPr id="821" name="Google Shape;821;p28"/>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3"/>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08/07/2023</a:t>
            </a:r>
            <a:endParaRPr/>
          </a:p>
        </p:txBody>
      </p:sp>
      <p:sp>
        <p:nvSpPr>
          <p:cNvPr id="149" name="Google Shape;149;p3"/>
          <p:cNvSpPr txBox="1">
            <a:spLocks noGrp="1"/>
          </p:cNvSpPr>
          <p:nvPr>
            <p:ph type="body" idx="1"/>
          </p:nvPr>
        </p:nvSpPr>
        <p:spPr>
          <a:xfrm>
            <a:off x="279142" y="374225"/>
            <a:ext cx="8585715" cy="789535"/>
          </a:xfrm>
          <a:prstGeom prst="rect">
            <a:avLst/>
          </a:prstGeom>
          <a:solidFill>
            <a:srgbClr val="006778"/>
          </a:solid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400"/>
              <a:buFont typeface="Arial"/>
              <a:buNone/>
            </a:pPr>
            <a:r>
              <a:rPr lang="it-IT" b="1">
                <a:solidFill>
                  <a:schemeClr val="lt1"/>
                </a:solidFill>
                <a:latin typeface="Arial"/>
                <a:ea typeface="Arial"/>
                <a:cs typeface="Arial"/>
                <a:sym typeface="Arial"/>
              </a:rPr>
              <a:t>LINEE GUIDA PER LE STRUTTURE TECNICHE</a:t>
            </a:r>
            <a:endParaRPr/>
          </a:p>
          <a:p>
            <a:pPr marL="0" lvl="0" indent="0" algn="ctr" rtl="0">
              <a:lnSpc>
                <a:spcPct val="100000"/>
              </a:lnSpc>
              <a:spcBef>
                <a:spcPts val="0"/>
              </a:spcBef>
              <a:spcAft>
                <a:spcPts val="0"/>
              </a:spcAft>
              <a:buSzPts val="2400"/>
              <a:buFont typeface="Arial"/>
              <a:buNone/>
            </a:pPr>
            <a:r>
              <a:rPr lang="it-IT" b="1">
                <a:solidFill>
                  <a:schemeClr val="lt1"/>
                </a:solidFill>
                <a:latin typeface="Arial"/>
                <a:ea typeface="Arial"/>
                <a:cs typeface="Arial"/>
                <a:sym typeface="Arial"/>
              </a:rPr>
              <a:t>AI SENSI DEL NUOVO CODICE APPALTI</a:t>
            </a:r>
            <a:endParaRPr/>
          </a:p>
          <a:p>
            <a:pPr marL="0" lvl="0" indent="0" algn="just" rtl="0">
              <a:lnSpc>
                <a:spcPct val="100000"/>
              </a:lnSpc>
              <a:spcBef>
                <a:spcPts val="0"/>
              </a:spcBef>
              <a:spcAft>
                <a:spcPts val="0"/>
              </a:spcAft>
              <a:buSzPts val="2400"/>
              <a:buFont typeface="Arial"/>
              <a:buNone/>
            </a:pPr>
            <a:r>
              <a:rPr lang="it-IT" b="1">
                <a:solidFill>
                  <a:srgbClr val="822433"/>
                </a:solidFill>
                <a:latin typeface="Arial"/>
                <a:ea typeface="Arial"/>
                <a:cs typeface="Arial"/>
                <a:sym typeface="Arial"/>
              </a:rPr>
              <a:t>	</a:t>
            </a:r>
            <a:endParaRPr/>
          </a:p>
        </p:txBody>
      </p:sp>
      <p:cxnSp>
        <p:nvCxnSpPr>
          <p:cNvPr id="150" name="Google Shape;150;p3"/>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1" name="Google Shape;151;p3"/>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2" name="Google Shape;152;p3"/>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3" name="Google Shape;153;p3"/>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4" name="Google Shape;154;p3"/>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5" name="Google Shape;155;p3"/>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6" name="Google Shape;156;p3"/>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57" name="Google Shape;157;p3"/>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161" name="Google Shape;161;p3"/>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b="0" i="0" u="none" strike="noStrike" cap="none" dirty="0">
                <a:solidFill>
                  <a:schemeClr val="lt1"/>
                </a:solidFill>
                <a:latin typeface="Arial"/>
                <a:ea typeface="Arial"/>
                <a:cs typeface="Arial"/>
                <a:sym typeface="Arial"/>
              </a:rPr>
              <a:t>Linee guida per le Strutture Tecniche</a:t>
            </a:r>
            <a:endParaRPr dirty="0"/>
          </a:p>
          <a:p>
            <a:pPr marL="0" marR="0" lvl="0" indent="0" algn="l" rtl="0">
              <a:lnSpc>
                <a:spcPct val="100000"/>
              </a:lnSpc>
              <a:spcBef>
                <a:spcPts val="0"/>
              </a:spcBef>
              <a:spcAft>
                <a:spcPts val="0"/>
              </a:spcAft>
              <a:buClr>
                <a:schemeClr val="lt1"/>
              </a:buClr>
              <a:buSzPts val="1050"/>
              <a:buFont typeface="Arial"/>
              <a:buNone/>
            </a:pPr>
            <a:r>
              <a:rPr lang="it-IT" sz="1050" b="0" i="0" u="none" strike="noStrike" cap="none" dirty="0">
                <a:solidFill>
                  <a:schemeClr val="lt1"/>
                </a:solidFill>
                <a:latin typeface="Arial"/>
                <a:ea typeface="Arial"/>
                <a:cs typeface="Arial"/>
                <a:sym typeface="Arial"/>
              </a:rPr>
              <a:t>ai sensi del nuovo Codice Appalti</a:t>
            </a:r>
            <a:endParaRPr dirty="0"/>
          </a:p>
        </p:txBody>
      </p:sp>
      <p:pic>
        <p:nvPicPr>
          <p:cNvPr id="3" name="Google Shape;159;p3" descr="Il nuovo codice dei contratti pubblici in Gazzetta Ufficiale">
            <a:extLst>
              <a:ext uri="{FF2B5EF4-FFF2-40B4-BE49-F238E27FC236}">
                <a16:creationId xmlns:a16="http://schemas.microsoft.com/office/drawing/2014/main" id="{E5AA0081-B494-28C4-C111-3CACDD76A6EC}"/>
              </a:ext>
            </a:extLst>
          </p:cNvPr>
          <p:cNvPicPr preferRelativeResize="0"/>
          <p:nvPr/>
        </p:nvPicPr>
        <p:blipFill rotWithShape="1">
          <a:blip r:embed="rId3">
            <a:alphaModFix/>
          </a:blip>
          <a:srcRect/>
          <a:stretch/>
        </p:blipFill>
        <p:spPr>
          <a:xfrm>
            <a:off x="447473" y="1509981"/>
            <a:ext cx="3365770" cy="2538358"/>
          </a:xfrm>
          <a:prstGeom prst="rect">
            <a:avLst/>
          </a:prstGeom>
          <a:noFill/>
          <a:ln w="9525" cap="flat" cmpd="sng">
            <a:solidFill>
              <a:schemeClr val="dk1"/>
            </a:solidFill>
            <a:prstDash val="solid"/>
            <a:round/>
            <a:headEnd type="none" w="sm" len="sm"/>
            <a:tailEnd type="none" w="sm" len="sm"/>
          </a:ln>
        </p:spPr>
      </p:pic>
      <p:pic>
        <p:nvPicPr>
          <p:cNvPr id="4" name="Segnaposto contenuto 2">
            <a:extLst>
              <a:ext uri="{FF2B5EF4-FFF2-40B4-BE49-F238E27FC236}">
                <a16:creationId xmlns:a16="http://schemas.microsoft.com/office/drawing/2014/main" id="{184CA917-B8BE-0E27-9F91-5607250AAA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4343400" y="1290427"/>
            <a:ext cx="4289897" cy="3201008"/>
          </a:xfrm>
          <a:prstGeom prst="rect">
            <a:avLst/>
          </a:prstGeom>
          <a:noFill/>
          <a:ln>
            <a:noFill/>
          </a:ln>
        </p:spPr>
      </p:pic>
      <p:sp>
        <p:nvSpPr>
          <p:cNvPr id="5" name="CasellaDiTesto 3">
            <a:extLst>
              <a:ext uri="{FF2B5EF4-FFF2-40B4-BE49-F238E27FC236}">
                <a16:creationId xmlns:a16="http://schemas.microsoft.com/office/drawing/2014/main" id="{6BFF0F17-0C7D-2419-D5E9-8CC15C95640B}"/>
              </a:ext>
            </a:extLst>
          </p:cNvPr>
          <p:cNvSpPr txBox="1">
            <a:spLocks noChangeArrowheads="1"/>
          </p:cNvSpPr>
          <p:nvPr/>
        </p:nvSpPr>
        <p:spPr bwMode="auto">
          <a:xfrm>
            <a:off x="447473" y="4618102"/>
            <a:ext cx="8185824" cy="1231900"/>
          </a:xfrm>
          <a:prstGeom prst="rect">
            <a:avLst/>
          </a:prstGeom>
          <a:solidFill>
            <a:srgbClr val="92D050"/>
          </a:solidFill>
          <a:ln w="9525">
            <a:solidFill>
              <a:srgbClr val="008000"/>
            </a:solidFill>
            <a:miter lim="800000"/>
            <a:headEnd/>
            <a:tailEnd/>
          </a:ln>
        </p:spPr>
        <p:txBody>
          <a:bodyPr wrap="square">
            <a:spAutoFit/>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defRPr>
            </a:lvl9pPr>
          </a:lstStyle>
          <a:p>
            <a:pPr algn="ctr">
              <a:spcBef>
                <a:spcPct val="0"/>
              </a:spcBef>
              <a:buClrTx/>
              <a:buSzTx/>
              <a:buFontTx/>
              <a:buNone/>
            </a:pPr>
            <a:r>
              <a:rPr lang="it-IT" altLang="it-IT" sz="1400" b="1" dirty="0"/>
              <a:t>AUTOESECUTIVITA’</a:t>
            </a:r>
            <a:r>
              <a:rPr lang="it-IT" altLang="it-IT" sz="1400" dirty="0"/>
              <a:t> </a:t>
            </a:r>
          </a:p>
          <a:p>
            <a:pPr>
              <a:spcBef>
                <a:spcPct val="0"/>
              </a:spcBef>
              <a:buClrTx/>
              <a:buSzTx/>
              <a:buFontTx/>
              <a:buNone/>
            </a:pPr>
            <a:r>
              <a:rPr lang="it-IT" altLang="it-IT" sz="1200" dirty="0"/>
              <a:t>	229 articoli   (</a:t>
            </a:r>
            <a:r>
              <a:rPr lang="it-IT" altLang="it-IT" sz="1200" i="1" dirty="0"/>
              <a:t>con ridotto numero di commi e riduzione 1/3 di caratteri</a:t>
            </a:r>
            <a:r>
              <a:rPr lang="it-IT" altLang="it-IT" sz="1200" dirty="0"/>
              <a:t>)</a:t>
            </a:r>
          </a:p>
          <a:p>
            <a:pPr>
              <a:spcBef>
                <a:spcPct val="0"/>
              </a:spcBef>
              <a:buClrTx/>
              <a:buSzTx/>
              <a:buFontTx/>
              <a:buNone/>
            </a:pPr>
            <a:r>
              <a:rPr lang="it-IT" altLang="it-IT" sz="1200" dirty="0"/>
              <a:t>	 36 </a:t>
            </a:r>
            <a:r>
              <a:rPr lang="it-IT" altLang="it-IT" sz="1200" b="1" dirty="0"/>
              <a:t>allegati:</a:t>
            </a:r>
            <a:r>
              <a:rPr lang="it-IT" altLang="it-IT" sz="1200" dirty="0"/>
              <a:t> sostituiranno le Linee-guida e i regolamenti vigenti.</a:t>
            </a:r>
          </a:p>
          <a:p>
            <a:pPr algn="just">
              <a:spcBef>
                <a:spcPct val="0"/>
              </a:spcBef>
              <a:buClrTx/>
              <a:buSzTx/>
              <a:buFontTx/>
              <a:buNone/>
            </a:pPr>
            <a:r>
              <a:rPr lang="it-IT" altLang="it-IT" sz="1200" dirty="0"/>
              <a:t>           Innovativo meccanismo di </a:t>
            </a:r>
            <a:r>
              <a:rPr lang="it-IT" altLang="it-IT" sz="1200" b="1" dirty="0"/>
              <a:t>delegificazione </a:t>
            </a:r>
            <a:r>
              <a:rPr lang="it-IT" altLang="it-IT" sz="1200" dirty="0"/>
              <a:t>che opera sugli allegati e che consente di avere subito la piena conoscenza della normativa da applicare. Superamento del modello della regolamentazione flessibile (linee guida ANAC e cd. </a:t>
            </a:r>
            <a:r>
              <a:rPr lang="it-IT" altLang="it-IT" sz="1200" i="1" dirty="0"/>
              <a:t>soft </a:t>
            </a:r>
            <a:r>
              <a:rPr lang="it-IT" altLang="it-IT" sz="1200" i="1" dirty="0" err="1"/>
              <a:t>law</a:t>
            </a:r>
            <a:r>
              <a:rPr lang="it-IT" altLang="it-IT" sz="1200" dirty="0"/>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cxnSp>
        <p:nvCxnSpPr>
          <p:cNvPr id="851" name="Google Shape;851;p29"/>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2" name="Google Shape;852;p29"/>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3" name="Google Shape;853;p29"/>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4" name="Google Shape;854;p29"/>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5" name="Google Shape;855;p29"/>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6" name="Google Shape;856;p29"/>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7" name="Google Shape;857;p29"/>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58" name="Google Shape;858;p29"/>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859" name="Google Shape;859;p29"/>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860" name="Google Shape;860;p29"/>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graphicFrame>
        <p:nvGraphicFramePr>
          <p:cNvPr id="861" name="Google Shape;861;p29"/>
          <p:cNvGraphicFramePr/>
          <p:nvPr>
            <p:extLst>
              <p:ext uri="{D42A27DB-BD31-4B8C-83A1-F6EECF244321}">
                <p14:modId xmlns:p14="http://schemas.microsoft.com/office/powerpoint/2010/main" val="2176193702"/>
              </p:ext>
            </p:extLst>
          </p:nvPr>
        </p:nvGraphicFramePr>
        <p:xfrm>
          <a:off x="1192263" y="1432356"/>
          <a:ext cx="3959325" cy="3876060"/>
        </p:xfrm>
        <a:graphic>
          <a:graphicData uri="http://schemas.openxmlformats.org/drawingml/2006/table">
            <a:tbl>
              <a:tblPr firstRow="1" bandRow="1">
                <a:noFill/>
                <a:tableStyleId>{6F5D02B8-94F4-439D-94B0-2F8A3509DD6E}</a:tableStyleId>
              </a:tblPr>
              <a:tblGrid>
                <a:gridCol w="3959325">
                  <a:extLst>
                    <a:ext uri="{9D8B030D-6E8A-4147-A177-3AD203B41FA5}">
                      <a16:colId xmlns:a16="http://schemas.microsoft.com/office/drawing/2014/main" val="20000"/>
                    </a:ext>
                  </a:extLst>
                </a:gridCol>
              </a:tblGrid>
              <a:tr h="370850">
                <a:tc>
                  <a:txBody>
                    <a:bodyPr/>
                    <a:lstStyle/>
                    <a:p>
                      <a:pPr marL="0" marR="0" lvl="0" indent="0" algn="ctr" rtl="0">
                        <a:lnSpc>
                          <a:spcPct val="100000"/>
                        </a:lnSpc>
                        <a:spcBef>
                          <a:spcPts val="0"/>
                        </a:spcBef>
                        <a:spcAft>
                          <a:spcPts val="0"/>
                        </a:spcAft>
                        <a:buClr>
                          <a:srgbClr val="000000"/>
                        </a:buClr>
                        <a:buSzPts val="1600"/>
                        <a:buFont typeface="Arial"/>
                        <a:buNone/>
                      </a:pPr>
                      <a:r>
                        <a:rPr lang="it-IT" sz="1600" u="none" strike="noStrike" cap="none">
                          <a:solidFill>
                            <a:srgbClr val="000000"/>
                          </a:solidFill>
                        </a:rPr>
                        <a:t>IL SUBAPPALTO</a:t>
                      </a:r>
                      <a:endParaRPr sz="1400" u="none" strike="noStrike" cap="none"/>
                    </a:p>
                  </a:txBody>
                  <a:tcPr marL="91450" marR="91450" marT="45725" marB="45725" anchor="ctr"/>
                </a:tc>
                <a:extLst>
                  <a:ext uri="{0D108BD9-81ED-4DB2-BD59-A6C34878D82A}">
                    <a16:rowId xmlns:a16="http://schemas.microsoft.com/office/drawing/2014/main" val="10000"/>
                  </a:ext>
                </a:extLst>
              </a:tr>
              <a:tr h="370850">
                <a:tc>
                  <a:txBody>
                    <a:bodyPr/>
                    <a:lstStyle/>
                    <a:p>
                      <a:pPr marL="0" marR="0" lvl="0" indent="0" algn="ctr" rtl="0">
                        <a:lnSpc>
                          <a:spcPct val="100000"/>
                        </a:lnSpc>
                        <a:spcBef>
                          <a:spcPts val="0"/>
                        </a:spcBef>
                        <a:spcAft>
                          <a:spcPts val="0"/>
                        </a:spcAft>
                        <a:buClr>
                          <a:srgbClr val="000000"/>
                        </a:buClr>
                        <a:buSzPts val="1400"/>
                        <a:buFont typeface="Arial"/>
                        <a:buNone/>
                      </a:pPr>
                      <a:r>
                        <a:rPr lang="it-IT" sz="1400" b="0" i="1" u="none" strike="noStrike" cap="none" dirty="0">
                          <a:solidFill>
                            <a:srgbClr val="000000"/>
                          </a:solidFill>
                        </a:rPr>
                        <a:t>(art.119 al comma 17)</a:t>
                      </a:r>
                      <a:endParaRPr sz="1400" u="none" strike="noStrike" cap="none" dirty="0"/>
                    </a:p>
                    <a:p>
                      <a:pPr marL="0" marR="0" lvl="0" indent="0" algn="ctr" rtl="0">
                        <a:lnSpc>
                          <a:spcPct val="100000"/>
                        </a:lnSpc>
                        <a:spcBef>
                          <a:spcPts val="0"/>
                        </a:spcBef>
                        <a:spcAft>
                          <a:spcPts val="0"/>
                        </a:spcAft>
                        <a:buClr>
                          <a:srgbClr val="000000"/>
                        </a:buClr>
                        <a:buSzPts val="1400"/>
                        <a:buFont typeface="Arial"/>
                        <a:buNone/>
                      </a:pPr>
                      <a:endParaRPr sz="1400" b="0" i="1" u="none" strike="noStrike" cap="none" dirty="0">
                        <a:solidFill>
                          <a:srgbClr val="000000"/>
                        </a:solidFill>
                      </a:endParaRPr>
                    </a:p>
                    <a:p>
                      <a:pPr marL="285750" marR="0" lvl="0" indent="-285750" algn="l" rtl="0">
                        <a:lnSpc>
                          <a:spcPct val="100000"/>
                        </a:lnSpc>
                        <a:spcBef>
                          <a:spcPts val="0"/>
                        </a:spcBef>
                        <a:spcAft>
                          <a:spcPts val="0"/>
                        </a:spcAft>
                        <a:buClr>
                          <a:srgbClr val="000000"/>
                        </a:buClr>
                        <a:buSzPts val="1400"/>
                        <a:buFont typeface="Arial"/>
                        <a:buChar char="•"/>
                      </a:pPr>
                      <a:r>
                        <a:rPr lang="it-IT" sz="1400" b="0" u="none" strike="noStrike" cap="none" dirty="0">
                          <a:solidFill>
                            <a:srgbClr val="000000"/>
                          </a:solidFill>
                        </a:rPr>
                        <a:t>ha ammesso la possibilità del c.d. </a:t>
                      </a:r>
                      <a:r>
                        <a:rPr lang="it-IT" sz="1400" b="1" u="none" strike="noStrike" cap="none" dirty="0">
                          <a:solidFill>
                            <a:srgbClr val="000000"/>
                          </a:solidFill>
                        </a:rPr>
                        <a:t>subappalto a cascata </a:t>
                      </a:r>
                      <a:endParaRPr sz="1400" u="none" strike="noStrike" cap="none" dirty="0"/>
                    </a:p>
                    <a:p>
                      <a:pPr marL="285750" marR="0" lvl="0" indent="-196850" algn="l" rtl="0">
                        <a:lnSpc>
                          <a:spcPct val="100000"/>
                        </a:lnSpc>
                        <a:spcBef>
                          <a:spcPts val="0"/>
                        </a:spcBef>
                        <a:spcAft>
                          <a:spcPts val="0"/>
                        </a:spcAft>
                        <a:buClr>
                          <a:schemeClr val="dk1"/>
                        </a:buClr>
                        <a:buSzPts val="1400"/>
                        <a:buFont typeface="Arial"/>
                        <a:buNone/>
                      </a:pPr>
                      <a:endParaRPr sz="1400" b="1" u="none" strike="noStrike" cap="none" dirty="0">
                        <a:solidFill>
                          <a:srgbClr val="000000"/>
                        </a:solidFill>
                      </a:endParaRPr>
                    </a:p>
                    <a:p>
                      <a:pPr marL="285750" marR="0" lvl="0" indent="-285750" algn="just" rtl="0">
                        <a:lnSpc>
                          <a:spcPct val="100000"/>
                        </a:lnSpc>
                        <a:spcBef>
                          <a:spcPts val="0"/>
                        </a:spcBef>
                        <a:spcAft>
                          <a:spcPts val="0"/>
                        </a:spcAft>
                        <a:buClr>
                          <a:srgbClr val="000000"/>
                        </a:buClr>
                        <a:buSzPts val="1400"/>
                        <a:buFont typeface="Arial"/>
                        <a:buChar char="•"/>
                      </a:pPr>
                      <a:r>
                        <a:rPr lang="it-IT" sz="1400" b="1" u="none" strike="noStrike" cap="none" dirty="0">
                          <a:solidFill>
                            <a:srgbClr val="000000"/>
                          </a:solidFill>
                        </a:rPr>
                        <a:t>eccezione</a:t>
                      </a:r>
                      <a:r>
                        <a:rPr lang="it-IT" sz="1400" b="0" u="none" strike="noStrike" cap="none" dirty="0">
                          <a:solidFill>
                            <a:srgbClr val="000000"/>
                          </a:solidFill>
                        </a:rPr>
                        <a:t>: casi in cui negli atti di gara la stazione appaltante abbia indicato le </a:t>
                      </a:r>
                      <a:r>
                        <a:rPr lang="it-IT" sz="1400" b="1" u="none" strike="noStrike" cap="none" dirty="0">
                          <a:solidFill>
                            <a:srgbClr val="000000"/>
                          </a:solidFill>
                        </a:rPr>
                        <a:t>prestazioni</a:t>
                      </a:r>
                      <a:r>
                        <a:rPr lang="it-IT" sz="1400" b="0" u="none" strike="noStrike" cap="none" dirty="0">
                          <a:solidFill>
                            <a:srgbClr val="000000"/>
                          </a:solidFill>
                        </a:rPr>
                        <a:t> </a:t>
                      </a:r>
                      <a:r>
                        <a:rPr lang="it-IT" sz="1400" b="1" u="none" strike="noStrike" cap="none" dirty="0">
                          <a:solidFill>
                            <a:srgbClr val="000000"/>
                          </a:solidFill>
                        </a:rPr>
                        <a:t>o</a:t>
                      </a:r>
                      <a:r>
                        <a:rPr lang="it-IT" sz="1400" b="0" u="none" strike="noStrike" cap="none" dirty="0">
                          <a:solidFill>
                            <a:srgbClr val="000000"/>
                          </a:solidFill>
                        </a:rPr>
                        <a:t> le </a:t>
                      </a:r>
                      <a:r>
                        <a:rPr lang="it-IT" sz="1400" b="1" u="none" strike="noStrike" cap="none" dirty="0">
                          <a:solidFill>
                            <a:srgbClr val="000000"/>
                          </a:solidFill>
                        </a:rPr>
                        <a:t>lavorazioni</a:t>
                      </a:r>
                      <a:r>
                        <a:rPr lang="it-IT" sz="1400" b="0" u="none" strike="noStrike" cap="none" dirty="0">
                          <a:solidFill>
                            <a:srgbClr val="000000"/>
                          </a:solidFill>
                        </a:rPr>
                        <a:t> </a:t>
                      </a:r>
                      <a:r>
                        <a:rPr lang="it-IT" sz="1400" b="1" u="none" strike="noStrike" cap="none" dirty="0">
                          <a:solidFill>
                            <a:srgbClr val="000000"/>
                          </a:solidFill>
                        </a:rPr>
                        <a:t>che</a:t>
                      </a:r>
                      <a:r>
                        <a:rPr lang="it-IT" sz="1400" b="0" u="none" strike="noStrike" cap="none" dirty="0">
                          <a:solidFill>
                            <a:srgbClr val="000000"/>
                          </a:solidFill>
                        </a:rPr>
                        <a:t>, pur subappaltabili, </a:t>
                      </a:r>
                      <a:r>
                        <a:rPr lang="it-IT" sz="1400" b="1" u="none" strike="noStrike" cap="none" dirty="0">
                          <a:solidFill>
                            <a:srgbClr val="000000"/>
                          </a:solidFill>
                        </a:rPr>
                        <a:t>non possono formare oggetto di ulteriore subappalto</a:t>
                      </a:r>
                      <a:r>
                        <a:rPr lang="it-IT" sz="1400" b="0" u="none" strike="noStrike" cap="none" dirty="0">
                          <a:solidFill>
                            <a:srgbClr val="000000"/>
                          </a:solidFill>
                        </a:rPr>
                        <a:t>, in ragione delle loro </a:t>
                      </a:r>
                      <a:r>
                        <a:rPr lang="it-IT" sz="1400" b="1" i="1" u="none" strike="noStrike" cap="none" dirty="0">
                          <a:solidFill>
                            <a:srgbClr val="000000"/>
                          </a:solidFill>
                        </a:rPr>
                        <a:t>specifiche caratteristiche </a:t>
                      </a:r>
                      <a:r>
                        <a:rPr lang="it-IT" sz="1400" b="0" u="none" strike="noStrike" cap="none" dirty="0">
                          <a:solidFill>
                            <a:srgbClr val="000000"/>
                          </a:solidFill>
                        </a:rPr>
                        <a:t>e dell’esigenza di </a:t>
                      </a:r>
                      <a:r>
                        <a:rPr lang="it-IT" sz="1400" b="1" u="none" strike="noStrike" cap="none" dirty="0">
                          <a:solidFill>
                            <a:srgbClr val="000000"/>
                          </a:solidFill>
                        </a:rPr>
                        <a:t>rafforzare il controllo delle attività di cantiere</a:t>
                      </a:r>
                      <a:r>
                        <a:rPr lang="it-IT" sz="1400" b="0" u="none" strike="noStrike" cap="none" dirty="0">
                          <a:solidFill>
                            <a:srgbClr val="000000"/>
                          </a:solidFill>
                        </a:rPr>
                        <a:t> e più in generale dei </a:t>
                      </a:r>
                      <a:r>
                        <a:rPr lang="it-IT" sz="1400" b="1" i="1" u="none" strike="noStrike" cap="none" dirty="0">
                          <a:solidFill>
                            <a:srgbClr val="000000"/>
                          </a:solidFill>
                        </a:rPr>
                        <a:t>luoghi di lavoro </a:t>
                      </a:r>
                      <a:r>
                        <a:rPr lang="it-IT" sz="1400" b="0" u="none" strike="noStrike" cap="none" dirty="0">
                          <a:solidFill>
                            <a:srgbClr val="000000"/>
                          </a:solidFill>
                        </a:rPr>
                        <a:t>e della </a:t>
                      </a:r>
                      <a:r>
                        <a:rPr lang="it-IT" sz="1400" b="1" i="1" u="none" strike="noStrike" cap="none" dirty="0">
                          <a:solidFill>
                            <a:srgbClr val="000000"/>
                          </a:solidFill>
                        </a:rPr>
                        <a:t>salute e sicurezza dei lavoratori</a:t>
                      </a:r>
                      <a:r>
                        <a:rPr lang="it-IT" sz="1400" b="0" i="1" u="none" strike="noStrike" cap="none" dirty="0">
                          <a:solidFill>
                            <a:srgbClr val="000000"/>
                          </a:solidFill>
                        </a:rPr>
                        <a:t> </a:t>
                      </a:r>
                      <a:r>
                        <a:rPr lang="it-IT" sz="1400" b="0" u="none" strike="noStrike" cap="none" dirty="0">
                          <a:solidFill>
                            <a:srgbClr val="000000"/>
                          </a:solidFill>
                        </a:rPr>
                        <a:t>oppure di </a:t>
                      </a:r>
                      <a:r>
                        <a:rPr lang="it-IT" sz="1400" b="1" i="1" u="sng" strike="noStrike" cap="none" dirty="0">
                          <a:solidFill>
                            <a:srgbClr val="000000"/>
                          </a:solidFill>
                        </a:rPr>
                        <a:t>prevenire il rischio di infiltrazioni criminali</a:t>
                      </a:r>
                      <a:r>
                        <a:rPr lang="it-IT" sz="1400" b="0" u="none" strike="noStrike" cap="none" dirty="0">
                          <a:solidFill>
                            <a:srgbClr val="000000"/>
                          </a:solidFill>
                        </a:rPr>
                        <a:t>. </a:t>
                      </a:r>
                      <a:endParaRPr sz="1400" u="none" strike="noStrike" cap="none" dirty="0"/>
                    </a:p>
                  </a:txBody>
                  <a:tcPr marL="91450" marR="91450" marT="45725" marB="45725" anchor="ctr"/>
                </a:tc>
                <a:extLst>
                  <a:ext uri="{0D108BD9-81ED-4DB2-BD59-A6C34878D82A}">
                    <a16:rowId xmlns:a16="http://schemas.microsoft.com/office/drawing/2014/main" val="10001"/>
                  </a:ext>
                </a:extLst>
              </a:tr>
            </a:tbl>
          </a:graphicData>
        </a:graphic>
      </p:graphicFrame>
      <p:sp>
        <p:nvSpPr>
          <p:cNvPr id="862" name="Google Shape;862;p29"/>
          <p:cNvSpPr/>
          <p:nvPr/>
        </p:nvSpPr>
        <p:spPr>
          <a:xfrm>
            <a:off x="5364088" y="4941168"/>
            <a:ext cx="792088" cy="338554"/>
          </a:xfrm>
          <a:prstGeom prst="rightArrow">
            <a:avLst>
              <a:gd name="adj1" fmla="val 50000"/>
              <a:gd name="adj2" fmla="val 50000"/>
            </a:avLst>
          </a:prstGeom>
          <a:solidFill>
            <a:schemeClr val="dk1"/>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863" name="Google Shape;863;p29"/>
          <p:cNvSpPr txBox="1"/>
          <p:nvPr/>
        </p:nvSpPr>
        <p:spPr>
          <a:xfrm>
            <a:off x="6248400" y="4827352"/>
            <a:ext cx="2399618" cy="600164"/>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100"/>
              <a:buFont typeface="Arial"/>
              <a:buNone/>
            </a:pPr>
            <a:r>
              <a:rPr lang="it-IT" sz="1100" b="0" i="1" u="none" strike="noStrike" cap="none">
                <a:solidFill>
                  <a:srgbClr val="000000"/>
                </a:solidFill>
                <a:latin typeface="Arial"/>
                <a:ea typeface="Arial"/>
                <a:cs typeface="Arial"/>
                <a:sym typeface="Arial"/>
              </a:rPr>
              <a:t>La valutazione può prescindere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100"/>
              <a:buFont typeface="Arial"/>
              <a:buNone/>
            </a:pPr>
            <a:r>
              <a:rPr lang="it-IT" sz="1100" b="0" i="1" u="none" strike="noStrike" cap="none">
                <a:solidFill>
                  <a:srgbClr val="000000"/>
                </a:solidFill>
                <a:latin typeface="Arial"/>
                <a:ea typeface="Arial"/>
                <a:cs typeface="Arial"/>
                <a:sym typeface="Arial"/>
              </a:rPr>
              <a:t>ove i subappaltatori</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100"/>
              <a:buFont typeface="Arial"/>
              <a:buNone/>
            </a:pPr>
            <a:r>
              <a:rPr lang="it-IT" sz="1100" b="0" i="1" u="none" strike="noStrike" cap="none">
                <a:solidFill>
                  <a:srgbClr val="000000"/>
                </a:solidFill>
                <a:latin typeface="Arial"/>
                <a:ea typeface="Arial"/>
                <a:cs typeface="Arial"/>
                <a:sym typeface="Arial"/>
              </a:rPr>
              <a:t>figurino nelle c.d. “</a:t>
            </a:r>
            <a:r>
              <a:rPr lang="it-IT" sz="1100" b="1" i="1" u="none" strike="noStrike" cap="none">
                <a:solidFill>
                  <a:srgbClr val="000000"/>
                </a:solidFill>
                <a:latin typeface="Arial"/>
                <a:ea typeface="Arial"/>
                <a:cs typeface="Arial"/>
                <a:sym typeface="Arial"/>
              </a:rPr>
              <a:t>white list</a:t>
            </a:r>
            <a:r>
              <a:rPr lang="it-IT" sz="1100" b="0" i="1" u="none" strike="noStrike" cap="none">
                <a:solidFill>
                  <a:srgbClr val="000000"/>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sp>
        <p:nvSpPr>
          <p:cNvPr id="864" name="Google Shape;864;p29"/>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Esecuzione contratti servizi e forniture</a:t>
            </a:r>
            <a:endParaRPr/>
          </a:p>
        </p:txBody>
      </p:sp>
      <p:sp>
        <p:nvSpPr>
          <p:cNvPr id="4" name="Google Shape;807;p28">
            <a:extLst>
              <a:ext uri="{FF2B5EF4-FFF2-40B4-BE49-F238E27FC236}">
                <a16:creationId xmlns:a16="http://schemas.microsoft.com/office/drawing/2014/main" id="{0260E8CA-6550-CA01-6EAF-9CA75C8166B0}"/>
              </a:ext>
            </a:extLst>
          </p:cNvPr>
          <p:cNvSpPr txBox="1">
            <a:spLocks noGrp="1"/>
          </p:cNvSpPr>
          <p:nvPr>
            <p:ph type="title"/>
          </p:nvPr>
        </p:nvSpPr>
        <p:spPr>
          <a:xfrm>
            <a:off x="1114816" y="170457"/>
            <a:ext cx="7416800" cy="761476"/>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sz="2000" dirty="0"/>
              <a:t>ESECUZIONE CONTRATTI DI SERVIZI E FORNITURE</a:t>
            </a:r>
            <a:br>
              <a:rPr lang="it-IT" sz="2000" dirty="0"/>
            </a:br>
            <a:r>
              <a:rPr lang="it-IT" sz="2000" dirty="0"/>
              <a:t>Il subappalto </a:t>
            </a:r>
            <a:br>
              <a:rPr lang="it-IT" dirty="0"/>
            </a:br>
            <a:br>
              <a:rPr lang="it-IT" dirty="0"/>
            </a:br>
            <a:endParaRP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869"/>
        <p:cNvGrpSpPr/>
        <p:nvPr/>
      </p:nvGrpSpPr>
      <p:grpSpPr>
        <a:xfrm>
          <a:off x="0" y="0"/>
          <a:ext cx="0" cy="0"/>
          <a:chOff x="0" y="0"/>
          <a:chExt cx="0" cy="0"/>
        </a:xfrm>
      </p:grpSpPr>
      <p:cxnSp>
        <p:nvCxnSpPr>
          <p:cNvPr id="872" name="Google Shape;872;p30"/>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3" name="Google Shape;873;p30"/>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4" name="Google Shape;874;p30"/>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5" name="Google Shape;875;p30"/>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6" name="Google Shape;876;p30"/>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7" name="Google Shape;877;p30"/>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8" name="Google Shape;878;p30"/>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879" name="Google Shape;879;p30"/>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880" name="Google Shape;880;p30"/>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881" name="Google Shape;881;p30"/>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graphicFrame>
        <p:nvGraphicFramePr>
          <p:cNvPr id="882" name="Google Shape;882;p30"/>
          <p:cNvGraphicFramePr/>
          <p:nvPr/>
        </p:nvGraphicFramePr>
        <p:xfrm>
          <a:off x="685800" y="1124744"/>
          <a:ext cx="3959325" cy="3566180"/>
        </p:xfrm>
        <a:graphic>
          <a:graphicData uri="http://schemas.openxmlformats.org/drawingml/2006/table">
            <a:tbl>
              <a:tblPr firstRow="1" bandRow="1">
                <a:noFill/>
                <a:tableStyleId>{6F5D02B8-94F4-439D-94B0-2F8A3509DD6E}</a:tableStyleId>
              </a:tblPr>
              <a:tblGrid>
                <a:gridCol w="3959325">
                  <a:extLst>
                    <a:ext uri="{9D8B030D-6E8A-4147-A177-3AD203B41FA5}">
                      <a16:colId xmlns:a16="http://schemas.microsoft.com/office/drawing/2014/main" val="20000"/>
                    </a:ext>
                  </a:extLst>
                </a:gridCol>
              </a:tblGrid>
              <a:tr h="487900">
                <a:tc>
                  <a:txBody>
                    <a:bodyPr/>
                    <a:lstStyle/>
                    <a:p>
                      <a:pPr marL="0" marR="0" lvl="0" indent="0" algn="ctr" rtl="0">
                        <a:lnSpc>
                          <a:spcPct val="100000"/>
                        </a:lnSpc>
                        <a:spcBef>
                          <a:spcPts val="0"/>
                        </a:spcBef>
                        <a:spcAft>
                          <a:spcPts val="0"/>
                        </a:spcAft>
                        <a:buClr>
                          <a:srgbClr val="000000"/>
                        </a:buClr>
                        <a:buSzPts val="1600"/>
                        <a:buFont typeface="Arial"/>
                        <a:buNone/>
                      </a:pPr>
                      <a:r>
                        <a:rPr lang="it-IT" sz="1600" u="none" strike="noStrike" cap="none">
                          <a:solidFill>
                            <a:srgbClr val="000000"/>
                          </a:solidFill>
                        </a:rPr>
                        <a:t>MODIFICHE CONTRATTUALI IN CORSO DI ESECUZIONE</a:t>
                      </a:r>
                      <a:endParaRPr sz="1400" u="none" strike="noStrike" cap="none"/>
                    </a:p>
                  </a:txBody>
                  <a:tcPr marL="91450" marR="91450" marT="45725" marB="45725" anchor="ctr"/>
                </a:tc>
                <a:extLst>
                  <a:ext uri="{0D108BD9-81ED-4DB2-BD59-A6C34878D82A}">
                    <a16:rowId xmlns:a16="http://schemas.microsoft.com/office/drawing/2014/main" val="10000"/>
                  </a:ext>
                </a:extLst>
              </a:tr>
              <a:tr h="2978825">
                <a:tc>
                  <a:txBody>
                    <a:bodyPr/>
                    <a:lstStyle/>
                    <a:p>
                      <a:pPr marL="0" marR="0" lvl="0" indent="0" algn="ctr" rtl="0">
                        <a:lnSpc>
                          <a:spcPct val="100000"/>
                        </a:lnSpc>
                        <a:spcBef>
                          <a:spcPts val="0"/>
                        </a:spcBef>
                        <a:spcAft>
                          <a:spcPts val="0"/>
                        </a:spcAft>
                        <a:buClr>
                          <a:srgbClr val="000000"/>
                        </a:buClr>
                        <a:buSzPts val="1400"/>
                        <a:buFont typeface="Arial"/>
                        <a:buNone/>
                      </a:pPr>
                      <a:r>
                        <a:rPr lang="it-IT" sz="1400" b="0" i="1" u="none" strike="noStrike" cap="none">
                          <a:solidFill>
                            <a:srgbClr val="000000"/>
                          </a:solidFill>
                          <a:latin typeface="Arial"/>
                          <a:ea typeface="Arial"/>
                          <a:cs typeface="Arial"/>
                          <a:sym typeface="Arial"/>
                        </a:rPr>
                        <a:t>(art.120)</a:t>
                      </a:r>
                      <a:endParaRPr sz="1400" u="none" strike="noStrike" cap="none"/>
                    </a:p>
                    <a:p>
                      <a:pPr marL="0" marR="0" lvl="0" indent="0" algn="l" rtl="0">
                        <a:lnSpc>
                          <a:spcPct val="100000"/>
                        </a:lnSpc>
                        <a:spcBef>
                          <a:spcPts val="0"/>
                        </a:spcBef>
                        <a:spcAft>
                          <a:spcPts val="0"/>
                        </a:spcAft>
                        <a:buClr>
                          <a:srgbClr val="000000"/>
                        </a:buClr>
                        <a:buSzPts val="1800"/>
                        <a:buFont typeface="Arial"/>
                        <a:buNone/>
                      </a:pPr>
                      <a:endParaRPr sz="1800" u="none" strike="noStrike" cap="none">
                        <a:solidFill>
                          <a:srgbClr val="000000"/>
                        </a:solidFill>
                      </a:endParaRPr>
                    </a:p>
                    <a:p>
                      <a:pPr marL="285750" marR="0" lvl="0" indent="-285750" algn="just" rtl="0">
                        <a:lnSpc>
                          <a:spcPct val="100000"/>
                        </a:lnSpc>
                        <a:spcBef>
                          <a:spcPts val="0"/>
                        </a:spcBef>
                        <a:spcAft>
                          <a:spcPts val="0"/>
                        </a:spcAft>
                        <a:buClr>
                          <a:srgbClr val="000000"/>
                        </a:buClr>
                        <a:buSzPts val="1400"/>
                        <a:buFont typeface="Arial"/>
                        <a:buChar char="•"/>
                      </a:pPr>
                      <a:r>
                        <a:rPr lang="it-IT" sz="1400" b="1" u="none" strike="noStrike" cap="none">
                          <a:solidFill>
                            <a:srgbClr val="000000"/>
                          </a:solidFill>
                        </a:rPr>
                        <a:t>elisione della revisione prezzi </a:t>
                      </a:r>
                      <a:r>
                        <a:rPr lang="it-IT" sz="1400" u="none" strike="noStrike" cap="none">
                          <a:solidFill>
                            <a:srgbClr val="000000"/>
                          </a:solidFill>
                        </a:rPr>
                        <a:t>(</a:t>
                      </a:r>
                      <a:r>
                        <a:rPr lang="it-IT" sz="1400" i="1" u="none" strike="noStrike" cap="none">
                          <a:solidFill>
                            <a:srgbClr val="000000"/>
                          </a:solidFill>
                        </a:rPr>
                        <a:t>che trova separata disciplina nell’art.60</a:t>
                      </a:r>
                      <a:r>
                        <a:rPr lang="it-IT" sz="1400" u="none" strike="noStrike" cap="none">
                          <a:solidFill>
                            <a:srgbClr val="000000"/>
                          </a:solidFill>
                        </a:rPr>
                        <a:t>);</a:t>
                      </a:r>
                      <a:endParaRPr sz="1400" u="none" strike="noStrike" cap="none"/>
                    </a:p>
                    <a:p>
                      <a:pPr marL="285750" marR="0" lvl="0" indent="-285750" algn="just" rtl="0">
                        <a:lnSpc>
                          <a:spcPct val="100000"/>
                        </a:lnSpc>
                        <a:spcBef>
                          <a:spcPts val="0"/>
                        </a:spcBef>
                        <a:spcAft>
                          <a:spcPts val="0"/>
                        </a:spcAft>
                        <a:buClr>
                          <a:srgbClr val="000000"/>
                        </a:buClr>
                        <a:buSzPts val="1400"/>
                        <a:buFont typeface="Arial"/>
                        <a:buChar char="•"/>
                      </a:pPr>
                      <a:r>
                        <a:rPr lang="it-IT" sz="1400" b="1" u="none" strike="noStrike" cap="none">
                          <a:solidFill>
                            <a:srgbClr val="000000"/>
                          </a:solidFill>
                        </a:rPr>
                        <a:t>espressa ammissione di varianti che non snaturino il contratto</a:t>
                      </a:r>
                      <a:r>
                        <a:rPr lang="it-IT" sz="1400" u="none" strike="noStrike" cap="none">
                          <a:solidFill>
                            <a:srgbClr val="000000"/>
                          </a:solidFill>
                        </a:rPr>
                        <a:t>, ma che lo riconducono al sinallagma originario e ne preservino l’efficacia in vista del raggiungimento del risultato anche qualora il costo dei materiali subisca un innalzamento;</a:t>
                      </a:r>
                      <a:endParaRPr sz="1400" u="none" strike="noStrike" cap="none"/>
                    </a:p>
                    <a:p>
                      <a:pPr marL="285750" marR="0" lvl="0" indent="-285750" algn="just" rtl="0">
                        <a:lnSpc>
                          <a:spcPct val="100000"/>
                        </a:lnSpc>
                        <a:spcBef>
                          <a:spcPts val="0"/>
                        </a:spcBef>
                        <a:spcAft>
                          <a:spcPts val="0"/>
                        </a:spcAft>
                        <a:buClr>
                          <a:srgbClr val="000000"/>
                        </a:buClr>
                        <a:buSzPts val="1400"/>
                        <a:buFont typeface="Arial"/>
                        <a:buChar char="•"/>
                      </a:pPr>
                      <a:r>
                        <a:rPr lang="it-IT" sz="1400" u="none" strike="noStrike" cap="none">
                          <a:solidFill>
                            <a:srgbClr val="000000"/>
                          </a:solidFill>
                        </a:rPr>
                        <a:t>testuale inserimento della c.d. </a:t>
                      </a:r>
                      <a:r>
                        <a:rPr lang="it-IT" sz="1400" b="1" u="none" strike="noStrike" cap="none">
                          <a:solidFill>
                            <a:srgbClr val="000000"/>
                          </a:solidFill>
                        </a:rPr>
                        <a:t>proroga tecnica</a:t>
                      </a:r>
                      <a:r>
                        <a:rPr lang="it-IT" sz="1400" b="0" u="none" strike="noStrike" cap="none">
                          <a:solidFill>
                            <a:srgbClr val="000000"/>
                          </a:solidFill>
                        </a:rPr>
                        <a:t>.</a:t>
                      </a:r>
                      <a:endParaRPr sz="1400" u="none" strike="noStrike" cap="none"/>
                    </a:p>
                    <a:p>
                      <a:pPr marL="0" marR="0" lvl="0" indent="0" algn="l" rtl="0">
                        <a:lnSpc>
                          <a:spcPct val="100000"/>
                        </a:lnSpc>
                        <a:spcBef>
                          <a:spcPts val="0"/>
                        </a:spcBef>
                        <a:spcAft>
                          <a:spcPts val="0"/>
                        </a:spcAft>
                        <a:buClr>
                          <a:srgbClr val="000000"/>
                        </a:buClr>
                        <a:buSzPts val="1800"/>
                        <a:buFont typeface="Arial"/>
                        <a:buNone/>
                      </a:pPr>
                      <a:endParaRPr sz="1800" u="none" strike="noStrike" cap="none">
                        <a:solidFill>
                          <a:srgbClr val="000000"/>
                        </a:solidFill>
                      </a:endParaRPr>
                    </a:p>
                  </a:txBody>
                  <a:tcPr marL="91450" marR="91450" marT="45725" marB="45725" anchor="ctr"/>
                </a:tc>
                <a:extLst>
                  <a:ext uri="{0D108BD9-81ED-4DB2-BD59-A6C34878D82A}">
                    <a16:rowId xmlns:a16="http://schemas.microsoft.com/office/drawing/2014/main" val="10001"/>
                  </a:ext>
                </a:extLst>
              </a:tr>
            </a:tbl>
          </a:graphicData>
        </a:graphic>
      </p:graphicFrame>
      <p:graphicFrame>
        <p:nvGraphicFramePr>
          <p:cNvPr id="883" name="Google Shape;883;p30"/>
          <p:cNvGraphicFramePr/>
          <p:nvPr/>
        </p:nvGraphicFramePr>
        <p:xfrm>
          <a:off x="5280868" y="1484784"/>
          <a:ext cx="2683050" cy="274330"/>
        </p:xfrm>
        <a:graphic>
          <a:graphicData uri="http://schemas.openxmlformats.org/drawingml/2006/table">
            <a:tbl>
              <a:tblPr firstRow="1" bandRow="1">
                <a:noFill/>
                <a:tableStyleId>{6F5D02B8-94F4-439D-94B0-2F8A3509DD6E}</a:tableStyleId>
              </a:tblPr>
              <a:tblGrid>
                <a:gridCol w="2683050">
                  <a:extLst>
                    <a:ext uri="{9D8B030D-6E8A-4147-A177-3AD203B41FA5}">
                      <a16:colId xmlns:a16="http://schemas.microsoft.com/office/drawing/2014/main" val="20000"/>
                    </a:ext>
                  </a:extLst>
                </a:gridCol>
              </a:tblGrid>
              <a:tr h="152500">
                <a:tc>
                  <a:txBody>
                    <a:bodyPr/>
                    <a:lstStyle/>
                    <a:p>
                      <a:pPr marL="0" marR="0" lvl="0" indent="0" algn="ctr" rtl="0">
                        <a:lnSpc>
                          <a:spcPct val="100000"/>
                        </a:lnSpc>
                        <a:spcBef>
                          <a:spcPts val="0"/>
                        </a:spcBef>
                        <a:spcAft>
                          <a:spcPts val="0"/>
                        </a:spcAft>
                        <a:buClr>
                          <a:srgbClr val="000000"/>
                        </a:buClr>
                        <a:buSzPts val="1200"/>
                        <a:buFont typeface="Arial"/>
                        <a:buNone/>
                      </a:pPr>
                      <a:r>
                        <a:rPr lang="it-IT" sz="1200" u="none" strike="noStrike" cap="none">
                          <a:solidFill>
                            <a:srgbClr val="000000"/>
                          </a:solidFill>
                        </a:rPr>
                        <a:t>CLAUSOLE DI RINEGOZIAZIONE</a:t>
                      </a:r>
                      <a:endParaRPr sz="1400" u="none" strike="noStrike" cap="none"/>
                    </a:p>
                  </a:txBody>
                  <a:tcPr marL="91450" marR="91450" marT="45725" marB="45725" anchor="ctr">
                    <a:solidFill>
                      <a:srgbClr val="E1929E"/>
                    </a:solidFill>
                  </a:tcPr>
                </a:tc>
                <a:extLst>
                  <a:ext uri="{0D108BD9-81ED-4DB2-BD59-A6C34878D82A}">
                    <a16:rowId xmlns:a16="http://schemas.microsoft.com/office/drawing/2014/main" val="10000"/>
                  </a:ext>
                </a:extLst>
              </a:tr>
            </a:tbl>
          </a:graphicData>
        </a:graphic>
      </p:graphicFrame>
      <p:graphicFrame>
        <p:nvGraphicFramePr>
          <p:cNvPr id="884" name="Google Shape;884;p30"/>
          <p:cNvGraphicFramePr/>
          <p:nvPr/>
        </p:nvGraphicFramePr>
        <p:xfrm>
          <a:off x="5295900" y="3223452"/>
          <a:ext cx="2683050" cy="274330"/>
        </p:xfrm>
        <a:graphic>
          <a:graphicData uri="http://schemas.openxmlformats.org/drawingml/2006/table">
            <a:tbl>
              <a:tblPr firstRow="1" bandRow="1">
                <a:noFill/>
                <a:tableStyleId>{6F5D02B8-94F4-439D-94B0-2F8A3509DD6E}</a:tableStyleId>
              </a:tblPr>
              <a:tblGrid>
                <a:gridCol w="2683050">
                  <a:extLst>
                    <a:ext uri="{9D8B030D-6E8A-4147-A177-3AD203B41FA5}">
                      <a16:colId xmlns:a16="http://schemas.microsoft.com/office/drawing/2014/main" val="20000"/>
                    </a:ext>
                  </a:extLst>
                </a:gridCol>
              </a:tblGrid>
              <a:tr h="152500">
                <a:tc>
                  <a:txBody>
                    <a:bodyPr/>
                    <a:lstStyle/>
                    <a:p>
                      <a:pPr marL="0" marR="0" lvl="0" indent="0" algn="ctr" rtl="0">
                        <a:lnSpc>
                          <a:spcPct val="100000"/>
                        </a:lnSpc>
                        <a:spcBef>
                          <a:spcPts val="0"/>
                        </a:spcBef>
                        <a:spcAft>
                          <a:spcPts val="0"/>
                        </a:spcAft>
                        <a:buClr>
                          <a:srgbClr val="000000"/>
                        </a:buClr>
                        <a:buSzPts val="1200"/>
                        <a:buFont typeface="Arial"/>
                        <a:buNone/>
                      </a:pPr>
                      <a:r>
                        <a:rPr lang="it-IT" sz="1200" u="none" strike="noStrike" cap="none">
                          <a:solidFill>
                            <a:srgbClr val="000000"/>
                          </a:solidFill>
                        </a:rPr>
                        <a:t>IL C.D. QUINTO D’OBBLIGO</a:t>
                      </a:r>
                      <a:endParaRPr sz="1400" u="none" strike="noStrike" cap="none"/>
                    </a:p>
                  </a:txBody>
                  <a:tcPr marL="91450" marR="91450" marT="45725" marB="45725" anchor="ctr">
                    <a:solidFill>
                      <a:srgbClr val="E1929E"/>
                    </a:solidFill>
                  </a:tcPr>
                </a:tc>
                <a:extLst>
                  <a:ext uri="{0D108BD9-81ED-4DB2-BD59-A6C34878D82A}">
                    <a16:rowId xmlns:a16="http://schemas.microsoft.com/office/drawing/2014/main" val="10000"/>
                  </a:ext>
                </a:extLst>
              </a:tr>
            </a:tbl>
          </a:graphicData>
        </a:graphic>
      </p:graphicFrame>
      <p:graphicFrame>
        <p:nvGraphicFramePr>
          <p:cNvPr id="885" name="Google Shape;885;p30"/>
          <p:cNvGraphicFramePr/>
          <p:nvPr/>
        </p:nvGraphicFramePr>
        <p:xfrm>
          <a:off x="1114815" y="4771752"/>
          <a:ext cx="2683050" cy="274330"/>
        </p:xfrm>
        <a:graphic>
          <a:graphicData uri="http://schemas.openxmlformats.org/drawingml/2006/table">
            <a:tbl>
              <a:tblPr firstRow="1" bandRow="1">
                <a:noFill/>
                <a:tableStyleId>{6F5D02B8-94F4-439D-94B0-2F8A3509DD6E}</a:tableStyleId>
              </a:tblPr>
              <a:tblGrid>
                <a:gridCol w="2683050">
                  <a:extLst>
                    <a:ext uri="{9D8B030D-6E8A-4147-A177-3AD203B41FA5}">
                      <a16:colId xmlns:a16="http://schemas.microsoft.com/office/drawing/2014/main" val="20000"/>
                    </a:ext>
                  </a:extLst>
                </a:gridCol>
              </a:tblGrid>
              <a:tr h="152500">
                <a:tc>
                  <a:txBody>
                    <a:bodyPr/>
                    <a:lstStyle/>
                    <a:p>
                      <a:pPr marL="0" marR="0" lvl="0" indent="0" algn="ctr" rtl="0">
                        <a:lnSpc>
                          <a:spcPct val="100000"/>
                        </a:lnSpc>
                        <a:spcBef>
                          <a:spcPts val="0"/>
                        </a:spcBef>
                        <a:spcAft>
                          <a:spcPts val="0"/>
                        </a:spcAft>
                        <a:buClr>
                          <a:srgbClr val="000000"/>
                        </a:buClr>
                        <a:buSzPts val="1200"/>
                        <a:buFont typeface="Arial"/>
                        <a:buNone/>
                      </a:pPr>
                      <a:r>
                        <a:rPr lang="it-IT" sz="1200" u="none" strike="noStrike" cap="none">
                          <a:solidFill>
                            <a:srgbClr val="000000"/>
                          </a:solidFill>
                        </a:rPr>
                        <a:t>LA PROROGA</a:t>
                      </a:r>
                      <a:endParaRPr sz="1400" u="none" strike="noStrike" cap="none"/>
                    </a:p>
                  </a:txBody>
                  <a:tcPr marL="91450" marR="91450" marT="45725" marB="45725" anchor="ctr">
                    <a:solidFill>
                      <a:srgbClr val="E1929E"/>
                    </a:solidFill>
                  </a:tcPr>
                </a:tc>
                <a:extLst>
                  <a:ext uri="{0D108BD9-81ED-4DB2-BD59-A6C34878D82A}">
                    <a16:rowId xmlns:a16="http://schemas.microsoft.com/office/drawing/2014/main" val="10000"/>
                  </a:ext>
                </a:extLst>
              </a:tr>
            </a:tbl>
          </a:graphicData>
        </a:graphic>
      </p:graphicFrame>
      <p:sp>
        <p:nvSpPr>
          <p:cNvPr id="886" name="Google Shape;886;p30"/>
          <p:cNvSpPr txBox="1"/>
          <p:nvPr/>
        </p:nvSpPr>
        <p:spPr>
          <a:xfrm>
            <a:off x="5292701" y="1745192"/>
            <a:ext cx="3599758" cy="133882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900"/>
              <a:buFont typeface="Arial"/>
              <a:buNone/>
            </a:pPr>
            <a:r>
              <a:rPr lang="it-IT" sz="900" b="0" i="0" u="none" strike="noStrike" cap="none">
                <a:solidFill>
                  <a:srgbClr val="000000"/>
                </a:solidFill>
                <a:latin typeface="Arial"/>
                <a:ea typeface="Arial"/>
                <a:cs typeface="Arial"/>
                <a:sym typeface="Arial"/>
              </a:rPr>
              <a:t>Il </a:t>
            </a:r>
            <a:r>
              <a:rPr lang="it-IT" sz="900" b="1" i="0" u="none" strike="noStrike" cap="none">
                <a:solidFill>
                  <a:srgbClr val="000000"/>
                </a:solidFill>
                <a:latin typeface="Arial"/>
                <a:ea typeface="Arial"/>
                <a:cs typeface="Arial"/>
                <a:sym typeface="Arial"/>
              </a:rPr>
              <a:t>contratto è sempre modificabile </a:t>
            </a:r>
            <a:r>
              <a:rPr lang="it-IT" sz="900" b="0" i="0" u="none" strike="noStrike" cap="none">
                <a:solidFill>
                  <a:srgbClr val="000000"/>
                </a:solidFill>
                <a:latin typeface="Arial"/>
                <a:ea typeface="Arial"/>
                <a:cs typeface="Arial"/>
                <a:sym typeface="Arial"/>
              </a:rPr>
              <a:t>ai sensi e nei limiti dell’art.9 e </a:t>
            </a:r>
            <a:r>
              <a:rPr lang="it-IT" sz="900" b="1" i="0" u="none" strike="noStrike" cap="none">
                <a:solidFill>
                  <a:srgbClr val="000000"/>
                </a:solidFill>
                <a:latin typeface="Arial"/>
                <a:ea typeface="Arial"/>
                <a:cs typeface="Arial"/>
                <a:sym typeface="Arial"/>
              </a:rPr>
              <a:t>nel rispetto delle clausole di rinegoziazione</a:t>
            </a:r>
            <a:r>
              <a:rPr lang="it-IT" sz="900" b="0" i="0" u="none" strike="noStrike" cap="none">
                <a:solidFill>
                  <a:srgbClr val="000000"/>
                </a:solidFill>
                <a:latin typeface="Arial"/>
                <a:ea typeface="Arial"/>
                <a:cs typeface="Arial"/>
                <a:sym typeface="Arial"/>
              </a:rPr>
              <a:t> contenute nel contratto. </a:t>
            </a:r>
            <a:r>
              <a:rPr lang="it-IT" sz="900" b="1" i="0" u="none" strike="noStrike" cap="none">
                <a:solidFill>
                  <a:srgbClr val="000000"/>
                </a:solidFill>
                <a:latin typeface="Arial"/>
                <a:ea typeface="Arial"/>
                <a:cs typeface="Arial"/>
                <a:sym typeface="Arial"/>
              </a:rPr>
              <a:t>Nel caso </a:t>
            </a:r>
            <a:r>
              <a:rPr lang="it-IT" sz="900" b="0" i="0" u="none" strike="noStrike" cap="none">
                <a:solidFill>
                  <a:srgbClr val="000000"/>
                </a:solidFill>
                <a:latin typeface="Arial"/>
                <a:ea typeface="Arial"/>
                <a:cs typeface="Arial"/>
                <a:sym typeface="Arial"/>
              </a:rPr>
              <a:t>in cui queste </a:t>
            </a:r>
            <a:r>
              <a:rPr lang="it-IT" sz="900" b="1" i="0" u="none" strike="noStrike" cap="none">
                <a:solidFill>
                  <a:srgbClr val="000000"/>
                </a:solidFill>
                <a:latin typeface="Arial"/>
                <a:ea typeface="Arial"/>
                <a:cs typeface="Arial"/>
                <a:sym typeface="Arial"/>
              </a:rPr>
              <a:t>non siano previste</a:t>
            </a:r>
            <a:r>
              <a:rPr lang="it-IT" sz="900" b="0" i="0" u="none" strike="noStrike" cap="none">
                <a:solidFill>
                  <a:srgbClr val="000000"/>
                </a:solidFill>
                <a:latin typeface="Arial"/>
                <a:ea typeface="Arial"/>
                <a:cs typeface="Arial"/>
                <a:sym typeface="Arial"/>
              </a:rPr>
              <a:t>, la richiesta di rinegoziazione va avanzata senza ritardo e non giustifica, di per sé, la sospensione dell’esecuzione del contratto. Il </a:t>
            </a:r>
            <a:r>
              <a:rPr lang="it-IT" sz="900" b="1" i="0" u="none" strike="noStrike" cap="none">
                <a:solidFill>
                  <a:srgbClr val="000000"/>
                </a:solidFill>
                <a:latin typeface="Arial"/>
                <a:ea typeface="Arial"/>
                <a:cs typeface="Arial"/>
                <a:sym typeface="Arial"/>
              </a:rPr>
              <a:t>RUP provvede a formulare la proposta di un nuovo accordo </a:t>
            </a:r>
            <a:r>
              <a:rPr lang="it-IT" sz="900" b="0" i="0" u="none" strike="noStrike" cap="none">
                <a:solidFill>
                  <a:srgbClr val="000000"/>
                </a:solidFill>
                <a:latin typeface="Arial"/>
                <a:ea typeface="Arial"/>
                <a:cs typeface="Arial"/>
                <a:sym typeface="Arial"/>
              </a:rPr>
              <a:t>entro un termine ragionevole, la parte svantaggiata può agire in giudizio per ottenere l’adeguamento del contratto all’equilibrio originario, salva la responsabilità per violazione dell’obbligo di rinegoziazione. </a:t>
            </a:r>
            <a:endParaRPr sz="1400" b="0" i="0" u="none" strike="noStrike" cap="none">
              <a:solidFill>
                <a:srgbClr val="000000"/>
              </a:solidFill>
              <a:latin typeface="Arial"/>
              <a:ea typeface="Arial"/>
              <a:cs typeface="Arial"/>
              <a:sym typeface="Arial"/>
            </a:endParaRPr>
          </a:p>
        </p:txBody>
      </p:sp>
      <p:sp>
        <p:nvSpPr>
          <p:cNvPr id="887" name="Google Shape;887;p30"/>
          <p:cNvSpPr txBox="1"/>
          <p:nvPr/>
        </p:nvSpPr>
        <p:spPr>
          <a:xfrm>
            <a:off x="5292701" y="3476895"/>
            <a:ext cx="3599758" cy="1200329"/>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900"/>
              <a:buFont typeface="Arial"/>
              <a:buNone/>
            </a:pPr>
            <a:r>
              <a:rPr lang="it-IT" sz="900" b="0" i="0" u="none" strike="noStrike" cap="none">
                <a:solidFill>
                  <a:srgbClr val="000000"/>
                </a:solidFill>
                <a:latin typeface="Arial"/>
                <a:ea typeface="Arial"/>
                <a:cs typeface="Arial"/>
                <a:sym typeface="Arial"/>
              </a:rPr>
              <a:t>L’art.120, al comma 9, conferma il c.d. quinto d’obbligo, prevedendo che </a:t>
            </a:r>
            <a:r>
              <a:rPr lang="it-IT" sz="900" b="1" i="0" u="none" strike="noStrike" cap="none">
                <a:solidFill>
                  <a:srgbClr val="000000"/>
                </a:solidFill>
                <a:latin typeface="Arial"/>
                <a:ea typeface="Arial"/>
                <a:cs typeface="Arial"/>
                <a:sym typeface="Arial"/>
              </a:rPr>
              <a:t>nei documenti di gara iniziali può essere stabilito che</a:t>
            </a:r>
            <a:r>
              <a:rPr lang="it-IT" sz="900" b="0" i="0" u="none" strike="noStrike" cap="none">
                <a:solidFill>
                  <a:srgbClr val="000000"/>
                </a:solidFill>
                <a:latin typeface="Arial"/>
                <a:ea typeface="Arial"/>
                <a:cs typeface="Arial"/>
                <a:sym typeface="Arial"/>
              </a:rPr>
              <a:t>, qualora in corso di esecuzione si renda necessario un aumento o una diminuzione delle prestazioni fino a concorrenza del quinto dell'importo del contratto, </a:t>
            </a:r>
            <a:r>
              <a:rPr lang="it-IT" sz="900" b="1" i="0" u="none" strike="noStrike" cap="none">
                <a:solidFill>
                  <a:srgbClr val="000000"/>
                </a:solidFill>
                <a:latin typeface="Arial"/>
                <a:ea typeface="Arial"/>
                <a:cs typeface="Arial"/>
                <a:sym typeface="Arial"/>
              </a:rPr>
              <a:t>la stazione appaltante possa imporre all'appaltatore l'esecuzione alle condizioni originariamente previste</a:t>
            </a:r>
            <a:r>
              <a:rPr lang="it-IT" sz="900" b="0" i="0" u="none" strike="noStrike" cap="none">
                <a:solidFill>
                  <a:srgbClr val="000000"/>
                </a:solidFill>
                <a:latin typeface="Arial"/>
                <a:ea typeface="Arial"/>
                <a:cs typeface="Arial"/>
                <a:sym typeface="Arial"/>
              </a:rPr>
              <a:t>. In tal caso l'appaltatore non può fare valere il diritto alla risoluzione del contratto.</a:t>
            </a:r>
            <a:endParaRPr sz="1400" b="0" i="0" u="none" strike="noStrike" cap="none">
              <a:solidFill>
                <a:srgbClr val="000000"/>
              </a:solidFill>
              <a:latin typeface="Arial"/>
              <a:ea typeface="Arial"/>
              <a:cs typeface="Arial"/>
              <a:sym typeface="Arial"/>
            </a:endParaRPr>
          </a:p>
        </p:txBody>
      </p:sp>
      <p:sp>
        <p:nvSpPr>
          <p:cNvPr id="888" name="Google Shape;888;p30"/>
          <p:cNvSpPr txBox="1"/>
          <p:nvPr/>
        </p:nvSpPr>
        <p:spPr>
          <a:xfrm>
            <a:off x="1146524" y="5018648"/>
            <a:ext cx="7746000" cy="1062000"/>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0000"/>
              </a:buClr>
              <a:buSzPts val="900"/>
              <a:buFont typeface="Arial"/>
              <a:buNone/>
            </a:pPr>
            <a:r>
              <a:rPr lang="it-IT" sz="900" b="0" i="0" u="none" strike="noStrike" cap="none" dirty="0">
                <a:solidFill>
                  <a:srgbClr val="000000"/>
                </a:solidFill>
                <a:latin typeface="Arial"/>
                <a:ea typeface="Arial"/>
                <a:cs typeface="Arial"/>
                <a:sym typeface="Arial"/>
              </a:rPr>
              <a:t>Nel caso di un’opzione di proroga il contraente originario è tenuto a eseguire le prestazioni contrattuali ai prezzi, patti e condizioni stabiliti nel contratto o, se previsto nei documenti di gara, alle condizioni di mercato ove più favorevoli per la stazione appaltante. </a:t>
            </a:r>
            <a:r>
              <a:rPr lang="it-IT" sz="900" b="1" i="0" u="none" strike="noStrike" cap="none" dirty="0">
                <a:solidFill>
                  <a:srgbClr val="000000"/>
                </a:solidFill>
                <a:latin typeface="Arial"/>
                <a:ea typeface="Arial"/>
                <a:cs typeface="Arial"/>
                <a:sym typeface="Arial"/>
              </a:rPr>
              <a:t>In casi eccezionali </a:t>
            </a:r>
            <a:r>
              <a:rPr lang="it-IT" sz="900" b="0" i="0" u="none" strike="noStrike" cap="none" dirty="0">
                <a:solidFill>
                  <a:srgbClr val="000000"/>
                </a:solidFill>
                <a:latin typeface="Arial"/>
                <a:ea typeface="Arial"/>
                <a:cs typeface="Arial"/>
                <a:sym typeface="Arial"/>
              </a:rPr>
              <a:t>nei quali risultino oggettivi e insuperabili ritardi nella conclusione della procedura di affidamento del contratto, </a:t>
            </a:r>
            <a:r>
              <a:rPr lang="it-IT" sz="900" b="1" i="0" u="none" strike="noStrike" cap="none" dirty="0">
                <a:solidFill>
                  <a:srgbClr val="000000"/>
                </a:solidFill>
                <a:latin typeface="Arial"/>
                <a:ea typeface="Arial"/>
                <a:cs typeface="Arial"/>
                <a:sym typeface="Arial"/>
              </a:rPr>
              <a:t>è consentito</a:t>
            </a:r>
            <a:r>
              <a:rPr lang="it-IT" sz="900" b="0" i="0" u="none" strike="noStrike" cap="none" dirty="0">
                <a:solidFill>
                  <a:srgbClr val="000000"/>
                </a:solidFill>
                <a:latin typeface="Arial"/>
                <a:ea typeface="Arial"/>
                <a:cs typeface="Arial"/>
                <a:sym typeface="Arial"/>
              </a:rPr>
              <a:t>, per il tempo strettamente necessario alla conclusione della procedura, </a:t>
            </a:r>
            <a:r>
              <a:rPr lang="it-IT" sz="900" b="1" i="0" u="none" strike="noStrike" cap="none" dirty="0">
                <a:solidFill>
                  <a:srgbClr val="000000"/>
                </a:solidFill>
                <a:latin typeface="Arial"/>
                <a:ea typeface="Arial"/>
                <a:cs typeface="Arial"/>
                <a:sym typeface="Arial"/>
              </a:rPr>
              <a:t>prorogare il contratto con l’appaltatore uscente qualora l’interruzione delle prestazioni possa determinare </a:t>
            </a:r>
            <a:r>
              <a:rPr lang="it-IT" sz="900" b="1" i="1" u="none" strike="noStrike" cap="none" dirty="0">
                <a:solidFill>
                  <a:srgbClr val="000000"/>
                </a:solidFill>
                <a:latin typeface="Arial"/>
                <a:ea typeface="Arial"/>
                <a:cs typeface="Arial"/>
                <a:sym typeface="Arial"/>
              </a:rPr>
              <a:t>situazioni di pericolo per persone, animali, cose</a:t>
            </a:r>
            <a:r>
              <a:rPr lang="it-IT" sz="900" b="1" i="0" u="none" strike="noStrike" cap="none" dirty="0">
                <a:solidFill>
                  <a:srgbClr val="000000"/>
                </a:solidFill>
                <a:latin typeface="Arial"/>
                <a:ea typeface="Arial"/>
                <a:cs typeface="Arial"/>
                <a:sym typeface="Arial"/>
              </a:rPr>
              <a:t>, </a:t>
            </a:r>
            <a:r>
              <a:rPr lang="it-IT" sz="900" b="0" i="0" u="none" strike="noStrike" cap="none" dirty="0">
                <a:solidFill>
                  <a:srgbClr val="000000"/>
                </a:solidFill>
                <a:latin typeface="Arial"/>
                <a:ea typeface="Arial"/>
                <a:cs typeface="Arial"/>
                <a:sym typeface="Arial"/>
              </a:rPr>
              <a:t>oppure</a:t>
            </a:r>
            <a:r>
              <a:rPr lang="it-IT" sz="900" b="1" i="0" u="none" strike="noStrike" cap="none" dirty="0">
                <a:solidFill>
                  <a:srgbClr val="000000"/>
                </a:solidFill>
                <a:latin typeface="Arial"/>
                <a:ea typeface="Arial"/>
                <a:cs typeface="Arial"/>
                <a:sym typeface="Arial"/>
              </a:rPr>
              <a:t> </a:t>
            </a:r>
            <a:r>
              <a:rPr lang="it-IT" sz="900" b="1" i="1" u="none" strike="noStrike" cap="none" dirty="0">
                <a:solidFill>
                  <a:srgbClr val="000000"/>
                </a:solidFill>
                <a:latin typeface="Arial"/>
                <a:ea typeface="Arial"/>
                <a:cs typeface="Arial"/>
                <a:sym typeface="Arial"/>
              </a:rPr>
              <a:t>per l’igiene pubblica</a:t>
            </a:r>
            <a:r>
              <a:rPr lang="it-IT" sz="900" b="0" i="0" u="none" strike="noStrike" cap="none" dirty="0">
                <a:solidFill>
                  <a:srgbClr val="000000"/>
                </a:solidFill>
                <a:latin typeface="Arial"/>
                <a:ea typeface="Arial"/>
                <a:cs typeface="Arial"/>
                <a:sym typeface="Arial"/>
              </a:rPr>
              <a:t>, oppure nei casi in cui l’interruzione della prestazione dedotta nella gara determinerebbe un </a:t>
            </a:r>
            <a:r>
              <a:rPr lang="it-IT" sz="900" b="1" i="1" u="none" strike="noStrike" cap="none" dirty="0">
                <a:solidFill>
                  <a:srgbClr val="000000"/>
                </a:solidFill>
                <a:latin typeface="Arial"/>
                <a:ea typeface="Arial"/>
                <a:cs typeface="Arial"/>
                <a:sym typeface="Arial"/>
              </a:rPr>
              <a:t>grave danno all'interesse pubblico </a:t>
            </a:r>
            <a:r>
              <a:rPr lang="it-IT" sz="900" b="0" i="0" u="none" strike="noStrike" cap="none" dirty="0">
                <a:solidFill>
                  <a:srgbClr val="000000"/>
                </a:solidFill>
                <a:latin typeface="Arial"/>
                <a:ea typeface="Arial"/>
                <a:cs typeface="Arial"/>
                <a:sym typeface="Arial"/>
              </a:rPr>
              <a:t>che è destinata a soddisfare. In tale ipotesi il contraente originario è tenuto all’esecuzione delle prestazioni contrattuali ai prezzi, patti e condizioni previsti nel contratto.</a:t>
            </a:r>
            <a:endParaRPr sz="1400" b="0" i="0" u="none" strike="noStrike" cap="none" dirty="0">
              <a:solidFill>
                <a:srgbClr val="000000"/>
              </a:solidFill>
              <a:latin typeface="Arial"/>
              <a:ea typeface="Arial"/>
              <a:cs typeface="Arial"/>
              <a:sym typeface="Arial"/>
            </a:endParaRPr>
          </a:p>
        </p:txBody>
      </p:sp>
      <p:pic>
        <p:nvPicPr>
          <p:cNvPr id="889" name="Google Shape;889;p30"/>
          <p:cNvPicPr preferRelativeResize="0"/>
          <p:nvPr/>
        </p:nvPicPr>
        <p:blipFill rotWithShape="1">
          <a:blip r:embed="rId3">
            <a:alphaModFix/>
          </a:blip>
          <a:srcRect/>
          <a:stretch/>
        </p:blipFill>
        <p:spPr>
          <a:xfrm>
            <a:off x="8069365" y="699477"/>
            <a:ext cx="1074635" cy="762319"/>
          </a:xfrm>
          <a:prstGeom prst="rect">
            <a:avLst/>
          </a:prstGeom>
          <a:noFill/>
          <a:ln>
            <a:noFill/>
          </a:ln>
        </p:spPr>
      </p:pic>
      <p:sp>
        <p:nvSpPr>
          <p:cNvPr id="890" name="Google Shape;890;p30"/>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Esecuzione contratti servizi e forniture</a:t>
            </a:r>
            <a:endParaRPr/>
          </a:p>
        </p:txBody>
      </p:sp>
      <p:sp>
        <p:nvSpPr>
          <p:cNvPr id="4" name="Google Shape;807;p28">
            <a:extLst>
              <a:ext uri="{FF2B5EF4-FFF2-40B4-BE49-F238E27FC236}">
                <a16:creationId xmlns:a16="http://schemas.microsoft.com/office/drawing/2014/main" id="{09160951-4A15-A293-E785-6079E921819C}"/>
              </a:ext>
            </a:extLst>
          </p:cNvPr>
          <p:cNvSpPr txBox="1">
            <a:spLocks noGrp="1"/>
          </p:cNvSpPr>
          <p:nvPr>
            <p:ph type="title"/>
          </p:nvPr>
        </p:nvSpPr>
        <p:spPr>
          <a:xfrm>
            <a:off x="1114816" y="170457"/>
            <a:ext cx="7416800" cy="761476"/>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sz="2000" dirty="0"/>
              <a:t>ESECUZIONE CONTRATTI DI SERVIZI E FORNITURE</a:t>
            </a:r>
            <a:br>
              <a:rPr lang="it-IT" sz="2000" dirty="0"/>
            </a:br>
            <a:r>
              <a:rPr lang="it-IT" sz="2000" dirty="0"/>
              <a:t>Le modifiche contrattuali</a:t>
            </a:r>
            <a:br>
              <a:rPr lang="it-IT" dirty="0"/>
            </a:br>
            <a:br>
              <a:rPr lang="it-IT" dirty="0"/>
            </a:br>
            <a:endParaRPr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896"/>
        <p:cNvGrpSpPr/>
        <p:nvPr/>
      </p:nvGrpSpPr>
      <p:grpSpPr>
        <a:xfrm>
          <a:off x="0" y="0"/>
          <a:ext cx="0" cy="0"/>
          <a:chOff x="0" y="0"/>
          <a:chExt cx="0" cy="0"/>
        </a:xfrm>
      </p:grpSpPr>
      <p:sp>
        <p:nvSpPr>
          <p:cNvPr id="898" name="Google Shape;898;p31"/>
          <p:cNvSpPr txBox="1">
            <a:spLocks noGrp="1"/>
          </p:cNvSpPr>
          <p:nvPr>
            <p:ph type="title"/>
          </p:nvPr>
        </p:nvSpPr>
        <p:spPr>
          <a:xfrm>
            <a:off x="1114816" y="170457"/>
            <a:ext cx="7416800" cy="1322589"/>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1400"/>
              <a:buNone/>
            </a:pPr>
            <a:r>
              <a:rPr lang="it-IT" dirty="0"/>
              <a:t>NOVITÀ IN MERITO AI CONTRATTI COLLETTIVI NAZIONALI DI LAVORO </a:t>
            </a:r>
            <a:br>
              <a:rPr lang="it-IT" dirty="0"/>
            </a:br>
            <a:r>
              <a:rPr lang="it-IT" dirty="0"/>
              <a:t>L’applicazione dell’art. 11 </a:t>
            </a:r>
            <a:br>
              <a:rPr lang="it-IT" dirty="0"/>
            </a:br>
            <a:br>
              <a:rPr lang="it-IT" dirty="0"/>
            </a:br>
            <a:endParaRPr dirty="0"/>
          </a:p>
        </p:txBody>
      </p:sp>
      <p:cxnSp>
        <p:nvCxnSpPr>
          <p:cNvPr id="900" name="Google Shape;900;p31"/>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1" name="Google Shape;901;p31"/>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2" name="Google Shape;902;p31"/>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3" name="Google Shape;903;p31"/>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4" name="Google Shape;904;p31"/>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5" name="Google Shape;905;p31"/>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6" name="Google Shape;906;p31"/>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907" name="Google Shape;907;p31"/>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908" name="Google Shape;908;p31"/>
          <p:cNvSpPr/>
          <p:nvPr/>
        </p:nvSpPr>
        <p:spPr>
          <a:xfrm>
            <a:off x="6063839" y="2260499"/>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909" name="Google Shape;909;p31"/>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Novità in merito ai contratti collettivi nazionali di lavoro</a:t>
            </a:r>
            <a:endParaRPr/>
          </a:p>
        </p:txBody>
      </p:sp>
      <p:sp>
        <p:nvSpPr>
          <p:cNvPr id="910" name="Google Shape;910;p31"/>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pic>
        <p:nvPicPr>
          <p:cNvPr id="911" name="Google Shape;911;p31"/>
          <p:cNvPicPr preferRelativeResize="0"/>
          <p:nvPr/>
        </p:nvPicPr>
        <p:blipFill rotWithShape="1">
          <a:blip r:embed="rId3">
            <a:alphaModFix/>
          </a:blip>
          <a:srcRect/>
          <a:stretch/>
        </p:blipFill>
        <p:spPr>
          <a:xfrm>
            <a:off x="8097824" y="932457"/>
            <a:ext cx="1074635" cy="762319"/>
          </a:xfrm>
          <a:prstGeom prst="rect">
            <a:avLst/>
          </a:prstGeom>
          <a:noFill/>
          <a:ln>
            <a:noFill/>
          </a:ln>
        </p:spPr>
      </p:pic>
      <p:sp>
        <p:nvSpPr>
          <p:cNvPr id="913" name="Google Shape;913;p31"/>
          <p:cNvSpPr txBox="1">
            <a:spLocks noGrp="1"/>
          </p:cNvSpPr>
          <p:nvPr>
            <p:ph type="body" idx="1"/>
          </p:nvPr>
        </p:nvSpPr>
        <p:spPr>
          <a:xfrm>
            <a:off x="457200" y="1770325"/>
            <a:ext cx="8229600" cy="409920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SzPts val="1400"/>
              <a:buFont typeface="Noto Sans Symbols"/>
              <a:buNone/>
            </a:pPr>
            <a:r>
              <a:rPr lang="it-IT" sz="1400" dirty="0"/>
              <a:t>                </a:t>
            </a:r>
            <a:r>
              <a:rPr lang="it-IT" sz="1400" b="1" dirty="0"/>
              <a:t>FACOLTÀ DI INDICARE UN DIVERSO CCNL A PARITÀ DI CONDIZIONI E TUTELE</a:t>
            </a:r>
            <a:endParaRPr dirty="0"/>
          </a:p>
          <a:p>
            <a:pPr marL="0" lvl="0" indent="0" algn="just" rtl="0">
              <a:lnSpc>
                <a:spcPct val="100000"/>
              </a:lnSpc>
              <a:spcBef>
                <a:spcPts val="240"/>
              </a:spcBef>
              <a:spcAft>
                <a:spcPts val="0"/>
              </a:spcAft>
              <a:buSzPts val="1200"/>
              <a:buFont typeface="Noto Sans Symbols"/>
              <a:buNone/>
            </a:pPr>
            <a:endParaRPr sz="1200" dirty="0"/>
          </a:p>
          <a:p>
            <a:pPr marL="0" lvl="0" indent="0" algn="just" rtl="0">
              <a:lnSpc>
                <a:spcPct val="100000"/>
              </a:lnSpc>
              <a:spcBef>
                <a:spcPts val="230"/>
              </a:spcBef>
              <a:spcAft>
                <a:spcPts val="0"/>
              </a:spcAft>
              <a:buSzPts val="1150"/>
              <a:buFont typeface="Noto Sans Symbols"/>
              <a:buNone/>
            </a:pPr>
            <a:r>
              <a:rPr lang="it-IT" sz="1150" dirty="0"/>
              <a:t>Il comma 3 dell’articolo 11 prevede che </a:t>
            </a:r>
            <a:r>
              <a:rPr lang="it-IT" sz="1150" b="1" dirty="0"/>
              <a:t>gli operatori economici possano indicare</a:t>
            </a:r>
            <a:r>
              <a:rPr lang="it-IT" sz="1150" dirty="0"/>
              <a:t>, nella propria offerta, </a:t>
            </a:r>
            <a:r>
              <a:rPr lang="it-IT" sz="1150" b="1" dirty="0"/>
              <a:t>l’applicazione di un contratto collettivo diverso da quello indicato dalla stazione appaltante, purché garantisca ai dipendenti le medesime tutele</a:t>
            </a:r>
            <a:r>
              <a:rPr lang="it-IT" sz="1150" dirty="0"/>
              <a:t>. In tal caso l’impresa deve anche produrre una dichiarazione di equivalenza delle tutele, da verificare anche con le modalità previste per la verifica delle offerte anormalmente basse di cui all’articolo 110. </a:t>
            </a:r>
            <a:endParaRPr dirty="0"/>
          </a:p>
          <a:p>
            <a:pPr marL="0" lvl="0" indent="0" algn="just" rtl="0">
              <a:lnSpc>
                <a:spcPct val="100000"/>
              </a:lnSpc>
              <a:spcBef>
                <a:spcPts val="230"/>
              </a:spcBef>
              <a:spcAft>
                <a:spcPts val="0"/>
              </a:spcAft>
              <a:buSzPts val="1150"/>
              <a:buFont typeface="Noto Sans Symbols"/>
              <a:buNone/>
            </a:pPr>
            <a:endParaRPr sz="1150" dirty="0"/>
          </a:p>
          <a:p>
            <a:pPr marL="0" lvl="0" indent="0" algn="just" rtl="0">
              <a:lnSpc>
                <a:spcPct val="100000"/>
              </a:lnSpc>
              <a:spcBef>
                <a:spcPts val="230"/>
              </a:spcBef>
              <a:spcAft>
                <a:spcPts val="0"/>
              </a:spcAft>
              <a:buSzPts val="1150"/>
              <a:buFont typeface="Noto Sans Symbols"/>
              <a:buNone/>
            </a:pPr>
            <a:endParaRPr sz="1150" dirty="0"/>
          </a:p>
          <a:p>
            <a:pPr marL="0" lvl="0" indent="0" algn="just" rtl="0">
              <a:lnSpc>
                <a:spcPct val="100000"/>
              </a:lnSpc>
              <a:spcBef>
                <a:spcPts val="230"/>
              </a:spcBef>
              <a:spcAft>
                <a:spcPts val="0"/>
              </a:spcAft>
              <a:buSzPts val="1150"/>
              <a:buFont typeface="Noto Sans Symbols"/>
              <a:buNone/>
            </a:pPr>
            <a:r>
              <a:rPr lang="it-IT" sz="1150" dirty="0"/>
              <a:t>  </a:t>
            </a:r>
            <a:endParaRPr dirty="0"/>
          </a:p>
          <a:p>
            <a:pPr marL="0" lvl="0" indent="0" algn="just" rtl="0">
              <a:lnSpc>
                <a:spcPct val="100000"/>
              </a:lnSpc>
              <a:spcBef>
                <a:spcPts val="230"/>
              </a:spcBef>
              <a:spcAft>
                <a:spcPts val="0"/>
              </a:spcAft>
              <a:buSzPts val="1150"/>
              <a:buFont typeface="Noto Sans Symbols"/>
              <a:buNone/>
            </a:pPr>
            <a:r>
              <a:rPr lang="it-IT" sz="1150" dirty="0"/>
              <a:t>	Per rendere effettive queste previsioni, sarebbe opportuno individuare un soggetto istituzionale competente a dichiarare l’equivalenza delle tutele (a quanto consta, il CNEL ha già avviato le relative attività) e prevedere, dunque, solo in via transitoria l’autodichiarazione da parte dell’operatore economico e la verifica da parte della stazione appaltante. </a:t>
            </a:r>
            <a:endParaRPr dirty="0"/>
          </a:p>
          <a:p>
            <a:pPr marL="0" lvl="0" indent="0" algn="just" rtl="0">
              <a:lnSpc>
                <a:spcPct val="100000"/>
              </a:lnSpc>
              <a:spcBef>
                <a:spcPts val="230"/>
              </a:spcBef>
              <a:spcAft>
                <a:spcPts val="0"/>
              </a:spcAft>
              <a:buSzPts val="1150"/>
              <a:buFont typeface="Noto Sans Symbols"/>
              <a:buNone/>
            </a:pPr>
            <a:endParaRPr sz="1150" dirty="0"/>
          </a:p>
          <a:p>
            <a:pPr marL="0" lvl="0" indent="0" algn="just" rtl="0">
              <a:lnSpc>
                <a:spcPct val="100000"/>
              </a:lnSpc>
              <a:spcBef>
                <a:spcPts val="230"/>
              </a:spcBef>
              <a:spcAft>
                <a:spcPts val="0"/>
              </a:spcAft>
              <a:buSzPts val="1150"/>
              <a:buFont typeface="Noto Sans Symbols"/>
              <a:buNone/>
            </a:pPr>
            <a:r>
              <a:rPr lang="it-IT" sz="1150" dirty="0"/>
              <a:t>  Diversamente, affidare la disciplina di questo delicato aspetto alle autodichiarazioni dei singoli operatori economici e le conseguenti verifiche alle singole stazioni appaltanti </a:t>
            </a:r>
            <a:r>
              <a:rPr lang="it-IT" sz="1150" b="1" dirty="0"/>
              <a:t>potrebbe condurre a difformità applicative dei diversi contratti collettiv</a:t>
            </a:r>
            <a:r>
              <a:rPr lang="it-IT" sz="1150" dirty="0"/>
              <a:t>i. Infine, allo scopo di evitare incertezze, sarebbe preferibile che in sede di indicazione del contratto collettivo da applicare, gli operatori economici facessero riferimento al relativo codice alfanumerico unico attribuito dal CNEL, in sede di acquisizione del contratto nell’archivio nazionale dei contratti e degli accordi collettivi di lavoro (articolo 17 della legge 30 dicembre 1986, n. 936). </a:t>
            </a:r>
            <a:endParaRPr sz="1150" i="1" dirty="0"/>
          </a:p>
        </p:txBody>
      </p:sp>
      <p:pic>
        <p:nvPicPr>
          <p:cNvPr id="914" name="Google Shape;914;p31"/>
          <p:cNvPicPr preferRelativeResize="0"/>
          <p:nvPr/>
        </p:nvPicPr>
        <p:blipFill rotWithShape="1">
          <a:blip r:embed="rId4">
            <a:alphaModFix/>
          </a:blip>
          <a:srcRect/>
          <a:stretch/>
        </p:blipFill>
        <p:spPr>
          <a:xfrm>
            <a:off x="355360" y="3099219"/>
            <a:ext cx="621772" cy="659558"/>
          </a:xfrm>
          <a:prstGeom prst="rect">
            <a:avLst/>
          </a:prstGeom>
          <a:solidFill>
            <a:schemeClr val="dk1"/>
          </a:solidFill>
          <a:ln>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18"/>
        <p:cNvGrpSpPr/>
        <p:nvPr/>
      </p:nvGrpSpPr>
      <p:grpSpPr>
        <a:xfrm>
          <a:off x="0" y="0"/>
          <a:ext cx="0" cy="0"/>
          <a:chOff x="0" y="0"/>
          <a:chExt cx="0" cy="0"/>
        </a:xfrm>
      </p:grpSpPr>
      <p:sp>
        <p:nvSpPr>
          <p:cNvPr id="919" name="Google Shape;919;p23"/>
          <p:cNvSpPr txBox="1">
            <a:spLocks noGrp="1"/>
          </p:cNvSpPr>
          <p:nvPr>
            <p:ph type="title"/>
          </p:nvPr>
        </p:nvSpPr>
        <p:spPr>
          <a:xfrm>
            <a:off x="1116013" y="409575"/>
            <a:ext cx="7559675" cy="53400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GDL EDILIZIA, SOSTENIBILITÀ E PROCUREMENT</a:t>
            </a:r>
            <a:br>
              <a:rPr lang="it-IT" dirty="0"/>
            </a:br>
            <a:r>
              <a:rPr lang="it-IT" dirty="0"/>
              <a:t>                   Sottogruppo «Procurement»   </a:t>
            </a:r>
            <a:endParaRPr dirty="0"/>
          </a:p>
        </p:txBody>
      </p:sp>
      <p:pic>
        <p:nvPicPr>
          <p:cNvPr id="921" name="Google Shape;921;p23"/>
          <p:cNvPicPr preferRelativeResize="0"/>
          <p:nvPr/>
        </p:nvPicPr>
        <p:blipFill rotWithShape="1">
          <a:blip r:embed="rId3">
            <a:alphaModFix/>
          </a:blip>
          <a:srcRect/>
          <a:stretch/>
        </p:blipFill>
        <p:spPr>
          <a:xfrm>
            <a:off x="3467475" y="3723275"/>
            <a:ext cx="2209050" cy="2209050"/>
          </a:xfrm>
          <a:prstGeom prst="rect">
            <a:avLst/>
          </a:prstGeom>
          <a:noFill/>
          <a:ln>
            <a:noFill/>
          </a:ln>
        </p:spPr>
      </p:pic>
      <p:sp>
        <p:nvSpPr>
          <p:cNvPr id="922" name="Google Shape;922;p23"/>
          <p:cNvSpPr txBox="1"/>
          <p:nvPr/>
        </p:nvSpPr>
        <p:spPr>
          <a:xfrm>
            <a:off x="5923875" y="4459000"/>
            <a:ext cx="2804400" cy="13392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500"/>
              <a:buFont typeface="Arial"/>
              <a:buNone/>
            </a:pPr>
            <a:r>
              <a:rPr lang="it-IT" sz="1500" b="0" i="1" u="none" strike="noStrike" cap="none">
                <a:solidFill>
                  <a:srgbClr val="424242"/>
                </a:solidFill>
                <a:highlight>
                  <a:srgbClr val="FFFFFF"/>
                </a:highlight>
                <a:latin typeface="Arial"/>
                <a:ea typeface="Arial"/>
                <a:cs typeface="Arial"/>
                <a:sym typeface="Arial"/>
              </a:rPr>
              <a:t>“Solo insieme possiamo raggiungere ciò che ciascuno di noi cerca di raggiungere.” </a:t>
            </a:r>
            <a:endParaRPr sz="1500" b="0" i="1" u="none" strike="noStrike" cap="none">
              <a:solidFill>
                <a:srgbClr val="424242"/>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endParaRPr sz="1500" b="0" i="1" u="none" strike="noStrike" cap="none">
              <a:solidFill>
                <a:srgbClr val="424242"/>
              </a:solidFill>
              <a:highlight>
                <a:srgbClr val="FFFFFF"/>
              </a:highlight>
              <a:latin typeface="Arial"/>
              <a:ea typeface="Arial"/>
              <a:cs typeface="Arial"/>
              <a:sym typeface="Arial"/>
            </a:endParaRPr>
          </a:p>
          <a:p>
            <a:pPr marL="0" marR="0" lvl="0" indent="0" algn="ctr" rtl="0">
              <a:lnSpc>
                <a:spcPct val="100000"/>
              </a:lnSpc>
              <a:spcBef>
                <a:spcPts val="0"/>
              </a:spcBef>
              <a:spcAft>
                <a:spcPts val="0"/>
              </a:spcAft>
              <a:buClr>
                <a:srgbClr val="000000"/>
              </a:buClr>
              <a:buSzPts val="1500"/>
              <a:buFont typeface="Arial"/>
              <a:buNone/>
            </a:pPr>
            <a:r>
              <a:rPr lang="it-IT" sz="1500" b="0" i="1" u="none" strike="noStrike" cap="none">
                <a:solidFill>
                  <a:srgbClr val="424242"/>
                </a:solidFill>
                <a:highlight>
                  <a:srgbClr val="FFFFFF"/>
                </a:highlight>
                <a:latin typeface="Arial"/>
                <a:ea typeface="Arial"/>
                <a:cs typeface="Arial"/>
                <a:sym typeface="Arial"/>
              </a:rPr>
              <a:t> Karl Theodor Jaspers </a:t>
            </a:r>
            <a:endParaRPr sz="1400" b="0" i="1" u="none" strike="noStrike" cap="none">
              <a:solidFill>
                <a:srgbClr val="424242"/>
              </a:solidFill>
              <a:latin typeface="Arial"/>
              <a:ea typeface="Arial"/>
              <a:cs typeface="Arial"/>
              <a:sym typeface="Arial"/>
            </a:endParaRPr>
          </a:p>
        </p:txBody>
      </p:sp>
      <p:pic>
        <p:nvPicPr>
          <p:cNvPr id="923" name="Google Shape;923;p23" descr="https://convegni.unicam.it/sites/d7.unicam.it.convegni/files/bootcampstar/bootcampstar3%20testatina.jpg"/>
          <p:cNvPicPr preferRelativeResize="0"/>
          <p:nvPr/>
        </p:nvPicPr>
        <p:blipFill rotWithShape="1">
          <a:blip r:embed="rId4">
            <a:alphaModFix/>
          </a:blip>
          <a:srcRect/>
          <a:stretch/>
        </p:blipFill>
        <p:spPr>
          <a:xfrm>
            <a:off x="0" y="1823253"/>
            <a:ext cx="9147339" cy="1913635"/>
          </a:xfrm>
          <a:prstGeom prst="rect">
            <a:avLst/>
          </a:prstGeom>
          <a:noFill/>
          <a:ln w="9525" cap="flat" cmpd="sng">
            <a:solidFill>
              <a:schemeClr val="dk1"/>
            </a:solidFill>
            <a:prstDash val="solid"/>
            <a:round/>
            <a:headEnd type="none" w="sm" len="sm"/>
            <a:tailEnd type="none" w="sm" len="sm"/>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8" name="Google Shape;168;p4"/>
          <p:cNvSpPr txBox="1">
            <a:spLocks noGrp="1"/>
          </p:cNvSpPr>
          <p:nvPr>
            <p:ph type="body" idx="1"/>
          </p:nvPr>
        </p:nvSpPr>
        <p:spPr>
          <a:xfrm>
            <a:off x="251519" y="1497360"/>
            <a:ext cx="8640900" cy="4392600"/>
          </a:xfrm>
          <a:prstGeom prst="rect">
            <a:avLst/>
          </a:prstGeom>
          <a:noFill/>
          <a:ln>
            <a:noFill/>
          </a:ln>
        </p:spPr>
        <p:txBody>
          <a:bodyPr spcFirstLastPara="1" wrap="square" lIns="91425" tIns="45700" rIns="91425" bIns="45700" anchor="t" anchorCtr="0">
            <a:noAutofit/>
          </a:bodyPr>
          <a:lstStyle/>
          <a:p>
            <a:pPr marL="342900" lvl="0" indent="-342900" algn="l" rtl="0">
              <a:lnSpc>
                <a:spcPct val="150000"/>
              </a:lnSpc>
              <a:spcBef>
                <a:spcPts val="0"/>
              </a:spcBef>
              <a:spcAft>
                <a:spcPts val="0"/>
              </a:spcAft>
              <a:buSzPts val="1400"/>
              <a:buFont typeface="Wingdings" panose="05000000000000000000" pitchFamily="2" charset="2"/>
              <a:buChar char="Ø"/>
            </a:pPr>
            <a:r>
              <a:rPr lang="it-IT" sz="1400" b="1" dirty="0">
                <a:solidFill>
                  <a:schemeClr val="tx1"/>
                </a:solidFill>
              </a:rPr>
              <a:t>RESPONSABILE UNICO DEL PROGETTO </a:t>
            </a:r>
            <a:r>
              <a:rPr lang="it-IT" sz="1400" dirty="0"/>
              <a:t>- linee guida su nomina e funzioni</a:t>
            </a:r>
            <a:endParaRPr lang="it-IT" dirty="0"/>
          </a:p>
          <a:p>
            <a:pPr marL="342900" lvl="0" indent="-342900" algn="l" rtl="0">
              <a:lnSpc>
                <a:spcPct val="150000"/>
              </a:lnSpc>
              <a:spcBef>
                <a:spcPts val="0"/>
              </a:spcBef>
              <a:spcAft>
                <a:spcPts val="0"/>
              </a:spcAft>
              <a:buSzPts val="1400"/>
              <a:buFont typeface="Wingdings" panose="05000000000000000000" pitchFamily="2" charset="2"/>
              <a:buChar char="Ø"/>
            </a:pPr>
            <a:endParaRPr sz="1400" dirty="0"/>
          </a:p>
          <a:p>
            <a:pPr marL="342900" lvl="0" algn="just">
              <a:lnSpc>
                <a:spcPct val="150000"/>
              </a:lnSpc>
              <a:spcBef>
                <a:spcPts val="280"/>
              </a:spcBef>
              <a:buSzPts val="1400"/>
              <a:buFont typeface="Wingdings" panose="05000000000000000000" pitchFamily="2" charset="2"/>
              <a:buChar char="Ø"/>
            </a:pPr>
            <a:r>
              <a:rPr lang="it-IT" sz="1400" b="1" dirty="0">
                <a:solidFill>
                  <a:schemeClr val="tx1"/>
                </a:solidFill>
              </a:rPr>
              <a:t>ACQUISTI SOTTOSOGLIA </a:t>
            </a:r>
            <a:r>
              <a:rPr lang="it-IT" sz="1400" dirty="0"/>
              <a:t>– linee guida relative ai procedimenti di acquisizione di lavori, servizi e forniture di importo inferiore alle soglie di rilevanza europea</a:t>
            </a:r>
            <a:endParaRPr dirty="0"/>
          </a:p>
          <a:p>
            <a:pPr marL="463550" lvl="0" indent="-285750" algn="just" rtl="0">
              <a:lnSpc>
                <a:spcPct val="150000"/>
              </a:lnSpc>
              <a:spcBef>
                <a:spcPts val="280"/>
              </a:spcBef>
              <a:spcAft>
                <a:spcPts val="0"/>
              </a:spcAft>
              <a:buSzPts val="1400"/>
              <a:buFont typeface="Wingdings" panose="05000000000000000000" pitchFamily="2" charset="2"/>
              <a:buChar char="Ø"/>
            </a:pPr>
            <a:endParaRPr sz="1400" dirty="0"/>
          </a:p>
          <a:p>
            <a:pPr marL="342900" lvl="0" indent="-342900" algn="just" rtl="0">
              <a:lnSpc>
                <a:spcPct val="150000"/>
              </a:lnSpc>
              <a:spcBef>
                <a:spcPts val="280"/>
              </a:spcBef>
              <a:spcAft>
                <a:spcPts val="0"/>
              </a:spcAft>
              <a:buSzPts val="1400"/>
              <a:buFont typeface="Wingdings" panose="05000000000000000000" pitchFamily="2" charset="2"/>
              <a:buChar char="Ø"/>
            </a:pPr>
            <a:r>
              <a:rPr lang="it-IT" sz="1400" b="1" dirty="0">
                <a:solidFill>
                  <a:schemeClr val="tx1"/>
                </a:solidFill>
              </a:rPr>
              <a:t>PROGRAMMAZIONE E APPALTO DIGITALE </a:t>
            </a:r>
            <a:r>
              <a:rPr lang="it-IT" sz="1400" dirty="0"/>
              <a:t>– linee guida per una corretta programmazione di lavori/beni/servizi e schema di un appalto digitale</a:t>
            </a:r>
            <a:endParaRPr dirty="0"/>
          </a:p>
          <a:p>
            <a:pPr marL="463550" lvl="0" indent="-285750" algn="just" rtl="0">
              <a:lnSpc>
                <a:spcPct val="150000"/>
              </a:lnSpc>
              <a:spcBef>
                <a:spcPts val="280"/>
              </a:spcBef>
              <a:spcAft>
                <a:spcPts val="0"/>
              </a:spcAft>
              <a:buSzPts val="1400"/>
              <a:buFont typeface="Wingdings" panose="05000000000000000000" pitchFamily="2" charset="2"/>
              <a:buChar char="Ø"/>
            </a:pPr>
            <a:endParaRPr sz="1400" i="1" dirty="0"/>
          </a:p>
          <a:p>
            <a:pPr marL="342900" lvl="0" indent="-342900" algn="just" rtl="0">
              <a:lnSpc>
                <a:spcPct val="150000"/>
              </a:lnSpc>
              <a:spcBef>
                <a:spcPts val="280"/>
              </a:spcBef>
              <a:spcAft>
                <a:spcPts val="0"/>
              </a:spcAft>
              <a:buSzPts val="1400"/>
              <a:buFont typeface="Wingdings" panose="05000000000000000000" pitchFamily="2" charset="2"/>
              <a:buChar char="Ø"/>
            </a:pPr>
            <a:r>
              <a:rPr lang="it-IT" sz="1400" b="1" dirty="0">
                <a:solidFill>
                  <a:schemeClr val="tx1"/>
                </a:solidFill>
              </a:rPr>
              <a:t>ESECUZIONE CONTRATTI SERVIZI E FORNITURE </a:t>
            </a:r>
            <a:r>
              <a:rPr lang="it-IT" sz="1400" dirty="0"/>
              <a:t>– linee guida su esecuzione dei contratti</a:t>
            </a:r>
            <a:endParaRPr dirty="0"/>
          </a:p>
          <a:p>
            <a:pPr marL="463550" lvl="0" indent="-285750" algn="l" rtl="0">
              <a:lnSpc>
                <a:spcPct val="150000"/>
              </a:lnSpc>
              <a:spcBef>
                <a:spcPts val="280"/>
              </a:spcBef>
              <a:spcAft>
                <a:spcPts val="0"/>
              </a:spcAft>
              <a:buSzPts val="1400"/>
              <a:buFont typeface="Wingdings" panose="05000000000000000000" pitchFamily="2" charset="2"/>
              <a:buChar char="Ø"/>
            </a:pPr>
            <a:endParaRPr sz="1400" dirty="0"/>
          </a:p>
          <a:p>
            <a:pPr marL="342900" lvl="0" indent="-342900" algn="l" rtl="0">
              <a:lnSpc>
                <a:spcPct val="150000"/>
              </a:lnSpc>
              <a:spcBef>
                <a:spcPts val="280"/>
              </a:spcBef>
              <a:spcAft>
                <a:spcPts val="0"/>
              </a:spcAft>
              <a:buSzPts val="1400"/>
              <a:buFont typeface="Wingdings" panose="05000000000000000000" pitchFamily="2" charset="2"/>
              <a:buChar char="Ø"/>
            </a:pPr>
            <a:r>
              <a:rPr lang="it-IT" sz="1400" b="1" dirty="0">
                <a:solidFill>
                  <a:schemeClr val="tx1"/>
                </a:solidFill>
              </a:rPr>
              <a:t>NOVITÀ IN MERITO AI CONTRATTI COLLETTIVI NAZIONALI DI LAVORO </a:t>
            </a:r>
            <a:r>
              <a:rPr lang="it-IT" sz="1400" dirty="0"/>
              <a:t>– indicazioni sull’art. 11 </a:t>
            </a:r>
            <a:endParaRPr dirty="0"/>
          </a:p>
          <a:p>
            <a:pPr marL="0" lvl="0" indent="0" algn="l" rtl="0">
              <a:lnSpc>
                <a:spcPct val="150000"/>
              </a:lnSpc>
              <a:spcBef>
                <a:spcPts val="280"/>
              </a:spcBef>
              <a:spcAft>
                <a:spcPts val="0"/>
              </a:spcAft>
              <a:buSzPts val="1400"/>
              <a:buFont typeface="Arial"/>
              <a:buNone/>
            </a:pPr>
            <a:endParaRPr sz="1400" dirty="0"/>
          </a:p>
        </p:txBody>
      </p:sp>
      <p:sp>
        <p:nvSpPr>
          <p:cNvPr id="169" name="Google Shape;169;p4"/>
          <p:cNvSpPr/>
          <p:nvPr/>
        </p:nvSpPr>
        <p:spPr>
          <a:xfrm>
            <a:off x="1954213" y="630238"/>
            <a:ext cx="184150" cy="2286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endParaRPr sz="900" b="0" i="0" u="none" strike="noStrike" cap="none">
              <a:solidFill>
                <a:schemeClr val="lt1"/>
              </a:solidFill>
              <a:latin typeface="Arial"/>
              <a:ea typeface="Arial"/>
              <a:cs typeface="Arial"/>
              <a:sym typeface="Arial"/>
            </a:endParaRPr>
          </a:p>
        </p:txBody>
      </p:sp>
      <p:cxnSp>
        <p:nvCxnSpPr>
          <p:cNvPr id="170" name="Google Shape;170;p4"/>
          <p:cNvCxnSpPr/>
          <p:nvPr/>
        </p:nvCxnSpPr>
        <p:spPr>
          <a:xfrm>
            <a:off x="10077044"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71" name="Google Shape;171;p4"/>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72" name="Google Shape;172;p4"/>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73" name="Google Shape;173;p4"/>
          <p:cNvCxnSpPr/>
          <p:nvPr/>
        </p:nvCxnSpPr>
        <p:spPr>
          <a:xfrm>
            <a:off x="10077044"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74" name="Google Shape;174;p4"/>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75" name="Google Shape;175;p4"/>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176" name="Google Shape;176;p4"/>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b="0" i="0" u="none" strike="noStrike" cap="none">
                <a:solidFill>
                  <a:schemeClr val="lt1"/>
                </a:solidFill>
                <a:latin typeface="Arial"/>
                <a:ea typeface="Arial"/>
                <a:cs typeface="Arial"/>
                <a:sym typeface="Arial"/>
              </a:rPr>
              <a:t>Linee guida per le Strutture Tecniche</a:t>
            </a:r>
            <a:endParaRPr/>
          </a:p>
          <a:p>
            <a:pPr marL="0" marR="0" lvl="0" indent="0" algn="l" rtl="0">
              <a:lnSpc>
                <a:spcPct val="100000"/>
              </a:lnSpc>
              <a:spcBef>
                <a:spcPts val="0"/>
              </a:spcBef>
              <a:spcAft>
                <a:spcPts val="0"/>
              </a:spcAft>
              <a:buClr>
                <a:schemeClr val="lt1"/>
              </a:buClr>
              <a:buSzPts val="1050"/>
              <a:buFont typeface="Arial"/>
              <a:buNone/>
            </a:pPr>
            <a:r>
              <a:rPr lang="it-IT" sz="1050" b="0" i="0" u="none" strike="noStrike" cap="none">
                <a:solidFill>
                  <a:schemeClr val="lt1"/>
                </a:solidFill>
                <a:latin typeface="Arial"/>
                <a:ea typeface="Arial"/>
                <a:cs typeface="Arial"/>
                <a:sym typeface="Arial"/>
              </a:rPr>
              <a:t>ai sensi del nuovo Codice Appalti</a:t>
            </a:r>
            <a:endParaRPr/>
          </a:p>
        </p:txBody>
      </p:sp>
      <p:sp>
        <p:nvSpPr>
          <p:cNvPr id="177" name="Google Shape;177;p4"/>
          <p:cNvSpPr txBox="1"/>
          <p:nvPr/>
        </p:nvSpPr>
        <p:spPr>
          <a:xfrm>
            <a:off x="279142" y="374225"/>
            <a:ext cx="8585715" cy="789535"/>
          </a:xfrm>
          <a:prstGeom prst="rect">
            <a:avLst/>
          </a:prstGeom>
          <a:solidFill>
            <a:srgbClr val="006778"/>
          </a:solid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822433"/>
              </a:buClr>
              <a:buSzPts val="2400"/>
              <a:buFont typeface="Arial"/>
              <a:buNone/>
            </a:pPr>
            <a:r>
              <a:rPr lang="it-IT" sz="2400" b="1" i="0" u="none" strike="noStrike" cap="none">
                <a:solidFill>
                  <a:schemeClr val="lt1"/>
                </a:solidFill>
                <a:latin typeface="Arial"/>
                <a:ea typeface="Arial"/>
                <a:cs typeface="Arial"/>
                <a:sym typeface="Arial"/>
              </a:rPr>
              <a:t>LINEE GUIDA PER LE STRUTTURE TECNICHE</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822433"/>
              </a:buClr>
              <a:buSzPts val="2400"/>
              <a:buFont typeface="Arial"/>
              <a:buNone/>
            </a:pPr>
            <a:r>
              <a:rPr lang="it-IT" sz="2400" b="1" i="0" u="none" strike="noStrike" cap="none">
                <a:solidFill>
                  <a:schemeClr val="lt1"/>
                </a:solidFill>
                <a:latin typeface="Arial"/>
                <a:ea typeface="Arial"/>
                <a:cs typeface="Arial"/>
                <a:sym typeface="Arial"/>
              </a:rPr>
              <a:t>AI SENSI DEL NUOVO CODICE DEI CONTRATTI</a:t>
            </a:r>
            <a:endParaRPr sz="1400" b="0" i="0" u="none" strike="noStrike" cap="none">
              <a:solidFill>
                <a:srgbClr val="000000"/>
              </a:solidFill>
              <a:latin typeface="Arial"/>
              <a:ea typeface="Arial"/>
              <a:cs typeface="Arial"/>
              <a:sym typeface="Arial"/>
            </a:endParaRPr>
          </a:p>
          <a:p>
            <a:pPr marL="0" marR="0" lvl="0" indent="0" algn="just" rtl="0">
              <a:lnSpc>
                <a:spcPct val="100000"/>
              </a:lnSpc>
              <a:spcBef>
                <a:spcPts val="0"/>
              </a:spcBef>
              <a:spcAft>
                <a:spcPts val="0"/>
              </a:spcAft>
              <a:buClr>
                <a:srgbClr val="822433"/>
              </a:buClr>
              <a:buSzPts val="2400"/>
              <a:buFont typeface="Arial"/>
              <a:buNone/>
            </a:pPr>
            <a:r>
              <a:rPr lang="it-IT" sz="2400" b="1" i="0" u="none" strike="noStrike" cap="none">
                <a:solidFill>
                  <a:srgbClr val="822433"/>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78" name="Google Shape;178;p4"/>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08/07/2023</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5" name="Google Shape;185;p5"/>
          <p:cNvSpPr txBox="1">
            <a:spLocks noGrp="1"/>
          </p:cNvSpPr>
          <p:nvPr>
            <p:ph type="title"/>
          </p:nvPr>
        </p:nvSpPr>
        <p:spPr>
          <a:xfrm>
            <a:off x="1114816" y="170457"/>
            <a:ext cx="7416800" cy="99661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 </a:t>
            </a:r>
            <a:br>
              <a:rPr lang="it-IT" dirty="0"/>
            </a:br>
            <a:r>
              <a:rPr lang="it-IT" dirty="0"/>
              <a:t>           </a:t>
            </a:r>
            <a:r>
              <a:rPr lang="it-IT" sz="1800" dirty="0"/>
              <a:t>Linee guida su nomina e funzioni</a:t>
            </a:r>
            <a:br>
              <a:rPr lang="it-IT" dirty="0"/>
            </a:br>
            <a:br>
              <a:rPr lang="it-IT" dirty="0"/>
            </a:br>
            <a:endParaRPr dirty="0"/>
          </a:p>
        </p:txBody>
      </p:sp>
      <p:sp>
        <p:nvSpPr>
          <p:cNvPr id="186" name="Google Shape;186;p5"/>
          <p:cNvSpPr txBox="1">
            <a:spLocks noGrp="1"/>
          </p:cNvSpPr>
          <p:nvPr>
            <p:ph type="body" idx="1"/>
          </p:nvPr>
        </p:nvSpPr>
        <p:spPr>
          <a:xfrm>
            <a:off x="279142" y="1199305"/>
            <a:ext cx="8613332" cy="1149575"/>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30"/>
              </a:spcBef>
              <a:spcAft>
                <a:spcPts val="0"/>
              </a:spcAft>
              <a:buSzPts val="1150"/>
              <a:buFont typeface="Arial"/>
              <a:buNone/>
            </a:pPr>
            <a:r>
              <a:rPr lang="it-IT" sz="1150" dirty="0"/>
              <a:t>	Tra le novità introdotte dal nuovo Codice di rilevante interesse sono quelle che ridisegnano la portata e la figura del </a:t>
            </a:r>
            <a:r>
              <a:rPr lang="it-IT" sz="1150" b="1" dirty="0"/>
              <a:t>RUP</a:t>
            </a:r>
            <a:r>
              <a:rPr lang="it-IT" sz="1150" dirty="0"/>
              <a:t>, ovvero le norme contenute nell’art. 15 e nell’Allegato I.2.</a:t>
            </a:r>
            <a:endParaRPr dirty="0"/>
          </a:p>
          <a:p>
            <a:pPr marL="342900" lvl="0" indent="-342900" algn="just" rtl="0">
              <a:lnSpc>
                <a:spcPct val="100000"/>
              </a:lnSpc>
              <a:spcBef>
                <a:spcPts val="230"/>
              </a:spcBef>
              <a:spcAft>
                <a:spcPts val="0"/>
              </a:spcAft>
              <a:buSzPts val="1150"/>
              <a:buFont typeface="Arial"/>
              <a:buNone/>
            </a:pPr>
            <a:endParaRPr sz="1150" dirty="0"/>
          </a:p>
        </p:txBody>
      </p:sp>
      <p:sp>
        <p:nvSpPr>
          <p:cNvPr id="188" name="Google Shape;188;p5"/>
          <p:cNvSpPr/>
          <p:nvPr/>
        </p:nvSpPr>
        <p:spPr>
          <a:xfrm>
            <a:off x="5560722" y="2374713"/>
            <a:ext cx="2897478"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ACRONIMO</a:t>
            </a:r>
            <a:endParaRPr sz="900" b="0" i="0" u="none" strike="noStrike" cap="none">
              <a:solidFill>
                <a:schemeClr val="lt1"/>
              </a:solidFill>
              <a:latin typeface="Arial"/>
              <a:ea typeface="Arial"/>
              <a:cs typeface="Arial"/>
              <a:sym typeface="Arial"/>
            </a:endParaRPr>
          </a:p>
        </p:txBody>
      </p:sp>
      <p:sp>
        <p:nvSpPr>
          <p:cNvPr id="189" name="Google Shape;189;p5"/>
          <p:cNvSpPr/>
          <p:nvPr/>
        </p:nvSpPr>
        <p:spPr>
          <a:xfrm>
            <a:off x="5560723" y="3087385"/>
            <a:ext cx="2897477"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NOMINA</a:t>
            </a:r>
            <a:endParaRPr sz="900" b="0" i="0" u="none" strike="noStrike" cap="none">
              <a:solidFill>
                <a:schemeClr val="lt1"/>
              </a:solidFill>
              <a:latin typeface="Arial"/>
              <a:ea typeface="Arial"/>
              <a:cs typeface="Arial"/>
              <a:sym typeface="Arial"/>
            </a:endParaRPr>
          </a:p>
        </p:txBody>
      </p:sp>
      <p:cxnSp>
        <p:nvCxnSpPr>
          <p:cNvPr id="190" name="Google Shape;190;p5"/>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1" name="Google Shape;191;p5"/>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2" name="Google Shape;192;p5"/>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3" name="Google Shape;193;p5"/>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4" name="Google Shape;194;p5"/>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5" name="Google Shape;195;p5"/>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6" name="Google Shape;196;p5"/>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197" name="Google Shape;197;p5"/>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198" name="Google Shape;198;p5"/>
          <p:cNvSpPr/>
          <p:nvPr/>
        </p:nvSpPr>
        <p:spPr>
          <a:xfrm>
            <a:off x="5560723" y="3796591"/>
            <a:ext cx="2897477"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FUNZIONI E COMPITI</a:t>
            </a:r>
            <a:endParaRPr sz="900" b="0" i="0" u="none" strike="noStrike" cap="none">
              <a:solidFill>
                <a:schemeClr val="lt1"/>
              </a:solidFill>
              <a:latin typeface="Arial"/>
              <a:ea typeface="Arial"/>
              <a:cs typeface="Arial"/>
              <a:sym typeface="Arial"/>
            </a:endParaRPr>
          </a:p>
        </p:txBody>
      </p:sp>
      <p:sp>
        <p:nvSpPr>
          <p:cNvPr id="199" name="Google Shape;199;p5"/>
          <p:cNvSpPr/>
          <p:nvPr/>
        </p:nvSpPr>
        <p:spPr>
          <a:xfrm>
            <a:off x="5560723" y="4501112"/>
            <a:ext cx="2897476"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REQUISITI DI PROFESSIONALITÀ</a:t>
            </a:r>
            <a:endParaRPr sz="900" b="0" i="0" u="none" strike="noStrike" cap="none">
              <a:solidFill>
                <a:schemeClr val="lt1"/>
              </a:solidFill>
              <a:latin typeface="Arial"/>
              <a:ea typeface="Arial"/>
              <a:cs typeface="Arial"/>
              <a:sym typeface="Arial"/>
            </a:endParaRPr>
          </a:p>
        </p:txBody>
      </p:sp>
      <p:sp>
        <p:nvSpPr>
          <p:cNvPr id="200" name="Google Shape;200;p5"/>
          <p:cNvSpPr/>
          <p:nvPr/>
        </p:nvSpPr>
        <p:spPr>
          <a:xfrm>
            <a:off x="5560722" y="5205633"/>
            <a:ext cx="2897479" cy="581193"/>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PARTECIPAZIONE EVENTUALE ALLE COMMISSIONI GIUDICATRICI</a:t>
            </a:r>
            <a:endParaRPr sz="900" b="0" i="0" u="none" strike="noStrike" cap="none">
              <a:solidFill>
                <a:schemeClr val="lt1"/>
              </a:solidFill>
              <a:latin typeface="Arial"/>
              <a:ea typeface="Arial"/>
              <a:cs typeface="Arial"/>
              <a:sym typeface="Arial"/>
            </a:endParaRPr>
          </a:p>
        </p:txBody>
      </p:sp>
      <p:sp>
        <p:nvSpPr>
          <p:cNvPr id="201" name="Google Shape;201;p5"/>
          <p:cNvSpPr/>
          <p:nvPr/>
        </p:nvSpPr>
        <p:spPr>
          <a:xfrm>
            <a:off x="6465192" y="2174131"/>
            <a:ext cx="1368152" cy="88101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sp>
        <p:nvSpPr>
          <p:cNvPr id="202" name="Google Shape;202;p5"/>
          <p:cNvSpPr txBox="1">
            <a:spLocks noGrp="1"/>
          </p:cNvSpPr>
          <p:nvPr>
            <p:ph type="ftr" idx="11"/>
          </p:nvPr>
        </p:nvSpPr>
        <p:spPr>
          <a:xfrm>
            <a:off x="1219201" y="6146800"/>
            <a:ext cx="3245548" cy="45715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grpSp>
        <p:nvGrpSpPr>
          <p:cNvPr id="203" name="Google Shape;203;p5"/>
          <p:cNvGrpSpPr/>
          <p:nvPr/>
        </p:nvGrpSpPr>
        <p:grpSpPr>
          <a:xfrm>
            <a:off x="323528" y="2689889"/>
            <a:ext cx="4871847" cy="2794595"/>
            <a:chOff x="515896" y="2174131"/>
            <a:chExt cx="4871847" cy="2794595"/>
          </a:xfrm>
        </p:grpSpPr>
        <p:sp>
          <p:nvSpPr>
            <p:cNvPr id="204" name="Google Shape;204;p5"/>
            <p:cNvSpPr/>
            <p:nvPr/>
          </p:nvSpPr>
          <p:spPr>
            <a:xfrm>
              <a:off x="515896" y="2174131"/>
              <a:ext cx="4871847" cy="2794595"/>
            </a:xfrm>
            <a:prstGeom prst="rect">
              <a:avLst/>
            </a:prstGeom>
            <a:solidFill>
              <a:srgbClr val="EEF5FD"/>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grpSp>
          <p:nvGrpSpPr>
            <p:cNvPr id="205" name="Google Shape;205;p5"/>
            <p:cNvGrpSpPr/>
            <p:nvPr/>
          </p:nvGrpSpPr>
          <p:grpSpPr>
            <a:xfrm>
              <a:off x="515896" y="2193205"/>
              <a:ext cx="4871847" cy="2752229"/>
              <a:chOff x="515896" y="2193205"/>
              <a:chExt cx="4871847" cy="2752229"/>
            </a:xfrm>
          </p:grpSpPr>
          <p:grpSp>
            <p:nvGrpSpPr>
              <p:cNvPr id="206" name="Google Shape;206;p5"/>
              <p:cNvGrpSpPr/>
              <p:nvPr/>
            </p:nvGrpSpPr>
            <p:grpSpPr>
              <a:xfrm>
                <a:off x="1683146" y="2371619"/>
                <a:ext cx="2537347" cy="2271844"/>
                <a:chOff x="714600" y="2220151"/>
                <a:chExt cx="1920851" cy="1632356"/>
              </a:xfrm>
            </p:grpSpPr>
            <p:sp>
              <p:nvSpPr>
                <p:cNvPr id="207" name="Google Shape;207;p5"/>
                <p:cNvSpPr txBox="1"/>
                <p:nvPr/>
              </p:nvSpPr>
              <p:spPr>
                <a:xfrm>
                  <a:off x="714600" y="2220151"/>
                  <a:ext cx="1920851" cy="1461939"/>
                </a:xfrm>
                <a:prstGeom prst="rect">
                  <a:avLst/>
                </a:prstGeom>
                <a:solidFill>
                  <a:srgbClr val="EEF5FD"/>
                </a:solid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2000"/>
                    <a:buFont typeface="Arial"/>
                    <a:buNone/>
                  </a:pPr>
                  <a:r>
                    <a:rPr lang="it-IT" sz="2000" b="1" i="0" u="none" strike="noStrike" cap="none">
                      <a:solidFill>
                        <a:schemeClr val="dk1"/>
                      </a:solidFill>
                      <a:latin typeface="Arial"/>
                      <a:ea typeface="Arial"/>
                      <a:cs typeface="Arial"/>
                      <a:sym typeface="Arial"/>
                    </a:rPr>
                    <a:t>RUP</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900"/>
                    <a:buFont typeface="Arial"/>
                    <a:buNone/>
                  </a:pPr>
                  <a:endParaRPr sz="900" b="1" i="0" u="none" strike="noStrike" cap="none">
                    <a:solidFill>
                      <a:schemeClr val="dk1"/>
                    </a:solidFill>
                    <a:latin typeface="Arial"/>
                    <a:ea typeface="Arial"/>
                    <a:cs typeface="Arial"/>
                    <a:sym typeface="Arial"/>
                  </a:endParaRPr>
                </a:p>
              </p:txBody>
            </p:sp>
            <p:pic>
              <p:nvPicPr>
                <p:cNvPr id="208" name="Google Shape;208;p5"/>
                <p:cNvPicPr preferRelativeResize="0"/>
                <p:nvPr/>
              </p:nvPicPr>
              <p:blipFill rotWithShape="1">
                <a:blip r:embed="rId3">
                  <a:alphaModFix/>
                </a:blip>
                <a:srcRect/>
                <a:stretch/>
              </p:blipFill>
              <p:spPr>
                <a:xfrm>
                  <a:off x="891023" y="2971488"/>
                  <a:ext cx="1568004" cy="881019"/>
                </a:xfrm>
                <a:prstGeom prst="rect">
                  <a:avLst/>
                </a:prstGeom>
                <a:noFill/>
                <a:ln>
                  <a:noFill/>
                </a:ln>
              </p:spPr>
            </p:pic>
          </p:grpSp>
          <p:sp>
            <p:nvSpPr>
              <p:cNvPr id="209" name="Google Shape;209;p5"/>
              <p:cNvSpPr txBox="1"/>
              <p:nvPr/>
            </p:nvSpPr>
            <p:spPr>
              <a:xfrm>
                <a:off x="515896" y="2931970"/>
                <a:ext cx="4871847" cy="26930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150"/>
                  <a:buFont typeface="Arial"/>
                  <a:buNone/>
                </a:pPr>
                <a:r>
                  <a:rPr lang="it-IT" sz="1150" b="0" i="1" u="none" strike="noStrike" cap="none">
                    <a:solidFill>
                      <a:schemeClr val="dk1"/>
                    </a:solidFill>
                    <a:latin typeface="Arial"/>
                    <a:ea typeface="Arial"/>
                    <a:cs typeface="Arial"/>
                    <a:sym typeface="Arial"/>
                  </a:rPr>
                  <a:t>Profili che, alla luce del rinnovato quadro normativo, meritano un’analisi</a:t>
                </a:r>
                <a:endParaRPr sz="1400" b="0" i="0" u="none" strike="noStrike" cap="none">
                  <a:solidFill>
                    <a:srgbClr val="000000"/>
                  </a:solidFill>
                  <a:latin typeface="Arial"/>
                  <a:ea typeface="Arial"/>
                  <a:cs typeface="Arial"/>
                  <a:sym typeface="Arial"/>
                </a:endParaRPr>
              </a:p>
            </p:txBody>
          </p:sp>
          <p:sp>
            <p:nvSpPr>
              <p:cNvPr id="210" name="Google Shape;210;p5"/>
              <p:cNvSpPr/>
              <p:nvPr/>
            </p:nvSpPr>
            <p:spPr>
              <a:xfrm>
                <a:off x="539552" y="2193205"/>
                <a:ext cx="4824536" cy="275222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900"/>
                  <a:buFont typeface="Arial"/>
                  <a:buNone/>
                </a:pPr>
                <a:endParaRPr sz="900" b="0" i="0" u="none" strike="noStrike" cap="none">
                  <a:solidFill>
                    <a:schemeClr val="lt1"/>
                  </a:solidFill>
                  <a:latin typeface="Arial"/>
                  <a:ea typeface="Arial"/>
                  <a:cs typeface="Arial"/>
                  <a:sym typeface="Arial"/>
                </a:endParaRPr>
              </a:p>
            </p:txBody>
          </p:sp>
        </p:grpSp>
      </p:grpSp>
      <p:sp>
        <p:nvSpPr>
          <p:cNvPr id="211" name="Google Shape;211;p5"/>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08/07/2023</a:t>
            </a:r>
            <a:endParaRPr/>
          </a:p>
        </p:txBody>
      </p:sp>
      <p:sp>
        <p:nvSpPr>
          <p:cNvPr id="212" name="Google Shape;212;p5"/>
          <p:cNvSpPr txBox="1"/>
          <p:nvPr/>
        </p:nvSpPr>
        <p:spPr>
          <a:xfrm>
            <a:off x="246669" y="160050"/>
            <a:ext cx="944400" cy="230792"/>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2400"/>
              <a:buFont typeface="Arial"/>
              <a:buNone/>
            </a:pPr>
            <a:r>
              <a:rPr lang="it-IT" sz="900" b="0" i="0" u="none" strike="noStrike" cap="none" dirty="0">
                <a:solidFill>
                  <a:srgbClr val="822433"/>
                </a:solidFill>
                <a:latin typeface="Arial"/>
                <a:ea typeface="Arial"/>
                <a:cs typeface="Arial"/>
                <a:sym typeface="Arial"/>
              </a:rPr>
              <a:t> </a:t>
            </a:r>
            <a:r>
              <a:rPr lang="it-IT" sz="900" b="0" i="0" u="none" strike="noStrike" cap="none" dirty="0">
                <a:solidFill>
                  <a:schemeClr val="lt1"/>
                </a:solidFill>
                <a:latin typeface="Arial"/>
                <a:ea typeface="Arial"/>
                <a:cs typeface="Arial"/>
                <a:sym typeface="Arial"/>
              </a:rPr>
              <a:t>.</a:t>
            </a:r>
            <a:endParaRPr sz="1400" b="0" i="0" u="none" strike="noStrike" cap="none" dirty="0">
              <a:solidFill>
                <a:srgbClr val="000000"/>
              </a:solidFill>
              <a:latin typeface="Arial"/>
              <a:ea typeface="Arial"/>
              <a:cs typeface="Arial"/>
              <a:sym typeface="Arial"/>
            </a:endParaRPr>
          </a:p>
        </p:txBody>
      </p:sp>
      <p:pic>
        <p:nvPicPr>
          <p:cNvPr id="2" name="Google Shape;712;p25">
            <a:extLst>
              <a:ext uri="{FF2B5EF4-FFF2-40B4-BE49-F238E27FC236}">
                <a16:creationId xmlns:a16="http://schemas.microsoft.com/office/drawing/2014/main" id="{D14E5F1D-56D3-DDA1-B86C-52B6DB3329CE}"/>
              </a:ext>
            </a:extLst>
          </p:cNvPr>
          <p:cNvPicPr preferRelativeResize="0"/>
          <p:nvPr/>
        </p:nvPicPr>
        <p:blipFill rotWithShape="1">
          <a:blip r:embed="rId4">
            <a:alphaModFix/>
          </a:blip>
          <a:srcRect/>
          <a:stretch/>
        </p:blipFill>
        <p:spPr>
          <a:xfrm>
            <a:off x="4670566" y="1730620"/>
            <a:ext cx="1074635" cy="76231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20" name="Google Shape;220;p6"/>
          <p:cNvSpPr txBox="1">
            <a:spLocks noGrp="1"/>
          </p:cNvSpPr>
          <p:nvPr>
            <p:ph type="body" idx="1"/>
          </p:nvPr>
        </p:nvSpPr>
        <p:spPr>
          <a:xfrm>
            <a:off x="279142" y="1199305"/>
            <a:ext cx="8613331" cy="4413555"/>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L’acronimo RUP sta per RESPONSABILE UNICO DEL “PROGETTO”: trattasi del soggetto responsabile, non di un singolo procedimento, bensì di una serie di fasi preordinate alla realizzazione di un progetto/intervento pubblico unitario, rispetto al quale egli conserva la </a:t>
            </a:r>
            <a:r>
              <a:rPr lang="it-IT" sz="1150" b="1" dirty="0"/>
              <a:t>centralità</a:t>
            </a:r>
            <a:r>
              <a:rPr lang="it-IT" sz="1150" dirty="0"/>
              <a:t> e la </a:t>
            </a:r>
            <a:r>
              <a:rPr lang="it-IT" sz="1150" b="1" dirty="0"/>
              <a:t>trasversalità </a:t>
            </a:r>
            <a:r>
              <a:rPr lang="it-IT" sz="1150" dirty="0"/>
              <a:t>del ruolo, le fasi di programmazione, progettazione, affidamento ed esecuzione.	</a:t>
            </a:r>
            <a:endParaRPr dirty="0"/>
          </a:p>
          <a:p>
            <a:pPr marL="342900" lvl="0" indent="-342900" algn="just" rtl="0">
              <a:lnSpc>
                <a:spcPct val="100000"/>
              </a:lnSpc>
              <a:spcBef>
                <a:spcPts val="230"/>
              </a:spcBef>
              <a:spcAft>
                <a:spcPts val="0"/>
              </a:spcAft>
              <a:buSzPts val="1150"/>
              <a:buFont typeface="Arial"/>
              <a:buNone/>
            </a:pPr>
            <a:endParaRPr lang="it-IT" sz="1150" dirty="0"/>
          </a:p>
          <a:p>
            <a:pPr marL="342900" algn="just">
              <a:spcBef>
                <a:spcPts val="230"/>
              </a:spcBef>
              <a:buSzPts val="1150"/>
              <a:buNone/>
            </a:pPr>
            <a:r>
              <a:rPr lang="it-IT" sz="1150" dirty="0"/>
              <a:t>  			</a:t>
            </a:r>
            <a:r>
              <a:rPr lang="it-IT" sz="1150" b="1" dirty="0"/>
              <a:t>Superamento dell’equivoco concettuale</a:t>
            </a:r>
            <a:r>
              <a:rPr lang="it-IT" sz="1150" dirty="0"/>
              <a:t>, dovuto alla scelta del nome e poi dell’acronimo R.U.P. cambiando il nome, per sottolineare che il ruolo ricoperto è quello di responsabile non di uno o più procedimenti ma di tutto l’intervento pubblico. Non si tratta di un procedimento unitario articolato in più sub-procedimenti, eventualmente di competenza di diversi uffici. Nel caso dei contratti disciplinati dal codice, </a:t>
            </a:r>
            <a:r>
              <a:rPr lang="it-IT" sz="1150" b="1" dirty="0"/>
              <a:t>si tratta di procedimenti diversi, ciascuno dei quali destinato a sfociare nell’adozione di un provvedimento o atto autonomo. Il codice dei contratti fa riferimento al responsabile unico del progetto come persona fisica e non come un ufficio.</a:t>
            </a:r>
          </a:p>
          <a:p>
            <a:pPr marL="342900" lvl="0" indent="-34290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Differenza con la Legge 241/1990: </a:t>
            </a:r>
            <a:r>
              <a:rPr lang="it-IT" sz="1150" b="1" dirty="0"/>
              <a:t>diversa portata del concetto di unicità </a:t>
            </a:r>
            <a:r>
              <a:rPr lang="it-IT" sz="1150" dirty="0"/>
              <a:t>(riferito al singolo procedimento)</a:t>
            </a:r>
          </a:p>
          <a:p>
            <a:pPr marL="342900" lvl="0" indent="-342900" algn="just" rtl="0">
              <a:lnSpc>
                <a:spcPct val="100000"/>
              </a:lnSpc>
              <a:spcBef>
                <a:spcPts val="230"/>
              </a:spcBef>
              <a:spcAft>
                <a:spcPts val="0"/>
              </a:spcAft>
              <a:buSzPts val="1150"/>
              <a:buFont typeface="Arial"/>
              <a:buNone/>
            </a:pPr>
            <a:endParaRPr lang="it-IT" sz="1150" dirty="0"/>
          </a:p>
          <a:p>
            <a:pPr marL="342900" lvl="0" indent="-342900" algn="just" rtl="0">
              <a:lnSpc>
                <a:spcPct val="100000"/>
              </a:lnSpc>
              <a:spcBef>
                <a:spcPts val="230"/>
              </a:spcBef>
              <a:spcAft>
                <a:spcPts val="0"/>
              </a:spcAft>
              <a:buSzPts val="1150"/>
              <a:buFont typeface="Arial"/>
              <a:buNone/>
            </a:pPr>
            <a:r>
              <a:rPr lang="it-IT" sz="1150" dirty="0"/>
              <a:t>	In linea con tale previsione, al fine di evitare un’eccessiva concentrazione in capo al RUP di compiti e responsabilità direttamente operative, il Codice, al comma 4 dell’art. 15, prevede la possibilità di nominare un responsabile per le fasi di programmazione, progettazione ed esecuzione e un responsabile per la fase di affidamento.</a:t>
            </a:r>
            <a:endParaRPr dirty="0"/>
          </a:p>
          <a:p>
            <a:pPr marL="342900" lvl="0" indent="-342900" algn="just" rtl="0">
              <a:lnSpc>
                <a:spcPct val="100000"/>
              </a:lnSpc>
              <a:spcBef>
                <a:spcPts val="230"/>
              </a:spcBef>
              <a:spcAft>
                <a:spcPts val="0"/>
              </a:spcAft>
              <a:buSzPts val="1150"/>
              <a:buFont typeface="Arial"/>
              <a:buNone/>
            </a:pPr>
            <a:endParaRPr sz="1150" dirty="0"/>
          </a:p>
          <a:p>
            <a:pPr marL="342900" lvl="0" indent="-342900" algn="just" rtl="0">
              <a:lnSpc>
                <a:spcPct val="100000"/>
              </a:lnSpc>
              <a:spcBef>
                <a:spcPts val="230"/>
              </a:spcBef>
              <a:spcAft>
                <a:spcPts val="0"/>
              </a:spcAft>
              <a:buSzPts val="1150"/>
              <a:buFont typeface="Arial"/>
              <a:buNone/>
            </a:pPr>
            <a:r>
              <a:rPr lang="it-IT" sz="1150" dirty="0"/>
              <a:t>	</a:t>
            </a:r>
            <a:endParaRPr sz="1200" dirty="0"/>
          </a:p>
        </p:txBody>
      </p:sp>
      <p:cxnSp>
        <p:nvCxnSpPr>
          <p:cNvPr id="224" name="Google Shape;224;p6"/>
          <p:cNvCxnSpPr/>
          <p:nvPr/>
        </p:nvCxnSpPr>
        <p:spPr>
          <a:xfrm>
            <a:off x="-512981" y="96235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25" name="Google Shape;225;p6"/>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26" name="Google Shape;226;p6"/>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27" name="Google Shape;227;p6"/>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28" name="Google Shape;228;p6"/>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29" name="Google Shape;229;p6"/>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30" name="Google Shape;230;p6"/>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31" name="Google Shape;231;p6"/>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234" name="Google Shape;234;p6"/>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dirty="0">
                <a:solidFill>
                  <a:schemeClr val="lt1"/>
                </a:solidFill>
                <a:latin typeface="Arial"/>
                <a:ea typeface="Arial"/>
                <a:cs typeface="Arial"/>
                <a:sym typeface="Arial"/>
              </a:rPr>
              <a:t>08/07/2023</a:t>
            </a:r>
            <a:endParaRPr dirty="0"/>
          </a:p>
        </p:txBody>
      </p:sp>
      <p:sp>
        <p:nvSpPr>
          <p:cNvPr id="235" name="Google Shape;235;p6"/>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dirty="0"/>
              <a:t>Il Responsabile Unico di Progetto</a:t>
            </a:r>
            <a:endParaRPr dirty="0"/>
          </a:p>
        </p:txBody>
      </p:sp>
      <p:sp>
        <p:nvSpPr>
          <p:cNvPr id="4" name="Google Shape;185;p5">
            <a:extLst>
              <a:ext uri="{FF2B5EF4-FFF2-40B4-BE49-F238E27FC236}">
                <a16:creationId xmlns:a16="http://schemas.microsoft.com/office/drawing/2014/main" id="{A17B02D4-A138-FCC3-A07C-69EA8459B9CD}"/>
              </a:ext>
            </a:extLst>
          </p:cNvPr>
          <p:cNvSpPr txBox="1">
            <a:spLocks noGrp="1"/>
          </p:cNvSpPr>
          <p:nvPr>
            <p:ph type="title"/>
          </p:nvPr>
        </p:nvSpPr>
        <p:spPr>
          <a:xfrm>
            <a:off x="963038" y="170457"/>
            <a:ext cx="7568578" cy="996613"/>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 </a:t>
            </a:r>
            <a:br>
              <a:rPr lang="it-IT" dirty="0"/>
            </a:br>
            <a:r>
              <a:rPr lang="it-IT" dirty="0"/>
              <a:t>                  </a:t>
            </a:r>
            <a:r>
              <a:rPr lang="it-IT" sz="1800" dirty="0"/>
              <a:t>Stesso acronimo…ruolo nuovo</a:t>
            </a:r>
            <a:br>
              <a:rPr lang="it-IT" dirty="0"/>
            </a:br>
            <a:br>
              <a:rPr lang="it-IT" dirty="0"/>
            </a:br>
            <a:br>
              <a:rPr lang="it-IT" dirty="0"/>
            </a:br>
            <a:br>
              <a:rPr lang="it-IT" dirty="0"/>
            </a:br>
            <a:br>
              <a:rPr lang="it-IT" dirty="0"/>
            </a:br>
            <a:endParaRPr dirty="0"/>
          </a:p>
        </p:txBody>
      </p:sp>
      <p:sp>
        <p:nvSpPr>
          <p:cNvPr id="2" name="Freccia a destra 1">
            <a:extLst>
              <a:ext uri="{FF2B5EF4-FFF2-40B4-BE49-F238E27FC236}">
                <a16:creationId xmlns:a16="http://schemas.microsoft.com/office/drawing/2014/main" id="{48AD9A67-F5C8-34D9-2590-204990D1B1D4}"/>
              </a:ext>
            </a:extLst>
          </p:cNvPr>
          <p:cNvSpPr/>
          <p:nvPr/>
        </p:nvSpPr>
        <p:spPr>
          <a:xfrm>
            <a:off x="893552" y="2081719"/>
            <a:ext cx="964431" cy="290983"/>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it-IT"/>
          </a:p>
        </p:txBody>
      </p:sp>
      <p:sp>
        <p:nvSpPr>
          <p:cNvPr id="3" name="Freccia a destra 2">
            <a:extLst>
              <a:ext uri="{FF2B5EF4-FFF2-40B4-BE49-F238E27FC236}">
                <a16:creationId xmlns:a16="http://schemas.microsoft.com/office/drawing/2014/main" id="{8C116832-7E88-3E67-D90D-661622325A15}"/>
              </a:ext>
            </a:extLst>
          </p:cNvPr>
          <p:cNvSpPr/>
          <p:nvPr/>
        </p:nvSpPr>
        <p:spPr>
          <a:xfrm>
            <a:off x="893551" y="3352580"/>
            <a:ext cx="964431" cy="290983"/>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it-IT"/>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a:extLst>
              <a:ext uri="{FF2B5EF4-FFF2-40B4-BE49-F238E27FC236}">
                <a16:creationId xmlns:a16="http://schemas.microsoft.com/office/drawing/2014/main" id="{B4D4641D-5FC0-ED7A-61CF-B4C2DFF09BA6}"/>
              </a:ext>
            </a:extLst>
          </p:cNvPr>
          <p:cNvSpPr>
            <a:spLocks noGrp="1" noChangeArrowheads="1"/>
          </p:cNvSpPr>
          <p:nvPr>
            <p:ph idx="1"/>
          </p:nvPr>
        </p:nvSpPr>
        <p:spPr>
          <a:xfrm>
            <a:off x="974725" y="1052945"/>
            <a:ext cx="7559675" cy="4752110"/>
          </a:xfrm>
        </p:spPr>
        <p:txBody>
          <a:bodyPr/>
          <a:lstStyle/>
          <a:p>
            <a:pPr marL="0" indent="0" algn="just">
              <a:buFont typeface="Wingdings" panose="05000000000000000000" pitchFamily="2" charset="2"/>
              <a:buNone/>
            </a:pPr>
            <a:endParaRPr lang="it-IT" altLang="it-IT" sz="1400" b="1" dirty="0"/>
          </a:p>
          <a:p>
            <a:pPr marL="0" indent="0" algn="just">
              <a:buFont typeface="Wingdings" panose="05000000000000000000" pitchFamily="2" charset="2"/>
              <a:buNone/>
            </a:pPr>
            <a:r>
              <a:rPr lang="it-IT" altLang="it-IT" sz="1400" b="1" dirty="0"/>
              <a:t>                            </a:t>
            </a:r>
            <a:endParaRPr lang="it-IT" altLang="it-IT" sz="1200" b="1" dirty="0">
              <a:latin typeface="+mj-lt"/>
            </a:endParaRPr>
          </a:p>
          <a:p>
            <a:pPr marL="0" indent="0" algn="just">
              <a:lnSpc>
                <a:spcPct val="107000"/>
              </a:lnSpc>
              <a:spcAft>
                <a:spcPts val="800"/>
              </a:spcAft>
              <a:buFont typeface="Wingdings" panose="05000000000000000000" pitchFamily="2" charset="2"/>
              <a:buNone/>
            </a:pPr>
            <a:r>
              <a:rPr lang="it-IT" sz="1200" b="0" i="0" dirty="0">
                <a:solidFill>
                  <a:srgbClr val="000000"/>
                </a:solidFill>
                <a:effectLst/>
                <a:latin typeface="+mj-lt"/>
              </a:rPr>
              <a:t>Ferma restando l’unicità del RUP, le stazioni appaltanti e gli enti concedenti, possono individuare </a:t>
            </a:r>
            <a:r>
              <a:rPr lang="it-IT" sz="1200" b="1" i="0" dirty="0">
                <a:solidFill>
                  <a:schemeClr val="tx1"/>
                </a:solidFill>
                <a:effectLst/>
                <a:latin typeface="+mj-lt"/>
              </a:rPr>
              <a:t>modelli organizzativi</a:t>
            </a:r>
            <a:r>
              <a:rPr lang="it-IT" sz="1200" b="0" i="0" dirty="0">
                <a:solidFill>
                  <a:srgbClr val="000000"/>
                </a:solidFill>
                <a:effectLst/>
                <a:latin typeface="+mj-lt"/>
              </a:rPr>
              <a:t>, i quali prevedano la nomina di un responsabile di procedimento per le fasi di programmazione, progettazione ed esecuzione e un responsabile di procedimento per la fase di affidamento. Le relative responsabilità sono ripartite in base ai compiti svolti in ciascuna fase, ferme restando le funzioni di supervisione, indirizzo e coordinamento del RUP.</a:t>
            </a:r>
            <a:endParaRPr lang="it-IT" altLang="it-IT" sz="1200" b="1" i="1" dirty="0">
              <a:latin typeface="+mj-lt"/>
            </a:endParaRPr>
          </a:p>
          <a:p>
            <a:pPr marL="0" indent="0" algn="just">
              <a:buFont typeface="Wingdings" panose="05000000000000000000" pitchFamily="2" charset="2"/>
              <a:buNone/>
            </a:pPr>
            <a:r>
              <a:rPr lang="it-IT" altLang="it-IT" sz="1200" dirty="0">
                <a:latin typeface="+mj-lt"/>
              </a:rPr>
              <a:t>. </a:t>
            </a:r>
          </a:p>
          <a:p>
            <a:pPr marL="0" indent="0" algn="just">
              <a:buFont typeface="Wingdings" panose="05000000000000000000" pitchFamily="2" charset="2"/>
              <a:buNone/>
            </a:pPr>
            <a:r>
              <a:rPr lang="it-IT" altLang="it-IT" sz="1200" dirty="0">
                <a:latin typeface="+mj-lt"/>
              </a:rPr>
              <a:t>				</a:t>
            </a:r>
          </a:p>
          <a:p>
            <a:pPr marL="0" indent="0" algn="just">
              <a:buFont typeface="Wingdings" panose="05000000000000000000" pitchFamily="2" charset="2"/>
              <a:buNone/>
            </a:pPr>
            <a:endParaRPr lang="it-IT" altLang="it-IT" sz="1200" dirty="0">
              <a:latin typeface="+mj-lt"/>
            </a:endParaRPr>
          </a:p>
          <a:p>
            <a:pPr marL="0" indent="0" algn="just">
              <a:buFont typeface="Wingdings" panose="05000000000000000000" pitchFamily="2" charset="2"/>
              <a:buNone/>
            </a:pPr>
            <a:endParaRPr lang="it-IT" altLang="it-IT" sz="1200" dirty="0">
              <a:latin typeface="+mj-lt"/>
            </a:endParaRPr>
          </a:p>
          <a:p>
            <a:pPr marL="0" indent="0" algn="just">
              <a:buFont typeface="Wingdings" panose="05000000000000000000" pitchFamily="2" charset="2"/>
              <a:buNone/>
            </a:pPr>
            <a:endParaRPr lang="it-IT" altLang="it-IT" sz="1200" dirty="0">
              <a:latin typeface="+mj-lt"/>
            </a:endParaRPr>
          </a:p>
          <a:p>
            <a:pPr marL="0" indent="0" algn="just">
              <a:buFont typeface="Wingdings" panose="05000000000000000000" pitchFamily="2" charset="2"/>
              <a:buNone/>
            </a:pPr>
            <a:endParaRPr lang="it-IT" altLang="it-IT" sz="1200" dirty="0">
              <a:latin typeface="+mj-lt"/>
            </a:endParaRPr>
          </a:p>
          <a:p>
            <a:pPr marL="0" indent="0" algn="just">
              <a:buFont typeface="Wingdings" panose="05000000000000000000" pitchFamily="2" charset="2"/>
              <a:buNone/>
            </a:pPr>
            <a:endParaRPr lang="it-IT" altLang="it-IT" sz="1200" dirty="0">
              <a:latin typeface="+mj-lt"/>
            </a:endParaRPr>
          </a:p>
          <a:p>
            <a:pPr marL="0" indent="0" algn="just">
              <a:buFont typeface="Wingdings" panose="05000000000000000000" pitchFamily="2" charset="2"/>
              <a:buNone/>
            </a:pPr>
            <a:endParaRPr lang="it-IT" altLang="it-IT" sz="1200" dirty="0">
              <a:latin typeface="+mj-lt"/>
            </a:endParaRPr>
          </a:p>
          <a:p>
            <a:pPr marL="0" indent="0" algn="just">
              <a:buFont typeface="Wingdings" panose="05000000000000000000" pitchFamily="2" charset="2"/>
              <a:buNone/>
            </a:pPr>
            <a:r>
              <a:rPr lang="it-IT" altLang="it-IT" sz="1200" dirty="0">
                <a:latin typeface="+mj-lt"/>
              </a:rPr>
              <a:t>Si introduce, con riferimento agli aspetti della programmazione, progettazione, esecuzione ed affidamento, un principio di “responsabilità per fasi”. Non si tratta di sub-procedimenti dell’unico procedimento contrattuale, ma di autonomi procedimenti. La suddivisione tra aspetti di natura tecnica e aspetti amministrativi potrebbe rendere opportuna una  revisione dell’organizzazione dell’ente.</a:t>
            </a:r>
          </a:p>
        </p:txBody>
      </p:sp>
      <p:graphicFrame>
        <p:nvGraphicFramePr>
          <p:cNvPr id="6" name="Diagramma 5">
            <a:extLst>
              <a:ext uri="{FF2B5EF4-FFF2-40B4-BE49-F238E27FC236}">
                <a16:creationId xmlns:a16="http://schemas.microsoft.com/office/drawing/2014/main" id="{CD3925B8-1051-40E6-8A33-25B97149C93C}"/>
              </a:ext>
            </a:extLst>
          </p:cNvPr>
          <p:cNvGraphicFramePr/>
          <p:nvPr>
            <p:extLst>
              <p:ext uri="{D42A27DB-BD31-4B8C-83A1-F6EECF244321}">
                <p14:modId xmlns:p14="http://schemas.microsoft.com/office/powerpoint/2010/main" val="958374984"/>
              </p:ext>
            </p:extLst>
          </p:nvPr>
        </p:nvGraphicFramePr>
        <p:xfrm>
          <a:off x="822325" y="2703405"/>
          <a:ext cx="4114800" cy="167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CasellaDiTesto 6">
            <a:extLst>
              <a:ext uri="{FF2B5EF4-FFF2-40B4-BE49-F238E27FC236}">
                <a16:creationId xmlns:a16="http://schemas.microsoft.com/office/drawing/2014/main" id="{89F4A539-44D3-4F10-8062-F56D1E894FF2}"/>
              </a:ext>
            </a:extLst>
          </p:cNvPr>
          <p:cNvSpPr txBox="1"/>
          <p:nvPr/>
        </p:nvSpPr>
        <p:spPr>
          <a:xfrm>
            <a:off x="4027488" y="2996119"/>
            <a:ext cx="4648200" cy="307777"/>
          </a:xfrm>
          <a:prstGeom prst="rect">
            <a:avLst/>
          </a:prstGeom>
          <a:noFill/>
        </p:spPr>
        <p:txBody>
          <a:bodyPr>
            <a:spAutoFit/>
          </a:bodyPr>
          <a:lstStyle/>
          <a:p>
            <a:pPr>
              <a:defRPr/>
            </a:pPr>
            <a:r>
              <a:rPr lang="it-IT" sz="1200" dirty="0">
                <a:latin typeface="+mn-lt"/>
              </a:rPr>
              <a:t> </a:t>
            </a:r>
            <a:r>
              <a:rPr lang="it-IT" b="1" dirty="0">
                <a:solidFill>
                  <a:schemeClr val="tx1"/>
                </a:solidFill>
                <a:latin typeface="+mn-lt"/>
              </a:rPr>
              <a:t>Supervisione, coordinamento, indirizzo e controllo</a:t>
            </a:r>
          </a:p>
        </p:txBody>
      </p:sp>
      <p:sp>
        <p:nvSpPr>
          <p:cNvPr id="5" name="Google Shape;185;p5">
            <a:extLst>
              <a:ext uri="{FF2B5EF4-FFF2-40B4-BE49-F238E27FC236}">
                <a16:creationId xmlns:a16="http://schemas.microsoft.com/office/drawing/2014/main" id="{D57C0097-6AC8-16DC-05F9-00122994132E}"/>
              </a:ext>
            </a:extLst>
          </p:cNvPr>
          <p:cNvSpPr txBox="1">
            <a:spLocks noGrp="1"/>
          </p:cNvSpPr>
          <p:nvPr>
            <p:ph type="title"/>
          </p:nvPr>
        </p:nvSpPr>
        <p:spPr>
          <a:xfrm>
            <a:off x="1116013" y="409576"/>
            <a:ext cx="7559675" cy="76747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 </a:t>
            </a:r>
            <a:br>
              <a:rPr lang="it-IT" dirty="0"/>
            </a:br>
            <a:r>
              <a:rPr lang="it-IT" dirty="0"/>
              <a:t>                 </a:t>
            </a:r>
            <a:r>
              <a:rPr lang="it-IT" sz="1600" dirty="0"/>
              <a:t>Il rapporto tra RUP e i responsabili di fase</a:t>
            </a:r>
            <a:br>
              <a:rPr lang="it-IT" dirty="0"/>
            </a:br>
            <a:endParaRPr dirty="0"/>
          </a:p>
        </p:txBody>
      </p:sp>
      <p:sp>
        <p:nvSpPr>
          <p:cNvPr id="2" name="Google Shape;235;p6">
            <a:extLst>
              <a:ext uri="{FF2B5EF4-FFF2-40B4-BE49-F238E27FC236}">
                <a16:creationId xmlns:a16="http://schemas.microsoft.com/office/drawing/2014/main" id="{425F8448-998E-84FB-554D-1173616FF88C}"/>
              </a:ext>
            </a:extLst>
          </p:cNvPr>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dirty="0"/>
              <a:t>Il Responsabile Unico di Progetto</a:t>
            </a:r>
            <a:endParaRPr dirty="0"/>
          </a:p>
        </p:txBody>
      </p:sp>
      <p:sp>
        <p:nvSpPr>
          <p:cNvPr id="3" name="Google Shape;234;p6">
            <a:extLst>
              <a:ext uri="{FF2B5EF4-FFF2-40B4-BE49-F238E27FC236}">
                <a16:creationId xmlns:a16="http://schemas.microsoft.com/office/drawing/2014/main" id="{929FEFA0-5A70-77B9-1819-6333BB22BC49}"/>
              </a:ext>
            </a:extLst>
          </p:cNvPr>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dirty="0">
                <a:solidFill>
                  <a:schemeClr val="lt1"/>
                </a:solidFill>
                <a:latin typeface="Arial"/>
                <a:ea typeface="Arial"/>
                <a:cs typeface="Arial"/>
                <a:sym typeface="Arial"/>
              </a:rPr>
              <a:t>08/07/2023</a:t>
            </a:r>
            <a:endParaRPr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3" name="Google Shape;243;p7"/>
          <p:cNvSpPr txBox="1">
            <a:spLocks noGrp="1"/>
          </p:cNvSpPr>
          <p:nvPr>
            <p:ph type="body" idx="1"/>
          </p:nvPr>
        </p:nvSpPr>
        <p:spPr>
          <a:xfrm>
            <a:off x="279142" y="1127297"/>
            <a:ext cx="8613331" cy="3741863"/>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30"/>
              </a:spcBef>
              <a:spcAft>
                <a:spcPts val="0"/>
              </a:spcAft>
              <a:buSzPts val="1150"/>
              <a:buFont typeface="Noto Sans Symbols"/>
              <a:buChar char="⮚"/>
            </a:pPr>
            <a:r>
              <a:rPr lang="it-IT" sz="1150" dirty="0"/>
              <a:t>Il Codice prevede che le stazioni appaltanti e gli enti concedenti </a:t>
            </a:r>
            <a:r>
              <a:rPr lang="it-IT" sz="1150" b="1" dirty="0"/>
              <a:t>nominino</a:t>
            </a:r>
            <a:r>
              <a:rPr lang="it-IT" sz="1150" dirty="0"/>
              <a:t>, nell’interesse proprio o di altre amministrazioni, </a:t>
            </a:r>
            <a:r>
              <a:rPr lang="it-IT" sz="1150" b="1" dirty="0"/>
              <a:t>un responsabile unico del progetto nel primo atto di avvio dell’intervento pubblico</a:t>
            </a:r>
            <a:r>
              <a:rPr lang="it-IT" sz="1150" dirty="0"/>
              <a:t>.	</a:t>
            </a:r>
            <a:endParaRPr dirty="0"/>
          </a:p>
          <a:p>
            <a:pPr marL="342900" lvl="0" indent="-269875" algn="just" rtl="0">
              <a:lnSpc>
                <a:spcPct val="100000"/>
              </a:lnSpc>
              <a:spcBef>
                <a:spcPts val="230"/>
              </a:spcBef>
              <a:spcAft>
                <a:spcPts val="0"/>
              </a:spcAft>
              <a:buSzPts val="1150"/>
              <a:buFont typeface="Noto Sans Symbols"/>
              <a:buNone/>
            </a:pPr>
            <a:endParaRPr sz="1150" dirty="0"/>
          </a:p>
          <a:p>
            <a:pPr marL="342900" lvl="0" indent="-342900" algn="just" rtl="0">
              <a:lnSpc>
                <a:spcPct val="100000"/>
              </a:lnSpc>
              <a:spcBef>
                <a:spcPts val="230"/>
              </a:spcBef>
              <a:spcAft>
                <a:spcPts val="0"/>
              </a:spcAft>
              <a:buSzPts val="1150"/>
              <a:buFont typeface="Noto Sans Symbols"/>
              <a:buChar char="⮚"/>
            </a:pPr>
            <a:r>
              <a:rPr lang="it-IT" sz="1150" dirty="0"/>
              <a:t>In continuità con la normativa di cui al </a:t>
            </a:r>
            <a:r>
              <a:rPr lang="it-IT" sz="1150" dirty="0" err="1"/>
              <a:t>D.Lgs.</a:t>
            </a:r>
            <a:r>
              <a:rPr lang="it-IT" sz="1150" dirty="0"/>
              <a:t> n. 50/2016, l’ufficio di RUP è obbligatorio e non può essere rifiutato. Al fine di assicurare l’individuazione del RUP, il comma 2 dell’art. 15 prevede un “</a:t>
            </a:r>
            <a:r>
              <a:rPr lang="it-IT" sz="1150" b="1" dirty="0"/>
              <a:t>meccanismo di chiusura</a:t>
            </a:r>
            <a:r>
              <a:rPr lang="it-IT" sz="1150" dirty="0"/>
              <a:t>”, secondo il quale, in caso di </a:t>
            </a:r>
            <a:r>
              <a:rPr lang="it-IT" sz="1150" b="1" dirty="0"/>
              <a:t>mancata nomina</a:t>
            </a:r>
            <a:r>
              <a:rPr lang="it-IT" sz="1150" dirty="0"/>
              <a:t> dello stesso nell’atto di avvio dell’intervento pubblico, </a:t>
            </a:r>
            <a:r>
              <a:rPr lang="it-IT" sz="1150" b="1" dirty="0"/>
              <a:t>l’incarico è svolto dal medesimo responsabile dell’unità organizzativa competente</a:t>
            </a:r>
            <a:r>
              <a:rPr lang="it-IT" sz="1150" dirty="0"/>
              <a:t>.</a:t>
            </a:r>
            <a:endParaRPr dirty="0"/>
          </a:p>
          <a:p>
            <a:pPr marL="342900" lvl="0" indent="-269875" algn="just" rtl="0">
              <a:lnSpc>
                <a:spcPct val="100000"/>
              </a:lnSpc>
              <a:spcBef>
                <a:spcPts val="230"/>
              </a:spcBef>
              <a:spcAft>
                <a:spcPts val="0"/>
              </a:spcAft>
              <a:buSzPts val="1150"/>
              <a:buFont typeface="Noto Sans Symbols"/>
              <a:buNone/>
            </a:pPr>
            <a:endParaRPr sz="1150" dirty="0"/>
          </a:p>
          <a:p>
            <a:pPr marL="342900" lvl="0" indent="-342900" algn="just" rtl="0">
              <a:lnSpc>
                <a:spcPct val="100000"/>
              </a:lnSpc>
              <a:spcBef>
                <a:spcPts val="230"/>
              </a:spcBef>
              <a:spcAft>
                <a:spcPts val="0"/>
              </a:spcAft>
              <a:buSzPts val="1150"/>
              <a:buFont typeface="Noto Sans Symbols"/>
              <a:buChar char="⮚"/>
            </a:pPr>
            <a:r>
              <a:rPr lang="it-IT" sz="1150" dirty="0"/>
              <a:t>Le stazioni appaltanti e gli enti concedenti nominano il RUP tra i dipendenti </a:t>
            </a:r>
            <a:r>
              <a:rPr lang="it-IT" sz="1150" i="1" dirty="0"/>
              <a:t>assunti a tempo determinato e indeterminato</a:t>
            </a:r>
            <a:r>
              <a:rPr lang="it-IT" sz="1150" dirty="0"/>
              <a:t>, </a:t>
            </a:r>
            <a:r>
              <a:rPr lang="it-IT" sz="1150" b="1" dirty="0"/>
              <a:t>preferibilmente in servizio presso l’unità organizzativa titolare del potere di spesa</a:t>
            </a:r>
            <a:r>
              <a:rPr lang="it-IT" sz="1150" dirty="0"/>
              <a:t>.	</a:t>
            </a:r>
            <a:endParaRPr sz="1200" dirty="0"/>
          </a:p>
        </p:txBody>
      </p:sp>
      <p:sp>
        <p:nvSpPr>
          <p:cNvPr id="245" name="Google Shape;245;p7"/>
          <p:cNvSpPr/>
          <p:nvPr/>
        </p:nvSpPr>
        <p:spPr>
          <a:xfrm>
            <a:off x="2987824" y="3533261"/>
            <a:ext cx="3024336" cy="720080"/>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b="0" i="0" u="none" strike="noStrike" cap="none">
                <a:solidFill>
                  <a:schemeClr val="lt1"/>
                </a:solidFill>
                <a:latin typeface="Arial"/>
                <a:ea typeface="Arial"/>
                <a:cs typeface="Arial"/>
                <a:sym typeface="Arial"/>
              </a:rPr>
              <a:t>NOMINA RUP NEL PRIMO ATTO DI AVVIO DELL’INTERVENTO PUBBLICO</a:t>
            </a:r>
            <a:endParaRPr sz="900" b="0" i="0" u="none" strike="noStrike" cap="none">
              <a:solidFill>
                <a:schemeClr val="lt1"/>
              </a:solidFill>
              <a:latin typeface="Arial"/>
              <a:ea typeface="Arial"/>
              <a:cs typeface="Arial"/>
              <a:sym typeface="Arial"/>
            </a:endParaRPr>
          </a:p>
        </p:txBody>
      </p:sp>
      <p:cxnSp>
        <p:nvCxnSpPr>
          <p:cNvPr id="246" name="Google Shape;246;p7"/>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47" name="Google Shape;247;p7"/>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48" name="Google Shape;248;p7"/>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49" name="Google Shape;249;p7"/>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50" name="Google Shape;250;p7"/>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51" name="Google Shape;251;p7"/>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52" name="Google Shape;252;p7"/>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53" name="Google Shape;253;p7"/>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254" name="Google Shape;254;p7"/>
          <p:cNvSpPr/>
          <p:nvPr/>
        </p:nvSpPr>
        <p:spPr>
          <a:xfrm>
            <a:off x="3300411" y="4397357"/>
            <a:ext cx="3024336" cy="720080"/>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it-IT" sz="1100" b="0" i="0" u="none" strike="noStrike" cap="none">
                <a:solidFill>
                  <a:schemeClr val="lt1"/>
                </a:solidFill>
                <a:latin typeface="Arial"/>
                <a:ea typeface="Arial"/>
                <a:cs typeface="Arial"/>
                <a:sym typeface="Arial"/>
              </a:rPr>
              <a:t>“MECCANISMO DI CHIUSURA”</a:t>
            </a:r>
            <a:endParaRPr sz="900" b="0" i="0" u="none" strike="noStrike" cap="none">
              <a:solidFill>
                <a:schemeClr val="lt1"/>
              </a:solidFill>
              <a:latin typeface="Arial"/>
              <a:ea typeface="Arial"/>
              <a:cs typeface="Arial"/>
              <a:sym typeface="Arial"/>
            </a:endParaRPr>
          </a:p>
        </p:txBody>
      </p:sp>
      <p:sp>
        <p:nvSpPr>
          <p:cNvPr id="255" name="Google Shape;255;p7"/>
          <p:cNvSpPr/>
          <p:nvPr/>
        </p:nvSpPr>
        <p:spPr>
          <a:xfrm>
            <a:off x="3635520" y="5261453"/>
            <a:ext cx="3024336" cy="720080"/>
          </a:xfrm>
          <a:prstGeom prst="roundRect">
            <a:avLst>
              <a:gd name="adj" fmla="val 50000"/>
            </a:avLst>
          </a:prstGeom>
          <a:solidFill>
            <a:srgbClr val="8224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r>
              <a:rPr lang="it-IT" sz="1100" b="0" i="0" u="none" strike="noStrike" cap="none">
                <a:solidFill>
                  <a:schemeClr val="lt1"/>
                </a:solidFill>
                <a:latin typeface="Arial"/>
                <a:ea typeface="Arial"/>
                <a:cs typeface="Arial"/>
                <a:sym typeface="Arial"/>
              </a:rPr>
              <a:t>ATTO DI NOMINA PREFERIBILMENTE DI IDONEE FIGURE IN ORGANICO</a:t>
            </a:r>
            <a:endParaRPr sz="900" b="0" i="0" u="none" strike="noStrike" cap="none">
              <a:solidFill>
                <a:schemeClr val="lt1"/>
              </a:solidFill>
              <a:latin typeface="Arial"/>
              <a:ea typeface="Arial"/>
              <a:cs typeface="Arial"/>
              <a:sym typeface="Arial"/>
            </a:endParaRPr>
          </a:p>
        </p:txBody>
      </p:sp>
      <p:sp>
        <p:nvSpPr>
          <p:cNvPr id="256" name="Google Shape;256;p7"/>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dirty="0">
                <a:solidFill>
                  <a:schemeClr val="lt1"/>
                </a:solidFill>
                <a:latin typeface="Arial"/>
                <a:ea typeface="Arial"/>
                <a:cs typeface="Arial"/>
                <a:sym typeface="Arial"/>
              </a:rPr>
              <a:t>08/07/2023</a:t>
            </a:r>
            <a:endParaRPr dirty="0"/>
          </a:p>
        </p:txBody>
      </p:sp>
      <p:sp>
        <p:nvSpPr>
          <p:cNvPr id="257" name="Google Shape;257;p7"/>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dirty="0"/>
              <a:t>Il Responsabile Unico di Progetto</a:t>
            </a:r>
            <a:endParaRPr dirty="0"/>
          </a:p>
        </p:txBody>
      </p:sp>
      <p:sp>
        <p:nvSpPr>
          <p:cNvPr id="4" name="Google Shape;185;p5">
            <a:extLst>
              <a:ext uri="{FF2B5EF4-FFF2-40B4-BE49-F238E27FC236}">
                <a16:creationId xmlns:a16="http://schemas.microsoft.com/office/drawing/2014/main" id="{6A9D5106-8523-1963-F21E-CB6A40954B0C}"/>
              </a:ext>
            </a:extLst>
          </p:cNvPr>
          <p:cNvSpPr txBox="1">
            <a:spLocks noGrp="1"/>
          </p:cNvSpPr>
          <p:nvPr>
            <p:ph type="title"/>
          </p:nvPr>
        </p:nvSpPr>
        <p:spPr>
          <a:xfrm>
            <a:off x="1116013" y="409576"/>
            <a:ext cx="7559675" cy="76747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it-IT" dirty="0"/>
              <a:t>IL RESPONSABILE UNICO DEL PROGETTO </a:t>
            </a:r>
            <a:br>
              <a:rPr lang="it-IT" dirty="0"/>
            </a:br>
            <a:r>
              <a:rPr lang="it-IT" dirty="0"/>
              <a:t>                              </a:t>
            </a:r>
            <a:r>
              <a:rPr lang="it-IT" sz="1600" dirty="0"/>
              <a:t>La nomina del RUP</a:t>
            </a:r>
            <a:br>
              <a:rPr lang="it-IT" dirty="0"/>
            </a:br>
            <a:endParaRP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5" name="Google Shape;265;p8"/>
          <p:cNvSpPr txBox="1">
            <a:spLocks noGrp="1"/>
          </p:cNvSpPr>
          <p:nvPr>
            <p:ph type="body" idx="1"/>
          </p:nvPr>
        </p:nvSpPr>
        <p:spPr>
          <a:xfrm>
            <a:off x="157935" y="1866599"/>
            <a:ext cx="8613331" cy="3741863"/>
          </a:xfrm>
          <a:prstGeom prst="rect">
            <a:avLst/>
          </a:prstGeom>
          <a:noFill/>
          <a:ln>
            <a:noFill/>
          </a:ln>
        </p:spPr>
        <p:txBody>
          <a:bodyPr spcFirstLastPara="1" wrap="square" lIns="91425" tIns="45700" rIns="91425" bIns="45700" anchor="t" anchorCtr="0">
            <a:noAutofit/>
          </a:bodyPr>
          <a:lstStyle/>
          <a:p>
            <a:pPr marL="342900" lvl="0" indent="-342900" algn="just" rtl="0">
              <a:lnSpc>
                <a:spcPct val="100000"/>
              </a:lnSpc>
              <a:spcBef>
                <a:spcPts val="0"/>
              </a:spcBef>
              <a:spcAft>
                <a:spcPts val="0"/>
              </a:spcAft>
              <a:buSzPts val="1150"/>
              <a:buFont typeface="Arial"/>
              <a:buNone/>
            </a:pPr>
            <a:r>
              <a:rPr lang="it-IT" sz="1150" dirty="0"/>
              <a:t>        </a:t>
            </a:r>
            <a:endParaRPr dirty="0"/>
          </a:p>
          <a:p>
            <a:pPr marL="342900" lvl="0" indent="-342900" algn="just" rtl="0">
              <a:lnSpc>
                <a:spcPct val="100000"/>
              </a:lnSpc>
              <a:spcBef>
                <a:spcPts val="280"/>
              </a:spcBef>
              <a:spcAft>
                <a:spcPts val="0"/>
              </a:spcAft>
              <a:buSzPts val="1400"/>
              <a:buFont typeface="Noto Sans Symbols"/>
              <a:buChar char="⮚"/>
            </a:pPr>
            <a:r>
              <a:rPr lang="it-IT" sz="1400" dirty="0"/>
              <a:t>La nomina dei Responsabili di fase deve essere </a:t>
            </a:r>
            <a:r>
              <a:rPr lang="it-IT" sz="1400" b="1" dirty="0">
                <a:solidFill>
                  <a:schemeClr val="tx1"/>
                </a:solidFill>
              </a:rPr>
              <a:t>adeguatamente motivata</a:t>
            </a:r>
            <a:r>
              <a:rPr lang="it-IT" sz="1400" dirty="0"/>
              <a:t>, in ragione della particolare complessità dell’intervento, tenuto conto dell’importo e della rilevanza dello stesso in termini anche di rispetto delle tempistiche (ad es. perdita del finanziamento).	</a:t>
            </a:r>
            <a:endParaRPr dirty="0"/>
          </a:p>
          <a:p>
            <a:pPr marL="342900" lvl="0" indent="-254000" algn="just" rtl="0">
              <a:lnSpc>
                <a:spcPct val="100000"/>
              </a:lnSpc>
              <a:spcBef>
                <a:spcPts val="280"/>
              </a:spcBef>
              <a:spcAft>
                <a:spcPts val="0"/>
              </a:spcAft>
              <a:buSzPts val="1400"/>
              <a:buFont typeface="Noto Sans Symbols"/>
              <a:buNone/>
            </a:pPr>
            <a:endParaRPr sz="1400" dirty="0"/>
          </a:p>
          <a:p>
            <a:pPr marL="342900" lvl="0" indent="-342900" algn="just" rtl="0">
              <a:lnSpc>
                <a:spcPct val="100000"/>
              </a:lnSpc>
              <a:spcBef>
                <a:spcPts val="280"/>
              </a:spcBef>
              <a:spcAft>
                <a:spcPts val="0"/>
              </a:spcAft>
              <a:buSzPts val="1400"/>
              <a:buFont typeface="Noto Sans Symbols"/>
              <a:buChar char="⮚"/>
            </a:pPr>
            <a:r>
              <a:rPr lang="it-IT" sz="1400" dirty="0"/>
              <a:t>Nell’ottica della semplificazione e della tempestività, i Responsabili di fase possono essere nominati solo per interventi di importo superiore alle soglie dell’affidamento diretto.</a:t>
            </a:r>
            <a:endParaRPr dirty="0"/>
          </a:p>
          <a:p>
            <a:pPr marL="342900" lvl="0" indent="-254000" algn="just" rtl="0">
              <a:lnSpc>
                <a:spcPct val="100000"/>
              </a:lnSpc>
              <a:spcBef>
                <a:spcPts val="280"/>
              </a:spcBef>
              <a:spcAft>
                <a:spcPts val="0"/>
              </a:spcAft>
              <a:buSzPts val="1400"/>
              <a:buFont typeface="Noto Sans Symbols"/>
              <a:buNone/>
            </a:pPr>
            <a:endParaRPr sz="1400" dirty="0"/>
          </a:p>
          <a:p>
            <a:pPr marL="342900" lvl="0" indent="-342900" algn="just" rtl="0">
              <a:lnSpc>
                <a:spcPct val="100000"/>
              </a:lnSpc>
              <a:spcBef>
                <a:spcPts val="280"/>
              </a:spcBef>
              <a:spcAft>
                <a:spcPts val="0"/>
              </a:spcAft>
              <a:buSzPts val="1400"/>
              <a:buFont typeface="Noto Sans Symbols"/>
              <a:buChar char="⮚"/>
            </a:pPr>
            <a:r>
              <a:rPr lang="it-IT" sz="1400" dirty="0"/>
              <a:t>I provvedimenti di nomina a RUP già formalizzati ai sensi del </a:t>
            </a:r>
            <a:r>
              <a:rPr lang="it-IT" sz="1400" dirty="0" err="1"/>
              <a:t>D.Lgs.</a:t>
            </a:r>
            <a:r>
              <a:rPr lang="it-IT" sz="1400" dirty="0"/>
              <a:t> 50/2016, per procedure di acquisto non ancora esperite, i cui bandi non siano stati pubblicati o gli inviti non siano stati inviati o gli affidamenti diretti non siano stati autorizzati, dovranno essere rieditati, secondo le nuove norme.	</a:t>
            </a:r>
            <a:endParaRPr dirty="0"/>
          </a:p>
        </p:txBody>
      </p:sp>
      <p:sp>
        <p:nvSpPr>
          <p:cNvPr id="266" name="Google Shape;266;p8"/>
          <p:cNvSpPr txBox="1"/>
          <p:nvPr/>
        </p:nvSpPr>
        <p:spPr>
          <a:xfrm>
            <a:off x="638969" y="1181952"/>
            <a:ext cx="7408862" cy="83095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600"/>
              <a:buFont typeface="Arial"/>
              <a:buNone/>
            </a:pPr>
            <a:endParaRPr lang="it-IT" sz="16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600"/>
              <a:buFont typeface="Arial"/>
              <a:buNone/>
            </a:pPr>
            <a:r>
              <a:rPr lang="it-IT" sz="1600" b="0" i="0" u="none" strike="noStrike" cap="none" dirty="0">
                <a:solidFill>
                  <a:srgbClr val="000000"/>
                </a:solidFill>
                <a:latin typeface="Arial"/>
                <a:ea typeface="Arial"/>
                <a:cs typeface="Arial"/>
                <a:sym typeface="Arial"/>
              </a:rPr>
              <a:t>NOMINATO DAL RESPONSABILE DELL’UNITÀ ORGANIZZATIVA TITOLARE DEL POTERE DI SPESA</a:t>
            </a:r>
            <a:endParaRPr sz="1400" b="0" i="0" u="none" strike="noStrike" cap="none" dirty="0">
              <a:solidFill>
                <a:srgbClr val="000000"/>
              </a:solidFill>
              <a:latin typeface="Arial"/>
              <a:ea typeface="Arial"/>
              <a:cs typeface="Arial"/>
              <a:sym typeface="Arial"/>
            </a:endParaRPr>
          </a:p>
        </p:txBody>
      </p:sp>
      <p:cxnSp>
        <p:nvCxnSpPr>
          <p:cNvPr id="267" name="Google Shape;267;p8"/>
          <p:cNvCxnSpPr/>
          <p:nvPr/>
        </p:nvCxnSpPr>
        <p:spPr>
          <a:xfrm>
            <a:off x="-512981"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68" name="Google Shape;268;p8"/>
          <p:cNvCxnSpPr/>
          <p:nvPr/>
        </p:nvCxnSpPr>
        <p:spPr>
          <a:xfrm>
            <a:off x="9324528" y="952628"/>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69" name="Google Shape;269;p8"/>
          <p:cNvCxnSpPr/>
          <p:nvPr/>
        </p:nvCxnSpPr>
        <p:spPr>
          <a:xfrm>
            <a:off x="-512981"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70" name="Google Shape;270;p8"/>
          <p:cNvCxnSpPr/>
          <p:nvPr/>
        </p:nvCxnSpPr>
        <p:spPr>
          <a:xfrm>
            <a:off x="9396536" y="6177361"/>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71" name="Google Shape;271;p8"/>
          <p:cNvCxnSpPr/>
          <p:nvPr/>
        </p:nvCxnSpPr>
        <p:spPr>
          <a:xfrm rot="5400000">
            <a:off x="103705"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72" name="Google Shape;272;p8"/>
          <p:cNvCxnSpPr/>
          <p:nvPr/>
        </p:nvCxnSpPr>
        <p:spPr>
          <a:xfrm rot="5400000">
            <a:off x="8717043" y="7208719"/>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73" name="Google Shape;273;p8"/>
          <p:cNvCxnSpPr/>
          <p:nvPr/>
        </p:nvCxnSpPr>
        <p:spPr>
          <a:xfrm rot="5400000">
            <a:off x="103705" y="-340396"/>
            <a:ext cx="350874" cy="0"/>
          </a:xfrm>
          <a:prstGeom prst="straightConnector1">
            <a:avLst/>
          </a:prstGeom>
          <a:noFill/>
          <a:ln w="19050" cap="flat" cmpd="sng">
            <a:solidFill>
              <a:srgbClr val="444444"/>
            </a:solidFill>
            <a:prstDash val="solid"/>
            <a:miter lim="800000"/>
            <a:headEnd type="none" w="sm" len="sm"/>
            <a:tailEnd type="none" w="sm" len="sm"/>
          </a:ln>
        </p:spPr>
      </p:cxnSp>
      <p:cxnSp>
        <p:nvCxnSpPr>
          <p:cNvPr id="274" name="Google Shape;274;p8"/>
          <p:cNvCxnSpPr/>
          <p:nvPr/>
        </p:nvCxnSpPr>
        <p:spPr>
          <a:xfrm rot="5400000">
            <a:off x="8717043" y="-340396"/>
            <a:ext cx="350874" cy="0"/>
          </a:xfrm>
          <a:prstGeom prst="straightConnector1">
            <a:avLst/>
          </a:prstGeom>
          <a:noFill/>
          <a:ln w="19050" cap="flat" cmpd="sng">
            <a:solidFill>
              <a:srgbClr val="444444"/>
            </a:solidFill>
            <a:prstDash val="solid"/>
            <a:miter lim="800000"/>
            <a:headEnd type="none" w="sm" len="sm"/>
            <a:tailEnd type="none" w="sm" len="sm"/>
          </a:ln>
        </p:spPr>
      </p:cxnSp>
      <p:sp>
        <p:nvSpPr>
          <p:cNvPr id="275" name="Google Shape;275;p8"/>
          <p:cNvSpPr txBox="1">
            <a:spLocks noGrp="1"/>
          </p:cNvSpPr>
          <p:nvPr>
            <p:ph type="dt" idx="10"/>
          </p:nvPr>
        </p:nvSpPr>
        <p:spPr>
          <a:xfrm>
            <a:off x="4343400" y="6146800"/>
            <a:ext cx="1905000" cy="4572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chemeClr val="lt1"/>
              </a:buClr>
              <a:buSzPts val="1100"/>
              <a:buFont typeface="Arial"/>
              <a:buNone/>
            </a:pPr>
            <a:r>
              <a:rPr lang="it-IT" sz="1100">
                <a:solidFill>
                  <a:schemeClr val="lt1"/>
                </a:solidFill>
                <a:latin typeface="Arial"/>
                <a:ea typeface="Arial"/>
                <a:cs typeface="Arial"/>
                <a:sym typeface="Arial"/>
              </a:rPr>
              <a:t>08/07/2023</a:t>
            </a:r>
            <a:endParaRPr/>
          </a:p>
        </p:txBody>
      </p:sp>
      <p:sp>
        <p:nvSpPr>
          <p:cNvPr id="276" name="Google Shape;276;p8"/>
          <p:cNvSpPr txBox="1">
            <a:spLocks noGrp="1"/>
          </p:cNvSpPr>
          <p:nvPr>
            <p:ph type="ftr" idx="11"/>
          </p:nvPr>
        </p:nvSpPr>
        <p:spPr>
          <a:xfrm>
            <a:off x="1219201" y="6146800"/>
            <a:ext cx="3245400" cy="457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lt1"/>
              </a:buClr>
              <a:buSzPts val="1050"/>
              <a:buFont typeface="Arial"/>
              <a:buNone/>
            </a:pPr>
            <a:r>
              <a:rPr lang="it-IT" sz="1050"/>
              <a:t>Il Responsabile Unico di Progetto</a:t>
            </a:r>
            <a:endParaRPr/>
          </a:p>
        </p:txBody>
      </p:sp>
      <p:sp>
        <p:nvSpPr>
          <p:cNvPr id="6" name="Titolo 5">
            <a:extLst>
              <a:ext uri="{FF2B5EF4-FFF2-40B4-BE49-F238E27FC236}">
                <a16:creationId xmlns:a16="http://schemas.microsoft.com/office/drawing/2014/main" id="{342E6F12-318D-38F8-B017-B6D0AA407616}"/>
              </a:ext>
            </a:extLst>
          </p:cNvPr>
          <p:cNvSpPr>
            <a:spLocks noGrp="1"/>
          </p:cNvSpPr>
          <p:nvPr>
            <p:ph type="title"/>
          </p:nvPr>
        </p:nvSpPr>
        <p:spPr>
          <a:xfrm>
            <a:off x="898525" y="334803"/>
            <a:ext cx="7559675" cy="847148"/>
          </a:xfrm>
        </p:spPr>
        <p:txBody>
          <a:bodyPr/>
          <a:lstStyle/>
          <a:p>
            <a:pPr algn="ctr"/>
            <a:r>
              <a:rPr lang="it-IT" dirty="0"/>
              <a:t>IL RESPONSABILE UNICO DEL PROGETTO </a:t>
            </a:r>
            <a:br>
              <a:rPr lang="it-IT" dirty="0"/>
            </a:br>
            <a:r>
              <a:rPr lang="it-IT" sz="1600" dirty="0"/>
              <a:t>La nomina del RUP</a:t>
            </a:r>
            <a:br>
              <a:rPr lang="it-IT" dirty="0"/>
            </a:br>
            <a:endParaRPr lang="it-IT" dirty="0"/>
          </a:p>
        </p:txBody>
      </p:sp>
    </p:spTree>
  </p:cSld>
  <p:clrMapOvr>
    <a:masterClrMapping/>
  </p:clrMapOvr>
</p:sld>
</file>

<file path=ppt/theme/theme1.xml><?xml version="1.0" encoding="utf-8"?>
<a:theme xmlns:a="http://schemas.openxmlformats.org/drawingml/2006/main" name="la sapienza">
  <a:themeElements>
    <a:clrScheme name="">
      <a:dk1>
        <a:srgbClr val="822433"/>
      </a:dk1>
      <a:lt1>
        <a:srgbClr val="FFFFFF"/>
      </a:lt1>
      <a:dk2>
        <a:srgbClr val="822433"/>
      </a:dk2>
      <a:lt2>
        <a:srgbClr val="808080"/>
      </a:lt2>
      <a:accent1>
        <a:srgbClr val="BBE0E3"/>
      </a:accent1>
      <a:accent2>
        <a:srgbClr val="FFFF00"/>
      </a:accent2>
      <a:accent3>
        <a:srgbClr val="FFFFFF"/>
      </a:accent3>
      <a:accent4>
        <a:srgbClr val="6E1D2A"/>
      </a:accent4>
      <a:accent5>
        <a:srgbClr val="DAEDEF"/>
      </a:accent5>
      <a:accent6>
        <a:srgbClr val="E7E700"/>
      </a:accent6>
      <a:hlink>
        <a:srgbClr val="0000FF"/>
      </a:hlink>
      <a:folHlink>
        <a:srgbClr val="FF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TotalTime>
  <Words>5575</Words>
  <Application>Microsoft Office PowerPoint</Application>
  <PresentationFormat>Presentazione su schermo (4:3)</PresentationFormat>
  <Paragraphs>553</Paragraphs>
  <Slides>33</Slides>
  <Notes>31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33</vt:i4>
      </vt:variant>
    </vt:vector>
  </HeadingPairs>
  <TitlesOfParts>
    <vt:vector size="40" baseType="lpstr">
      <vt:lpstr>Arial</vt:lpstr>
      <vt:lpstr>Courier New</vt:lpstr>
      <vt:lpstr>Noto Sans Symbols</vt:lpstr>
      <vt:lpstr>Symbol</vt:lpstr>
      <vt:lpstr>Verdana</vt:lpstr>
      <vt:lpstr>Wingdings</vt:lpstr>
      <vt:lpstr>la sapienza</vt:lpstr>
      <vt:lpstr>PROCUREMENT E SOSTENIBILITÀ: UNO SGUARDO AL FUTURO</vt:lpstr>
      <vt:lpstr>Presentazione standard di PowerPoint</vt:lpstr>
      <vt:lpstr>Presentazione standard di PowerPoint</vt:lpstr>
      <vt:lpstr>Presentazione standard di PowerPoint</vt:lpstr>
      <vt:lpstr>IL RESPONSABILE UNICO DEL PROGETTO             Linee guida su nomina e funzioni  </vt:lpstr>
      <vt:lpstr>IL RESPONSABILE UNICO DEL PROGETTO                    Stesso acronimo…ruolo nuovo     </vt:lpstr>
      <vt:lpstr>IL RESPONSABILE UNICO DEL PROGETTO                   Il rapporto tra RUP e i responsabili di fase </vt:lpstr>
      <vt:lpstr>IL RESPONSABILE UNICO DEL PROGETTO                                La nomina del RUP </vt:lpstr>
      <vt:lpstr>IL RESPONSABILE UNICO DEL PROGETTO  La nomina del RUP </vt:lpstr>
      <vt:lpstr>La nomina del RUP </vt:lpstr>
      <vt:lpstr>La nomina del RUP </vt:lpstr>
      <vt:lpstr>La nomina del RUP </vt:lpstr>
      <vt:lpstr>Presentazione standard di PowerPoint</vt:lpstr>
      <vt:lpstr> </vt:lpstr>
      <vt:lpstr>IL RESPONSABILE UNICO DEL PROGETTO                    Le funzioni e i compiti del RUP  </vt:lpstr>
      <vt:lpstr>IL RESPONSABILE UNICO DEL PROGETTO                    Le funzioni e i compiti del RUP </vt:lpstr>
      <vt:lpstr>IL RESPONSABILE UNICO DEL PROGETTO              I requisiti di professionalità del RUP</vt:lpstr>
      <vt:lpstr>I requisiti di professionalità del RUP </vt:lpstr>
      <vt:lpstr>I requisiti di professionalità del RUP </vt:lpstr>
      <vt:lpstr>I requisiti di professionalità del RUP </vt:lpstr>
      <vt:lpstr>IL RESPONSABILE UNICO DEL PROGETTO                           La formazione del RUP </vt:lpstr>
      <vt:lpstr>IL RESPONSABILE UNICO DEL PROGETTO  La formazione del RUP</vt:lpstr>
      <vt:lpstr>IL RESPONSABILE UNICO DEL PROGETTO   Partecipazione eventuale alle commissioni giudicatrici    Legittimazione ad assumere anche il ruolo di Presidente </vt:lpstr>
      <vt:lpstr>GLI ACQUISTI SOTTOSOGLIA    </vt:lpstr>
      <vt:lpstr>GLI ACQUISTI SOTTOSOGLIA  </vt:lpstr>
      <vt:lpstr>GLI ACQUISTI SOTTOSOGLIA  </vt:lpstr>
      <vt:lpstr>PROGRAMMAZIONE E APPALTO DIGITALE  </vt:lpstr>
      <vt:lpstr>PROGRAMMAZIONE E APPALTO DIGITALE  </vt:lpstr>
      <vt:lpstr>ESECUZIONE CONTRATTI DI SERVIZI E FORNITURE Linee guida   </vt:lpstr>
      <vt:lpstr>ESECUZIONE CONTRATTI DI SERVIZI E FORNITURE Il subappalto   </vt:lpstr>
      <vt:lpstr>ESECUZIONE CONTRATTI DI SERVIZI E FORNITURE Le modifiche contrattuali  </vt:lpstr>
      <vt:lpstr>NOVITÀ IN MERITO AI CONTRATTI COLLETTIVI NAZIONALI DI LAVORO  L’applicazione dell’art. 11   </vt:lpstr>
      <vt:lpstr>GDL EDILIZIA, SOSTENIBILITÀ E PROCUREMENT                    Sottogruppo «Procurement»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PROCUREMENT E SOSTENIBILITÀ: UNO SGUARDO AL FUTURO</dc:title>
  <dc:creator>- -</dc:creator>
  <cp:lastModifiedBy>monica</cp:lastModifiedBy>
  <cp:revision>130</cp:revision>
  <dcterms:created xsi:type="dcterms:W3CDTF">2006-11-20T16:13:10Z</dcterms:created>
  <dcterms:modified xsi:type="dcterms:W3CDTF">2023-07-08T05:16:39Z</dcterms:modified>
</cp:coreProperties>
</file>