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2" r:id="rId4"/>
    <p:sldId id="263" r:id="rId5"/>
    <p:sldId id="264" r:id="rId6"/>
    <p:sldId id="265" r:id="rId7"/>
    <p:sldId id="259" r:id="rId8"/>
  </p:sldIdLst>
  <p:sldSz cx="12192000" cy="6858000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22C"/>
    <a:srgbClr val="EA0029"/>
    <a:srgbClr val="B3B2B2"/>
    <a:srgbClr val="54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7" autoAdjust="0"/>
    <p:restoredTop sz="87950" autoAdjust="0"/>
  </p:normalViewPr>
  <p:slideViewPr>
    <p:cSldViewPr snapToGrid="0" showGuides="1">
      <p:cViewPr>
        <p:scale>
          <a:sx n="110" d="100"/>
          <a:sy n="110" d="100"/>
        </p:scale>
        <p:origin x="1184" y="-12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8680DD-1FBA-4776-8DB0-89D2D224B1FE}" type="datetimeFigureOut">
              <a:rPr lang="it-IT" smtClean="0"/>
              <a:t>03/07/23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1FF8E9-A0F2-4CDB-8E78-95F7BEC16DA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03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to.it/sites/default/files/rapporto_sostenibilita_2018_2019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orascienza.it/index.php/en/i-progett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i3t.it/aziende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FF8E9-A0F2-4CDB-8E78-95F7BEC16DA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7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* ED </a:t>
            </a:r>
            <a:r>
              <a:rPr lang="it-IT" sz="2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criterion</a:t>
            </a:r>
            <a:r>
              <a:rPr lang="it-IT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it-IT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made of 11 </a:t>
            </a:r>
            <a:r>
              <a:rPr lang="it-IT" sz="2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indicators</a:t>
            </a:r>
            <a:r>
              <a:rPr lang="it-IT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(1 TL, 2 Res, 8 TM)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GM </a:t>
            </a:r>
            <a:r>
              <a:rPr lang="it-IT" sz="2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latest</a:t>
            </a:r>
            <a:r>
              <a:rPr lang="it-IT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edition</a:t>
            </a:r>
            <a:r>
              <a:rPr lang="it-IT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published</a:t>
            </a:r>
            <a:r>
              <a:rPr lang="it-IT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it-IT" sz="2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Dec</a:t>
            </a:r>
            <a:r>
              <a:rPr lang="it-IT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2022 (</a:t>
            </a:r>
            <a:r>
              <a:rPr lang="en-US" sz="2000" dirty="0">
                <a:solidFill>
                  <a:srgbClr val="1C2024"/>
                </a:solidFill>
                <a:effectLst/>
                <a:latin typeface="+mn-lt"/>
                <a:ea typeface="Times New Roman" panose="02020603050405020304" pitchFamily="18" charset="0"/>
              </a:rPr>
              <a:t>more than 1000 HE institutions)</a:t>
            </a:r>
            <a:endParaRPr lang="it-IT" sz="2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FF8E9-A0F2-4CDB-8E78-95F7BEC16DA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962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ED </a:t>
            </a:r>
            <a:r>
              <a:rPr lang="it-IT" sz="2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indicator</a:t>
            </a:r>
            <a:r>
              <a:rPr lang="it-IT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  <a:t>courses offered related to sustainability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(ratio to total courses)</a:t>
            </a:r>
            <a:endParaRPr lang="it-IT" sz="2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Ind</a:t>
            </a:r>
            <a:r>
              <a:rPr lang="it-IT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2 : 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  <a:t>sustainability research fund</a:t>
            </a:r>
            <a:r>
              <a:rPr lang="it-IT" sz="2000" dirty="0">
                <a:effectLst/>
                <a:latin typeface="+mn-lt"/>
              </a:rPr>
              <a:t> (ratio to tot res fund)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Ind</a:t>
            </a:r>
            <a:r>
              <a:rPr lang="it-IT" sz="2000" dirty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3: 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scholarly publications on sustainability</a:t>
            </a:r>
            <a:r>
              <a:rPr lang="it-IT" sz="2000" dirty="0">
                <a:effectLst/>
                <a:latin typeface="+mn-lt"/>
              </a:rPr>
              <a:t> (3-yrs ave.)</a:t>
            </a:r>
            <a:endParaRPr lang="it-IT" sz="20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2000" dirty="0">
              <a:latin typeface="+mn-lt"/>
            </a:endParaRPr>
          </a:p>
          <a:p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University system for Research Projects: </a:t>
            </a:r>
            <a:r>
              <a:rPr lang="en-US" sz="1800" b="1" dirty="0">
                <a:effectLst/>
                <a:latin typeface="+mn-lt"/>
                <a:ea typeface="Times New Roman" panose="02020603050405020304" pitchFamily="18" charset="0"/>
              </a:rPr>
              <a:t>IRIS-AP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(it registers the project title, abstract, scientific investigator/supervisor, </a:t>
            </a:r>
            <a:r>
              <a:rPr lang="en-US" sz="1800" dirty="0" err="1">
                <a:effectLst/>
                <a:latin typeface="+mn-lt"/>
                <a:ea typeface="Times New Roman" panose="02020603050405020304" pitchFamily="18" charset="0"/>
              </a:rPr>
              <a:t>uni</a:t>
            </a:r>
            <a:r>
              <a:rPr lang="en-US" sz="1800" dirty="0">
                <a:effectLst/>
                <a:latin typeface="+mn-lt"/>
                <a:ea typeface="Times New Roman" panose="02020603050405020304" pitchFamily="18" charset="0"/>
              </a:rPr>
              <a:t> department, funding, etc.)</a:t>
            </a:r>
          </a:p>
          <a:p>
            <a:endParaRPr lang="en-US" sz="1200" dirty="0">
              <a:effectLst/>
              <a:latin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a description of the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methodology used for SDG related projects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see: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https://www.unito.it/sites/default/files/rapporto_sostenibilita_2018_2019.pdf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(page 50-55, in Italian)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Cottafava, D., Ascione, G. S., Corazza, L., &amp; </a:t>
            </a:r>
            <a:r>
              <a:rPr lang="it-IT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Dhir</a:t>
            </a:r>
            <a:r>
              <a:rPr lang="it-IT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A. (2022). 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Sustainable development goals research in higher education institutions: An interdisciplinarity </a:t>
            </a:r>
            <a:r>
              <a:rPr lang="en-US" sz="1800" b="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assessment through an entropy-based indicator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r>
              <a:rPr lang="en-US" sz="18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Journal of Business Research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en-US" sz="18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151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138-155.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FF8E9-A0F2-4CDB-8E78-95F7BEC16DA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18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Ind</a:t>
            </a:r>
            <a:r>
              <a:rPr lang="it-IT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4: 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  <a:t>scholarly events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</a:rPr>
              <a:t> to promote sustainability and transfer knowledge on sustainability issues</a:t>
            </a:r>
            <a:endParaRPr lang="it-IT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Ind</a:t>
            </a:r>
            <a:r>
              <a:rPr lang="it-IT" sz="2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6: 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  <a:t>University-run sustainability w</a:t>
            </a:r>
            <a:r>
              <a:rPr lang="en-GB" sz="2000" b="1" noProof="0" dirty="0" err="1">
                <a:effectLst/>
                <a:latin typeface="+mn-lt"/>
                <a:ea typeface="Times New Roman" panose="02020603050405020304" pitchFamily="18" charset="0"/>
              </a:rPr>
              <a:t>ebsite</a:t>
            </a:r>
            <a:endParaRPr lang="en-GB" sz="2000" b="1" noProof="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0" dirty="0" err="1">
                <a:effectLst/>
                <a:latin typeface="+mn-lt"/>
              </a:rPr>
              <a:t>Ind</a:t>
            </a:r>
            <a:r>
              <a:rPr lang="it-IT" sz="2000" b="0" dirty="0">
                <a:effectLst/>
                <a:latin typeface="+mn-lt"/>
              </a:rPr>
              <a:t>. 7: regular </a:t>
            </a:r>
            <a:r>
              <a:rPr lang="en-GB" sz="2000" b="0" noProof="0" dirty="0">
                <a:effectLst/>
                <a:latin typeface="+mn-lt"/>
              </a:rPr>
              <a:t>annual</a:t>
            </a:r>
            <a:r>
              <a:rPr lang="it-IT" sz="2000" b="0" dirty="0">
                <a:effectLst/>
                <a:latin typeface="+mn-lt"/>
              </a:rPr>
              <a:t> </a:t>
            </a:r>
            <a: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  <a:t>Sustainability Report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kern="1200" noProof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https://</a:t>
            </a:r>
            <a:r>
              <a:rPr lang="en-GB" sz="1200" u="sng" kern="1200" noProof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www.unito.it</a:t>
            </a:r>
            <a:r>
              <a:rPr lang="en-GB" sz="1200" u="sng" kern="1200" noProof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/</a:t>
            </a:r>
            <a:r>
              <a:rPr lang="en-GB" sz="1200" u="sng" kern="1200" noProof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ateneo</a:t>
            </a:r>
            <a:r>
              <a:rPr lang="en-GB" sz="1200" u="sng" kern="1200" noProof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/chi-</a:t>
            </a:r>
            <a:r>
              <a:rPr lang="en-GB" sz="1200" u="sng" kern="1200" noProof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siamo</a:t>
            </a:r>
            <a:r>
              <a:rPr lang="en-GB" sz="1200" u="sng" kern="1200" noProof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/</a:t>
            </a:r>
            <a:r>
              <a:rPr lang="en-GB" sz="1200" u="sng" kern="1200" noProof="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sostenibilita-ambientale</a:t>
            </a:r>
            <a:r>
              <a:rPr lang="en-GB" sz="1200" u="sng" kern="1200" noProof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u="sng" noProof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</a:t>
            </a:r>
            <a:r>
              <a:rPr lang="en-GB" sz="1800" u="sng" noProof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www.green.unito.it</a:t>
            </a:r>
            <a:r>
              <a:rPr lang="en-GB" sz="1800" u="sng" noProof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GB" sz="1800" u="sng" noProof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n-GB" sz="1800" u="none" noProof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GB" sz="2800" b="0" i="0" u="none" strike="noStrike" noProof="0" dirty="0">
                <a:solidFill>
                  <a:srgbClr val="4C4C4C"/>
                </a:solidFill>
                <a:effectLst/>
                <a:latin typeface="Open Sans" panose="020F0502020204030204" pitchFamily="34" charset="0"/>
              </a:rPr>
              <a:t>GREEN OFFICE Working Groups on </a:t>
            </a:r>
            <a:r>
              <a:rPr lang="en-GB" sz="2800" b="1" i="0" u="none" strike="noStrike" noProof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Energy, Green Public Procurement,</a:t>
            </a:r>
            <a:r>
              <a:rPr lang="en-GB" sz="2800" b="0" i="0" u="none" strike="noStrike" noProof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2800" b="1" i="0" u="none" strike="noStrike" noProof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Mobility,</a:t>
            </a:r>
            <a:r>
              <a:rPr lang="en-GB" sz="2800" b="0" i="0" u="none" strike="noStrike" noProof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GB" sz="2800" b="1" i="0" u="none" strike="noStrike" noProof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Waste, Food</a:t>
            </a:r>
            <a:r>
              <a:rPr lang="en-GB" sz="180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sng" noProof="0" dirty="0">
                <a:solidFill>
                  <a:srgbClr val="0070C0"/>
                </a:solidFill>
              </a:rPr>
              <a:t>https://</a:t>
            </a:r>
            <a:r>
              <a:rPr lang="en-GB" u="sng" noProof="0" dirty="0" err="1">
                <a:solidFill>
                  <a:srgbClr val="0070C0"/>
                </a:solidFill>
              </a:rPr>
              <a:t>www.unescochair.it</a:t>
            </a:r>
            <a:r>
              <a:rPr lang="en-GB" u="sng" noProof="0" dirty="0">
                <a:solidFill>
                  <a:srgbClr val="0070C0"/>
                </a:solidFill>
              </a:rPr>
              <a:t>/</a:t>
            </a:r>
            <a:r>
              <a:rPr lang="en-GB" u="sng" noProof="0" dirty="0" err="1">
                <a:solidFill>
                  <a:srgbClr val="0070C0"/>
                </a:solidFill>
              </a:rPr>
              <a:t>en</a:t>
            </a:r>
            <a:r>
              <a:rPr lang="en-GB" noProof="0" dirty="0"/>
              <a:t>  </a:t>
            </a:r>
            <a:r>
              <a:rPr lang="en-GB" sz="2800" b="0" i="0" u="none" strike="noStrike" noProof="0" dirty="0">
                <a:solidFill>
                  <a:srgbClr val="FFFFFF"/>
                </a:solidFill>
                <a:effectLst/>
                <a:latin typeface="Archivo Narrow"/>
              </a:rPr>
              <a:t>UNESCO Chair </a:t>
            </a:r>
            <a:r>
              <a:rPr lang="en-GB" sz="2800" b="1" i="0" u="none" strike="noStrike" noProof="0" dirty="0">
                <a:solidFill>
                  <a:srgbClr val="FFFFFF"/>
                </a:solidFill>
                <a:effectLst/>
                <a:latin typeface="Archivo Narrow"/>
              </a:rPr>
              <a:t>in Sustainable Development and Territory Management</a:t>
            </a:r>
            <a:endParaRPr lang="en-GB" sz="1800" noProof="0" dirty="0"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FF8E9-A0F2-4CDB-8E78-95F7BEC16DA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97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err="1">
                <a:ea typeface="Tahoma" panose="020B0604030504040204" pitchFamily="34" charset="0"/>
                <a:cs typeface="Tahoma" panose="020B0604030504040204" pitchFamily="34" charset="0"/>
              </a:rPr>
              <a:t>Ind</a:t>
            </a:r>
            <a:r>
              <a:rPr lang="it-IT" sz="1200" dirty="0">
                <a:ea typeface="Tahoma" panose="020B0604030504040204" pitchFamily="34" charset="0"/>
                <a:cs typeface="Tahoma" panose="020B0604030504040204" pitchFamily="34" charset="0"/>
              </a:rPr>
              <a:t>. 5: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student associations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that promote sustainability issues</a:t>
            </a:r>
            <a:r>
              <a:rPr lang="it-IT" sz="2800" dirty="0">
                <a:effectLst/>
              </a:rPr>
              <a:t> (2022) // (2023) </a:t>
            </a:r>
            <a:r>
              <a:rPr lang="it-IT" sz="2800" dirty="0" err="1">
                <a:effectLst/>
              </a:rPr>
              <a:t>sust</a:t>
            </a:r>
            <a:r>
              <a:rPr lang="it-IT" sz="2800" dirty="0">
                <a:effectLst/>
              </a:rPr>
              <a:t>. </a:t>
            </a:r>
            <a:r>
              <a:rPr lang="it-IT" sz="2800" b="1" dirty="0">
                <a:effectLst/>
              </a:rPr>
              <a:t>Activities </a:t>
            </a:r>
            <a:r>
              <a:rPr lang="it-IT" sz="2800" b="1" dirty="0" err="1">
                <a:effectLst/>
              </a:rPr>
              <a:t>organized</a:t>
            </a:r>
            <a:r>
              <a:rPr lang="it-IT" sz="2800" b="1" dirty="0">
                <a:effectLst/>
              </a:rPr>
              <a:t> by </a:t>
            </a:r>
            <a:r>
              <a:rPr lang="it-IT" sz="2800" dirty="0" err="1">
                <a:effectLst/>
              </a:rPr>
              <a:t>student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associations</a:t>
            </a:r>
            <a:endParaRPr lang="it-IT" sz="280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0" dirty="0" err="1">
                <a:effectLst/>
                <a:latin typeface="Times New Roman" panose="02020603050405020304" pitchFamily="18" charset="0"/>
              </a:rPr>
              <a:t>Ind</a:t>
            </a:r>
            <a:r>
              <a:rPr lang="it-IT" sz="1800" b="0" dirty="0">
                <a:effectLst/>
                <a:latin typeface="Times New Roman" panose="02020603050405020304" pitchFamily="18" charset="0"/>
              </a:rPr>
              <a:t>. 8: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cultural activities on campus </a:t>
            </a:r>
            <a:endParaRPr lang="it-IT" sz="1800" b="0" dirty="0">
              <a:effectLst/>
              <a:latin typeface="Times New Roman" panose="02020603050405020304" pitchFamily="18" charset="0"/>
            </a:endParaRPr>
          </a:p>
          <a:p>
            <a:r>
              <a:rPr lang="it-IT" sz="1800" b="0" dirty="0" err="1">
                <a:effectLst/>
                <a:latin typeface="Times New Roman" panose="02020603050405020304" pitchFamily="18" charset="0"/>
              </a:rPr>
              <a:t>Ind</a:t>
            </a:r>
            <a:r>
              <a:rPr lang="it-IT" sz="1800" b="0" dirty="0">
                <a:effectLst/>
                <a:latin typeface="Times New Roman" panose="02020603050405020304" pitchFamily="18" charset="0"/>
              </a:rPr>
              <a:t>. 9: </a:t>
            </a:r>
            <a:r>
              <a:rPr lang="en-US" sz="1800" b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programs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b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to improve teaching and learning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(2022) -&gt; (2023) changed in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programs w/ int’l collaboration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</a:rPr>
              <a:t>Ind. 10: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sustainability community services projects </a:t>
            </a:r>
            <a:r>
              <a:rPr lang="en-US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organised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by and/or involving students</a:t>
            </a:r>
            <a:endParaRPr lang="it-IT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http://www.agorascienza.it/index.php/en/i-progetti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200" u="non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university projects and Public Engagement activities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effectLst/>
                <a:latin typeface="Calibri" panose="020F0502020204030204" pitchFamily="34" charset="0"/>
              </a:rPr>
              <a:t>http://www.green.unito.it/it/blog-3 </a:t>
            </a:r>
            <a:r>
              <a:rPr lang="en-US" sz="1200" dirty="0">
                <a:effectLst/>
                <a:latin typeface="Calibri" panose="020F0502020204030204" pitchFamily="34" charset="0"/>
              </a:rPr>
              <a:t>events and workshops organized by the Green Office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u="sng" dirty="0"/>
              <a:t>https://</a:t>
            </a:r>
            <a:r>
              <a:rPr lang="it-IT" u="sng" dirty="0" err="1"/>
              <a:t>www.ortobotanico.unito.it</a:t>
            </a:r>
            <a:r>
              <a:rPr lang="it-IT" u="sng" dirty="0"/>
              <a:t>/en/events-nuovo</a:t>
            </a:r>
            <a:r>
              <a:rPr lang="it-IT" dirty="0"/>
              <a:t> </a:t>
            </a:r>
            <a:r>
              <a:rPr lang="en-US" sz="1200" dirty="0">
                <a:effectLst/>
                <a:latin typeface="Calibri" panose="020F0502020204030204" pitchFamily="34" charset="0"/>
              </a:rPr>
              <a:t> events and community activities at the Botanical Garden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FF8E9-A0F2-4CDB-8E78-95F7BEC16DA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846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</a:rPr>
              <a:t>Ind. 11: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sustainability-related startups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https://www.2i3t.it/aziende/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start-ups developed with the support of the University Incubator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FF8E9-A0F2-4CDB-8E78-95F7BEC16DA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798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FF8E9-A0F2-4CDB-8E78-95F7BEC16DA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22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F1D6302-CB6F-4CFB-99E7-047CD62CCE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0029"/>
          </a:solidFill>
          <a:ln>
            <a:solidFill>
              <a:srgbClr val="54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4022C"/>
              </a:solidFill>
            </a:endParaRPr>
          </a:p>
        </p:txBody>
      </p:sp>
      <p:sp>
        <p:nvSpPr>
          <p:cNvPr id="5" name="Segnaposto titolo 1">
            <a:extLst>
              <a:ext uri="{FF2B5EF4-FFF2-40B4-BE49-F238E27FC236}">
                <a16:creationId xmlns:a16="http://schemas.microsoft.com/office/drawing/2014/main" id="{6D5EEF38-BBF6-4F2A-A006-FDCEC5804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5098" y="2493225"/>
            <a:ext cx="8269533" cy="1871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CC495E98-4875-4417-A3DC-03D8462DE1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5098" y="4531663"/>
            <a:ext cx="8269533" cy="121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A02717E-A82D-460D-A34B-C47D81CCB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51" y="0"/>
            <a:ext cx="3703299" cy="38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0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0D288010-7C7E-4E11-8DB9-173DBBF19EC2}"/>
              </a:ext>
            </a:extLst>
          </p:cNvPr>
          <p:cNvSpPr/>
          <p:nvPr userDrawn="1"/>
        </p:nvSpPr>
        <p:spPr>
          <a:xfrm>
            <a:off x="427286" y="4084890"/>
            <a:ext cx="6537533" cy="136732"/>
          </a:xfrm>
          <a:prstGeom prst="rect">
            <a:avLst/>
          </a:prstGeom>
          <a:solidFill>
            <a:srgbClr val="B3B2B2"/>
          </a:solidFill>
          <a:ln>
            <a:solidFill>
              <a:srgbClr val="B3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54565A"/>
                </a:solidFill>
              </a:ln>
              <a:solidFill>
                <a:srgbClr val="54565A"/>
              </a:solidFill>
            </a:endParaRPr>
          </a:p>
        </p:txBody>
      </p:sp>
      <p:sp>
        <p:nvSpPr>
          <p:cNvPr id="4" name="Segnaposto titolo 1">
            <a:extLst>
              <a:ext uri="{FF2B5EF4-FFF2-40B4-BE49-F238E27FC236}">
                <a16:creationId xmlns:a16="http://schemas.microsoft.com/office/drawing/2014/main" id="{6D5EEF38-BBF6-4F2A-A006-FDCEC5804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286" y="2618914"/>
            <a:ext cx="6537533" cy="13592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CC495E98-4875-4417-A3DC-03D8462DE1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7286" y="4328380"/>
            <a:ext cx="6537533" cy="121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i="1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27BAB07-EAF1-4665-8818-C9669BB14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106" y="16786"/>
            <a:ext cx="3420327" cy="35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9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F1D6302-CB6F-4CFB-99E7-047CD62CCE79}"/>
              </a:ext>
            </a:extLst>
          </p:cNvPr>
          <p:cNvSpPr/>
          <p:nvPr userDrawn="1"/>
        </p:nvSpPr>
        <p:spPr>
          <a:xfrm>
            <a:off x="-1" y="0"/>
            <a:ext cx="1452785" cy="6858000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4022C"/>
              </a:solidFill>
            </a:endParaRPr>
          </a:p>
        </p:txBody>
      </p:sp>
      <p:sp>
        <p:nvSpPr>
          <p:cNvPr id="6" name="Segnaposto titolo 1">
            <a:extLst>
              <a:ext uri="{FF2B5EF4-FFF2-40B4-BE49-F238E27FC236}">
                <a16:creationId xmlns:a16="http://schemas.microsoft.com/office/drawing/2014/main" id="{6D5EEF38-BBF6-4F2A-A006-FDCEC580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337" y="145277"/>
            <a:ext cx="10006305" cy="1545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solidFill>
                  <a:srgbClr val="5456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CC495E98-4875-4417-A3DC-03D8462DE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337" y="1825625"/>
            <a:ext cx="100063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54565A"/>
                </a:solidFill>
              </a:defRPr>
            </a:lvl1pPr>
            <a:lvl2pPr>
              <a:defRPr>
                <a:solidFill>
                  <a:srgbClr val="54565A"/>
                </a:solidFill>
              </a:defRPr>
            </a:lvl2pPr>
            <a:lvl3pPr>
              <a:defRPr>
                <a:solidFill>
                  <a:srgbClr val="54565A"/>
                </a:solidFill>
              </a:defRPr>
            </a:lvl3pPr>
            <a:lvl4pPr>
              <a:defRPr>
                <a:solidFill>
                  <a:srgbClr val="54565A"/>
                </a:solidFill>
              </a:defRPr>
            </a:lvl4pPr>
            <a:lvl5pPr>
              <a:defRPr>
                <a:solidFill>
                  <a:srgbClr val="54565A"/>
                </a:solidFill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id="{4B14594F-6478-4652-8466-4D13D073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9337" y="6356350"/>
            <a:ext cx="2251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8155A-EB68-4D8A-996A-1D3E1B5AAD08}" type="datetimeFigureOut">
              <a:rPr lang="it-IT" smtClean="0"/>
              <a:t>03/07/23</a:t>
            </a:fld>
            <a:endParaRPr lang="it-IT"/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E2701E48-8FBF-469D-929E-494FE7A36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819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A18C6E7B-8EA3-4A77-A370-1CF2C6646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019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C37D-BC29-4A6F-BF38-611A266CCB84}" type="slidenum">
              <a:rPr lang="it-IT" smtClean="0"/>
              <a:t>‹N›</a:t>
            </a:fld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15657D8-AB3D-4591-B3FB-C5954BD54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13" y="-2"/>
            <a:ext cx="1739804" cy="18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9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F1D6302-CB6F-4CFB-99E7-047CD62CCE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0029"/>
          </a:solidFill>
          <a:ln>
            <a:solidFill>
              <a:srgbClr val="545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4022C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8DB4767-6157-4420-9731-B1DFB4921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448" y="11523"/>
            <a:ext cx="5090012" cy="5315484"/>
          </a:xfrm>
          <a:prstGeom prst="rect">
            <a:avLst/>
          </a:prstGeom>
        </p:spPr>
      </p:pic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CC495E98-4875-4417-A3DC-03D8462DE1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90447" y="4657351"/>
            <a:ext cx="6611106" cy="121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41004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5EEF38-BBF6-4F2A-A006-FDCEC580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495E98-4875-4417-A3DC-03D8462DE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14594F-6478-4652-8466-4D13D073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8155A-EB68-4D8A-996A-1D3E1B5AAD08}" type="datetimeFigureOut">
              <a:rPr lang="it-IT" smtClean="0"/>
              <a:t>03/07/23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701E48-8FBF-469D-929E-494FE7A36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8C6E7B-8EA3-4A77-A370-1CF2C6646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C37D-BC29-4A6F-BF38-611A266CCB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6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greenmetric.ui.ac.id/rankings/overall-rankings-2022/polito.it" TargetMode="External"/><Relationship Id="rId7" Type="http://schemas.openxmlformats.org/officeDocument/2006/relationships/hyperlink" Target="https://greenmetric.ui.ac.id/rankings/overall-rankings-2022/ugm.ac.i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reenmetric.ui.ac.id/rankings/overall-rankings-2022/undip.ac.id" TargetMode="External"/><Relationship Id="rId5" Type="http://schemas.openxmlformats.org/officeDocument/2006/relationships/hyperlink" Target="https://greenmetric.ui.ac.id/rankings/overall-rankings-2022/ui.ac.id" TargetMode="External"/><Relationship Id="rId4" Type="http://schemas.openxmlformats.org/officeDocument/2006/relationships/hyperlink" Target="https://greenmetric.ui.ac.id/rankings/overall-rankings-2022/unito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lena.forti@unito.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1968" y="1536192"/>
            <a:ext cx="8802624" cy="265757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dirty="0" err="1"/>
              <a:t>GreenMetric</a:t>
            </a:r>
            <a:r>
              <a:rPr lang="it-IT" sz="5400" dirty="0"/>
              <a:t>  </a:t>
            </a:r>
            <a:br>
              <a:rPr lang="it-IT" sz="5400" dirty="0"/>
            </a:br>
            <a:r>
              <a:rPr lang="it-IT" sz="5400" dirty="0" err="1"/>
              <a:t>Education</a:t>
            </a:r>
            <a:r>
              <a:rPr lang="it-IT" sz="5400" dirty="0"/>
              <a:t> &amp; </a:t>
            </a:r>
            <a:r>
              <a:rPr lang="it-IT" sz="5400" dirty="0" err="1"/>
              <a:t>Research</a:t>
            </a:r>
            <a:r>
              <a:rPr lang="it-IT" sz="5400" dirty="0"/>
              <a:t>:</a:t>
            </a:r>
            <a:br>
              <a:rPr lang="it-IT" sz="5400" dirty="0"/>
            </a:br>
            <a:br>
              <a:rPr lang="it-IT" sz="1600" dirty="0"/>
            </a:br>
            <a:r>
              <a:rPr lang="it-IT" sz="5400" dirty="0"/>
              <a:t>the </a:t>
            </a:r>
            <a:r>
              <a:rPr lang="it-IT" sz="5400" dirty="0" err="1"/>
              <a:t>treasure</a:t>
            </a:r>
            <a:r>
              <a:rPr lang="it-IT" sz="5400" dirty="0"/>
              <a:t> of </a:t>
            </a:r>
            <a:r>
              <a:rPr lang="it-IT" sz="5400" dirty="0" err="1"/>
              <a:t>universities</a:t>
            </a:r>
            <a:br>
              <a:rPr lang="it-IT" sz="5400" dirty="0"/>
            </a:br>
            <a:endParaRPr lang="it-IT" sz="5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96941" y="4711974"/>
            <a:ext cx="6091493" cy="1219668"/>
          </a:xfrm>
        </p:spPr>
        <p:txBody>
          <a:bodyPr>
            <a:normAutofit/>
          </a:bodyPr>
          <a:lstStyle/>
          <a:p>
            <a:r>
              <a:rPr lang="it-IT" sz="3200" i="0" dirty="0"/>
              <a:t>II BOOTCAMP STAR </a:t>
            </a:r>
          </a:p>
          <a:p>
            <a:r>
              <a:rPr lang="it-IT" sz="3200" i="0" dirty="0" err="1"/>
              <a:t>July</a:t>
            </a:r>
            <a:r>
              <a:rPr lang="it-IT" sz="3200" i="0" dirty="0"/>
              <a:t> 2023, Camerino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30DB3F06-8265-F330-890A-FCFCF9D8DB22}"/>
              </a:ext>
            </a:extLst>
          </p:cNvPr>
          <p:cNvCxnSpPr>
            <a:cxnSpLocks/>
          </p:cNvCxnSpPr>
          <p:nvPr/>
        </p:nvCxnSpPr>
        <p:spPr>
          <a:xfrm>
            <a:off x="3786389" y="4250028"/>
            <a:ext cx="5662411" cy="0"/>
          </a:xfrm>
          <a:prstGeom prst="line">
            <a:avLst/>
          </a:prstGeom>
          <a:ln>
            <a:solidFill>
              <a:schemeClr val="bg2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155801B9-76D5-8483-4619-BD52D04D5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903" y="4250028"/>
            <a:ext cx="1799508" cy="1782769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74000">
                <a:schemeClr val="accent6">
                  <a:lumMod val="20000"/>
                  <a:lumOff val="8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effectLst>
            <a:glow rad="203200">
              <a:schemeClr val="tx2">
                <a:alpha val="68000"/>
              </a:schemeClr>
            </a:glow>
            <a:outerShdw blurRad="50800" dist="50800" dir="180000" algn="ctr" rotWithShape="0">
              <a:srgbClr val="000000">
                <a:alpha val="43137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 extrusionH="6350" prstMaterial="metal">
            <a:bevelT w="6350" h="63500"/>
            <a:bevelB w="6350" h="63500"/>
          </a:sp3d>
        </p:spPr>
      </p:pic>
    </p:spTree>
    <p:extLst>
      <p:ext uri="{BB962C8B-B14F-4D97-AF65-F5344CB8AC3E}">
        <p14:creationId xmlns:p14="http://schemas.microsoft.com/office/powerpoint/2010/main" val="182395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2649" y="86703"/>
            <a:ext cx="10006305" cy="1545411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GreenMetric</a:t>
            </a:r>
            <a:r>
              <a:rPr lang="en-US" sz="2400" dirty="0">
                <a:solidFill>
                  <a:srgbClr val="C00000"/>
                </a:solidFill>
              </a:rPr>
              <a:t> Education &amp; Research section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41500" y="1632114"/>
            <a:ext cx="9779000" cy="4079567"/>
          </a:xfrm>
          <a:ln>
            <a:solidFill>
              <a:srgbClr val="E4022C"/>
            </a:solidFill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Universities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have an important role in creating the new generation concern with 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sustainability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through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studies, projects and initiatives that have a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impact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is 18% of the total score: </a:t>
            </a:r>
            <a:r>
              <a:rPr lang="en-US" sz="2000" b="1" dirty="0">
                <a:solidFill>
                  <a:srgbClr val="1C20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efforts to spread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awareness, knowledge and arise </a:t>
            </a:r>
            <a:r>
              <a:rPr lang="en-US" sz="2000" b="1" dirty="0">
                <a:solidFill>
                  <a:srgbClr val="1C20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engagement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➤ provide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GreenMetric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data and evidence on sustainability actions in the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university missions (*)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000" dirty="0">
                <a:solidFill>
                  <a:srgbClr val="1C20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UNITO ranks </a:t>
            </a:r>
            <a:r>
              <a:rPr lang="en-US" sz="2000" b="1" dirty="0">
                <a:solidFill>
                  <a:srgbClr val="1C20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22nd in the world</a:t>
            </a:r>
            <a:r>
              <a:rPr lang="en-US" sz="2000" dirty="0">
                <a:solidFill>
                  <a:srgbClr val="1C20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in GM;</a:t>
            </a:r>
            <a:r>
              <a:rPr lang="en-US" sz="2000" dirty="0">
                <a:solidFill>
                  <a:srgbClr val="1C20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 score </a:t>
            </a:r>
            <a:r>
              <a:rPr lang="en-US" sz="2000" dirty="0">
                <a:solidFill>
                  <a:srgbClr val="1C20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 </a:t>
            </a:r>
            <a:r>
              <a:rPr lang="en-US" sz="2000" b="1" dirty="0">
                <a:solidFill>
                  <a:srgbClr val="1C20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1st in Italy</a:t>
            </a:r>
            <a:r>
              <a:rPr lang="en-US" sz="2000" dirty="0">
                <a:solidFill>
                  <a:srgbClr val="1C20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(together with the other university of Turin) </a:t>
            </a:r>
            <a:r>
              <a:rPr lang="en-US" sz="2000" dirty="0">
                <a:solidFill>
                  <a:srgbClr val="1C20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 </a:t>
            </a:r>
            <a:r>
              <a:rPr lang="en-US" sz="2000" b="1" dirty="0">
                <a:solidFill>
                  <a:srgbClr val="1C20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 </a:t>
            </a:r>
            <a:r>
              <a:rPr lang="en-US" sz="2000" dirty="0">
                <a:solidFill>
                  <a:srgbClr val="1C20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section </a:t>
            </a:r>
          </a:p>
          <a:p>
            <a:pPr marL="0" indent="0" fontAlgn="base">
              <a:buNone/>
            </a:pPr>
            <a:endParaRPr lang="en-US" sz="1800" b="1" dirty="0">
              <a:solidFill>
                <a:srgbClr val="1C2024"/>
              </a:solidFill>
              <a:latin typeface="Roboto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BEAED7B-2773-08D5-5ED5-2BE1471C4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19831"/>
              </p:ext>
            </p:extLst>
          </p:nvPr>
        </p:nvGraphicFramePr>
        <p:xfrm>
          <a:off x="3430657" y="4385606"/>
          <a:ext cx="8189843" cy="1965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391">
                  <a:extLst>
                    <a:ext uri="{9D8B030D-6E8A-4147-A177-3AD203B41FA5}">
                      <a16:colId xmlns:a16="http://schemas.microsoft.com/office/drawing/2014/main" val="1007569598"/>
                    </a:ext>
                  </a:extLst>
                </a:gridCol>
                <a:gridCol w="2300328">
                  <a:extLst>
                    <a:ext uri="{9D8B030D-6E8A-4147-A177-3AD203B41FA5}">
                      <a16:colId xmlns:a16="http://schemas.microsoft.com/office/drawing/2014/main" val="4121551018"/>
                    </a:ext>
                  </a:extLst>
                </a:gridCol>
                <a:gridCol w="860014">
                  <a:extLst>
                    <a:ext uri="{9D8B030D-6E8A-4147-A177-3AD203B41FA5}">
                      <a16:colId xmlns:a16="http://schemas.microsoft.com/office/drawing/2014/main" val="4276641764"/>
                    </a:ext>
                  </a:extLst>
                </a:gridCol>
                <a:gridCol w="634436">
                  <a:extLst>
                    <a:ext uri="{9D8B030D-6E8A-4147-A177-3AD203B41FA5}">
                      <a16:colId xmlns:a16="http://schemas.microsoft.com/office/drawing/2014/main" val="2966774380"/>
                    </a:ext>
                  </a:extLst>
                </a:gridCol>
                <a:gridCol w="620338">
                  <a:extLst>
                    <a:ext uri="{9D8B030D-6E8A-4147-A177-3AD203B41FA5}">
                      <a16:colId xmlns:a16="http://schemas.microsoft.com/office/drawing/2014/main" val="1699527054"/>
                    </a:ext>
                  </a:extLst>
                </a:gridCol>
                <a:gridCol w="648535">
                  <a:extLst>
                    <a:ext uri="{9D8B030D-6E8A-4147-A177-3AD203B41FA5}">
                      <a16:colId xmlns:a16="http://schemas.microsoft.com/office/drawing/2014/main" val="1908544670"/>
                    </a:ext>
                  </a:extLst>
                </a:gridCol>
                <a:gridCol w="606240">
                  <a:extLst>
                    <a:ext uri="{9D8B030D-6E8A-4147-A177-3AD203B41FA5}">
                      <a16:colId xmlns:a16="http://schemas.microsoft.com/office/drawing/2014/main" val="1844343072"/>
                    </a:ext>
                  </a:extLst>
                </a:gridCol>
                <a:gridCol w="535746">
                  <a:extLst>
                    <a:ext uri="{9D8B030D-6E8A-4147-A177-3AD203B41FA5}">
                      <a16:colId xmlns:a16="http://schemas.microsoft.com/office/drawing/2014/main" val="1959571995"/>
                    </a:ext>
                  </a:extLst>
                </a:gridCol>
                <a:gridCol w="620338">
                  <a:extLst>
                    <a:ext uri="{9D8B030D-6E8A-4147-A177-3AD203B41FA5}">
                      <a16:colId xmlns:a16="http://schemas.microsoft.com/office/drawing/2014/main" val="3797816374"/>
                    </a:ext>
                  </a:extLst>
                </a:gridCol>
                <a:gridCol w="844477">
                  <a:extLst>
                    <a:ext uri="{9D8B030D-6E8A-4147-A177-3AD203B41FA5}">
                      <a16:colId xmlns:a16="http://schemas.microsoft.com/office/drawing/2014/main" val="434121841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Rank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University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Country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Total Score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Setting and </a:t>
                      </a:r>
                      <a:r>
                        <a:rPr lang="it-IT" sz="1100" dirty="0" err="1">
                          <a:effectLst/>
                        </a:rPr>
                        <a:t>Infrastr</a:t>
                      </a:r>
                      <a:r>
                        <a:rPr lang="it-IT" sz="1100" dirty="0">
                          <a:effectLst/>
                        </a:rPr>
                        <a:t> </a:t>
                      </a:r>
                      <a:r>
                        <a:rPr lang="it-IT" sz="1100" dirty="0" err="1">
                          <a:effectLst/>
                        </a:rPr>
                        <a:t>ucture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Energy and </a:t>
                      </a:r>
                      <a:r>
                        <a:rPr lang="it-IT" sz="1100" dirty="0" err="1">
                          <a:effectLst/>
                        </a:rPr>
                        <a:t>Climate</a:t>
                      </a:r>
                      <a:r>
                        <a:rPr lang="it-IT" sz="1100" dirty="0">
                          <a:effectLst/>
                        </a:rPr>
                        <a:t> Change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Waste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>
                          <a:effectLst/>
                        </a:rPr>
                        <a:t>Water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 err="1">
                          <a:effectLst/>
                        </a:rPr>
                        <a:t>Transport</a:t>
                      </a:r>
                      <a:r>
                        <a:rPr lang="it-IT" sz="1100" dirty="0">
                          <a:effectLst/>
                        </a:rPr>
                        <a:t> </a:t>
                      </a:r>
                      <a:r>
                        <a:rPr lang="it-IT" sz="1100" dirty="0" err="1">
                          <a:effectLst/>
                        </a:rPr>
                        <a:t>ation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dirty="0" err="1">
                          <a:effectLst/>
                        </a:rPr>
                        <a:t>Education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6436245"/>
                  </a:ext>
                </a:extLst>
              </a:tr>
              <a:tr h="222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  <a:hlinkClick r:id="rId3"/>
                        </a:rPr>
                        <a:t>Politecnico di Torino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Italy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8875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800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1775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1800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1000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1700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1800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70328986"/>
                  </a:ext>
                </a:extLst>
              </a:tr>
              <a:tr h="333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hlinkClick r:id="rId4"/>
                        </a:rPr>
                        <a:t>Universita degli Studi di Torino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 dirty="0" err="1">
                          <a:effectLst/>
                        </a:rPr>
                        <a:t>Italy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8825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1175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1825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1575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900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1550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1800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359465"/>
                  </a:ext>
                </a:extLst>
              </a:tr>
              <a:tr h="222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  <a:hlinkClick r:id="rId5"/>
                        </a:rPr>
                        <a:t>Universitas Indonesia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Indonesia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8800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1175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1875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1575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950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1425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1800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36905656"/>
                  </a:ext>
                </a:extLst>
              </a:tr>
              <a:tr h="222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  <a:hlinkClick r:id="rId6"/>
                        </a:rPr>
                        <a:t>Universitas Diponegoro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Indonesia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8750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1150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1725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1500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900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1675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1800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43317591"/>
                  </a:ext>
                </a:extLst>
              </a:tr>
              <a:tr h="222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  <a:hlinkClick r:id="rId7"/>
                        </a:rPr>
                        <a:t>Universitas Gadjah Mada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Indonesia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8700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1300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1725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1425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850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>
                          <a:effectLst/>
                        </a:rPr>
                        <a:t>1600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50" dirty="0">
                          <a:effectLst/>
                        </a:rPr>
                        <a:t>1800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71890529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EE5A9487-17F3-2EF9-8D02-66BA7354D5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81854" y="410719"/>
            <a:ext cx="1038646" cy="1028984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FF1D6F00-E69F-6048-8D49-B8EE434C4EF4}"/>
              </a:ext>
            </a:extLst>
          </p:cNvPr>
          <p:cNvCxnSpPr/>
          <p:nvPr/>
        </p:nvCxnSpPr>
        <p:spPr>
          <a:xfrm>
            <a:off x="3515932" y="1287887"/>
            <a:ext cx="6130344" cy="0"/>
          </a:xfrm>
          <a:prstGeom prst="line">
            <a:avLst/>
          </a:prstGeom>
          <a:ln>
            <a:solidFill>
              <a:srgbClr val="E4022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5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2649" y="86703"/>
            <a:ext cx="9534545" cy="154541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GM indicators on Education and Research: </a:t>
            </a:r>
            <a:r>
              <a:rPr lang="en-US" sz="2000" dirty="0">
                <a:solidFill>
                  <a:srgbClr val="C00000"/>
                </a:solidFill>
              </a:rPr>
              <a:t>ED1, ED2, ED3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8800" y="1629392"/>
            <a:ext cx="9791699" cy="4180854"/>
          </a:xfrm>
          <a:ln>
            <a:solidFill>
              <a:srgbClr val="E4022C"/>
            </a:solidFill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methodology used to select research funds, outputs and courses related to sustainability is based on their 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link to the SDGs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 on the 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teaching offer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(course syllabus), 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 projects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itle, abstract, funds), 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publications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(G-scholar or Scopus) are analyzed through a supervised machine learning algorithm that counts the presence of keywords related to the SDGs: if value is &gt; 5, it is considered as SDG-linked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fontAlgn="base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65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of UNITO teaching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courses have contents related to sustainability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74% of UNITO research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projects are related to sustainability (43% without Health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they represent 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69% of all research funds</a:t>
            </a:r>
            <a:r>
              <a:rPr lang="it-IT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fontAlgn="base">
              <a:buFont typeface="Wingdings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UNITO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 an average of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730 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publications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 sustainability </a:t>
            </a:r>
            <a:r>
              <a:rPr lang="en-US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annum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(2190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the last 3 years)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5A9487-17F3-2EF9-8D02-66BA7354D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854" y="410719"/>
            <a:ext cx="1038646" cy="1028984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FF1D6F00-E69F-6048-8D49-B8EE434C4EF4}"/>
              </a:ext>
            </a:extLst>
          </p:cNvPr>
          <p:cNvCxnSpPr/>
          <p:nvPr/>
        </p:nvCxnSpPr>
        <p:spPr>
          <a:xfrm>
            <a:off x="3515932" y="1287887"/>
            <a:ext cx="6130344" cy="0"/>
          </a:xfrm>
          <a:prstGeom prst="line">
            <a:avLst/>
          </a:prstGeom>
          <a:ln>
            <a:solidFill>
              <a:srgbClr val="E4022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86501EC7-E9B0-3B2A-0C60-8C1385F8C5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7000"/>
          </a:blip>
          <a:srcRect l="7831" t="5580" r="4289"/>
          <a:stretch/>
        </p:blipFill>
        <p:spPr>
          <a:xfrm>
            <a:off x="9939729" y="5064146"/>
            <a:ext cx="1680770" cy="1707151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60187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426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2649" y="86703"/>
            <a:ext cx="9534545" cy="154541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GM indicators on Third Mission: </a:t>
            </a:r>
            <a:r>
              <a:rPr lang="en-US" sz="2000" dirty="0">
                <a:solidFill>
                  <a:srgbClr val="C00000"/>
                </a:solidFill>
              </a:rPr>
              <a:t>ED4, ED6, ED7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8000" y="1632114"/>
            <a:ext cx="9842500" cy="3383221"/>
          </a:xfrm>
          <a:ln>
            <a:solidFill>
              <a:srgbClr val="E4022C"/>
            </a:solidFill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 err="1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Communication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on 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sustainability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studies, projects and initiatives: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Sustainability website, Report, scholarly events</a:t>
            </a:r>
          </a:p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UNITO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Green Office website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UNITO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issues a 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Sustainability Report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(since 2014) based on the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Global Reporting Initiative (GRI) standard guidelines</a:t>
            </a:r>
            <a:endParaRPr lang="it-IT" sz="20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 sz="2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kumimoji="0" lang="en-US" altLang="it-IT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vents</a:t>
            </a:r>
            <a:r>
              <a:rPr kumimoji="0" lang="en-US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organized by the Green Office </a:t>
            </a:r>
            <a:r>
              <a:rPr lang="en-US" altLang="it-IT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r>
              <a:rPr kumimoji="0" lang="en-US" altLang="it-I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UNESCO Chair</a:t>
            </a:r>
            <a:endParaRPr lang="en-US" sz="2000" dirty="0">
              <a:solidFill>
                <a:srgbClr val="1C202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US" sz="1800" b="1" dirty="0">
              <a:solidFill>
                <a:srgbClr val="1C2024"/>
              </a:solidFill>
              <a:latin typeface="Roboto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5A9487-17F3-2EF9-8D02-66BA7354D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854" y="410719"/>
            <a:ext cx="1038646" cy="1028984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FF1D6F00-E69F-6048-8D49-B8EE434C4EF4}"/>
              </a:ext>
            </a:extLst>
          </p:cNvPr>
          <p:cNvCxnSpPr/>
          <p:nvPr/>
        </p:nvCxnSpPr>
        <p:spPr>
          <a:xfrm>
            <a:off x="3515932" y="1287887"/>
            <a:ext cx="6130344" cy="0"/>
          </a:xfrm>
          <a:prstGeom prst="line">
            <a:avLst/>
          </a:prstGeom>
          <a:ln>
            <a:solidFill>
              <a:srgbClr val="E4022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C45BE4F-5BA3-9C15-57DF-34A3C72E3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505151"/>
              </p:ext>
            </p:extLst>
          </p:nvPr>
        </p:nvGraphicFramePr>
        <p:xfrm>
          <a:off x="2347527" y="4228229"/>
          <a:ext cx="6372224" cy="433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927">
                  <a:extLst>
                    <a:ext uri="{9D8B030D-6E8A-4147-A177-3AD203B41FA5}">
                      <a16:colId xmlns:a16="http://schemas.microsoft.com/office/drawing/2014/main" val="1433865923"/>
                    </a:ext>
                  </a:extLst>
                </a:gridCol>
                <a:gridCol w="638124">
                  <a:extLst>
                    <a:ext uri="{9D8B030D-6E8A-4147-A177-3AD203B41FA5}">
                      <a16:colId xmlns:a16="http://schemas.microsoft.com/office/drawing/2014/main" val="3139888352"/>
                    </a:ext>
                  </a:extLst>
                </a:gridCol>
                <a:gridCol w="2582748">
                  <a:extLst>
                    <a:ext uri="{9D8B030D-6E8A-4147-A177-3AD203B41FA5}">
                      <a16:colId xmlns:a16="http://schemas.microsoft.com/office/drawing/2014/main" val="2282077332"/>
                    </a:ext>
                  </a:extLst>
                </a:gridCol>
                <a:gridCol w="1323832">
                  <a:extLst>
                    <a:ext uri="{9D8B030D-6E8A-4147-A177-3AD203B41FA5}">
                      <a16:colId xmlns:a16="http://schemas.microsoft.com/office/drawing/2014/main" val="4071598539"/>
                    </a:ext>
                  </a:extLst>
                </a:gridCol>
                <a:gridCol w="1475593">
                  <a:extLst>
                    <a:ext uri="{9D8B030D-6E8A-4147-A177-3AD203B41FA5}">
                      <a16:colId xmlns:a16="http://schemas.microsoft.com/office/drawing/2014/main" val="1392702396"/>
                    </a:ext>
                  </a:extLst>
                </a:gridCol>
              </a:tblGrid>
              <a:tr h="4339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</a:rPr>
                        <a:t>N.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</a:rPr>
                        <a:t>Date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</a:rPr>
                        <a:t>Title of event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</a:rPr>
                        <a:t>Organizer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</a:rPr>
                        <a:t>Link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90179744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D5A4A22B-7D5A-8DDC-DB66-8A37561A6F4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4000"/>
                    </a14:imgEffect>
                    <a14:imgEffect>
                      <a14:brightnessContrast bright="-5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8065" y="4835584"/>
            <a:ext cx="1907803" cy="1293066"/>
          </a:xfrm>
          <a:prstGeom prst="rect">
            <a:avLst/>
          </a:prstGeom>
          <a:effectLst>
            <a:glow rad="63500">
              <a:schemeClr val="accent6">
                <a:alpha val="40000"/>
              </a:schemeClr>
            </a:glo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184CE40-90A5-0C70-A913-4C882D5EFDD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8388" y="3694347"/>
            <a:ext cx="2372111" cy="2434303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60597"/>
                </a:schemeClr>
              </a:gs>
              <a:gs pos="95750">
                <a:srgbClr val="B0D598"/>
              </a:gs>
              <a:gs pos="91500">
                <a:srgbClr val="B7D9A1"/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effectLst>
            <a:glow rad="63500">
              <a:schemeClr val="accent6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4775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2649" y="86703"/>
            <a:ext cx="9534545" cy="154541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GM indicators on Third Mission: </a:t>
            </a:r>
            <a:r>
              <a:rPr lang="en-US" sz="2000" dirty="0">
                <a:solidFill>
                  <a:srgbClr val="C00000"/>
                </a:solidFill>
              </a:rPr>
              <a:t>ED5, ED8, ED9, ED10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66900" y="1632114"/>
            <a:ext cx="9753600" cy="3604902"/>
          </a:xfrm>
          <a:ln>
            <a:solidFill>
              <a:srgbClr val="E4022C"/>
            </a:solidFill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Activities </a:t>
            </a:r>
            <a:r>
              <a:rPr lang="en-US" sz="2000" dirty="0">
                <a:solidFill>
                  <a:srgbClr val="1C20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spread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and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arise </a:t>
            </a:r>
            <a:r>
              <a:rPr lang="en-US" sz="2000" b="1" dirty="0">
                <a:solidFill>
                  <a:srgbClr val="1C20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engagement 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 </a:t>
            </a:r>
            <a:r>
              <a:rPr lang="en-US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sustainability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organized by the University and involving students: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services, cultural activities and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programmes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Evidence: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links to sustainability projects and activities (dates, participants, area)</a:t>
            </a:r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Ex: 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uided tours of the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Botanical Garden, vegetable garden on campus</a:t>
            </a:r>
            <a:r>
              <a:rPr lang="it-I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irtual tours of university exhibitions, RRR workshops, festival on the ecosystem, green mobility we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ek</a:t>
            </a:r>
            <a:endParaRPr lang="it-IT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5A9487-17F3-2EF9-8D02-66BA7354D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854" y="410719"/>
            <a:ext cx="1038646" cy="1028984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FF1D6F00-E69F-6048-8D49-B8EE434C4EF4}"/>
              </a:ext>
            </a:extLst>
          </p:cNvPr>
          <p:cNvCxnSpPr/>
          <p:nvPr/>
        </p:nvCxnSpPr>
        <p:spPr>
          <a:xfrm>
            <a:off x="3515932" y="1287887"/>
            <a:ext cx="6130344" cy="0"/>
          </a:xfrm>
          <a:prstGeom prst="line">
            <a:avLst/>
          </a:prstGeom>
          <a:ln>
            <a:solidFill>
              <a:srgbClr val="E4022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619461C3-EBB5-5FE4-E8DA-757DF436B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3"/>
          <a:stretch/>
        </p:blipFill>
        <p:spPr bwMode="auto">
          <a:xfrm>
            <a:off x="7122189" y="4380578"/>
            <a:ext cx="4498311" cy="217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23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02649" y="86703"/>
            <a:ext cx="9534545" cy="154541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GM indicators on Third Mission: </a:t>
            </a:r>
            <a:r>
              <a:rPr lang="en-US" sz="2000" dirty="0">
                <a:solidFill>
                  <a:srgbClr val="C00000"/>
                </a:solidFill>
              </a:rPr>
              <a:t>ED11</a:t>
            </a:r>
            <a:endParaRPr lang="it-IT" sz="20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7720" y="1763718"/>
            <a:ext cx="9792780" cy="3593893"/>
          </a:xfrm>
          <a:ln>
            <a:solidFill>
              <a:srgbClr val="E4022C"/>
            </a:solidFill>
          </a:ln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Start-ups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 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sustainability-related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business developed by graduates and researchers  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➤ with the support of the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incubator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US" sz="1800" b="1" dirty="0">
              <a:solidFill>
                <a:srgbClr val="1C2024"/>
              </a:solidFill>
              <a:latin typeface="Roboto" panose="02000000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fontAlgn="base"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green business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GM: infrastructure,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energy&amp;CC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mobility, waste, water, ED; </a:t>
            </a:r>
          </a:p>
          <a:p>
            <a:pPr fontAlgn="base"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UNITO: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agrifood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digital, cleantech, biosciences, social care,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health&amp;welfare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5A9487-17F3-2EF9-8D02-66BA7354D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854" y="410719"/>
            <a:ext cx="1038646" cy="1028984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FF1D6F00-E69F-6048-8D49-B8EE434C4EF4}"/>
              </a:ext>
            </a:extLst>
          </p:cNvPr>
          <p:cNvCxnSpPr/>
          <p:nvPr/>
        </p:nvCxnSpPr>
        <p:spPr>
          <a:xfrm>
            <a:off x="3515932" y="1287887"/>
            <a:ext cx="6130344" cy="0"/>
          </a:xfrm>
          <a:prstGeom prst="line">
            <a:avLst/>
          </a:prstGeom>
          <a:ln>
            <a:solidFill>
              <a:srgbClr val="E4022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F735A3C-4A3D-7668-5A1D-2A2261355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20156"/>
              </p:ext>
            </p:extLst>
          </p:nvPr>
        </p:nvGraphicFramePr>
        <p:xfrm>
          <a:off x="2551179" y="2739423"/>
          <a:ext cx="7437484" cy="445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256">
                  <a:extLst>
                    <a:ext uri="{9D8B030D-6E8A-4147-A177-3AD203B41FA5}">
                      <a16:colId xmlns:a16="http://schemas.microsoft.com/office/drawing/2014/main" val="2755711478"/>
                    </a:ext>
                  </a:extLst>
                </a:gridCol>
                <a:gridCol w="995608">
                  <a:extLst>
                    <a:ext uri="{9D8B030D-6E8A-4147-A177-3AD203B41FA5}">
                      <a16:colId xmlns:a16="http://schemas.microsoft.com/office/drawing/2014/main" val="3108293342"/>
                    </a:ext>
                  </a:extLst>
                </a:gridCol>
                <a:gridCol w="1380141">
                  <a:extLst>
                    <a:ext uri="{9D8B030D-6E8A-4147-A177-3AD203B41FA5}">
                      <a16:colId xmlns:a16="http://schemas.microsoft.com/office/drawing/2014/main" val="1329597418"/>
                    </a:ext>
                  </a:extLst>
                </a:gridCol>
                <a:gridCol w="2421228">
                  <a:extLst>
                    <a:ext uri="{9D8B030D-6E8A-4147-A177-3AD203B41FA5}">
                      <a16:colId xmlns:a16="http://schemas.microsoft.com/office/drawing/2014/main" val="40566933"/>
                    </a:ext>
                  </a:extLst>
                </a:gridCol>
                <a:gridCol w="1249251">
                  <a:extLst>
                    <a:ext uri="{9D8B030D-6E8A-4147-A177-3AD203B41FA5}">
                      <a16:colId xmlns:a16="http://schemas.microsoft.com/office/drawing/2014/main" val="2432492679"/>
                    </a:ext>
                  </a:extLst>
                </a:gridCol>
              </a:tblGrid>
              <a:tr h="410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</a:rPr>
                        <a:t>Startup Name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</a:rPr>
                        <a:t>URL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</a:rPr>
                        <a:t>Startup Area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</a:rPr>
                        <a:t>description of green business aspect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 err="1">
                          <a:effectLst/>
                        </a:rPr>
                        <a:t>active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since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73199000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6CC0AEB5-6A47-FBEC-CF6E-3773AC6AD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012" y="4773576"/>
            <a:ext cx="2530487" cy="155974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C3D4BBA-D728-F2DC-98FF-4F9C64185B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45" b="7155"/>
          <a:stretch/>
        </p:blipFill>
        <p:spPr>
          <a:xfrm>
            <a:off x="3515931" y="5246735"/>
            <a:ext cx="2501900" cy="7334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28C1BAC-559E-51F4-8FEC-8DF9CBE9D9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39"/>
          <a:stretch/>
        </p:blipFill>
        <p:spPr>
          <a:xfrm>
            <a:off x="6302971" y="5127505"/>
            <a:ext cx="2501901" cy="101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28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sz="2500" dirty="0" err="1"/>
              <a:t>Rankings</a:t>
            </a:r>
            <a:r>
              <a:rPr lang="it-IT" sz="2500" dirty="0"/>
              <a:t> manager: </a:t>
            </a:r>
            <a:r>
              <a:rPr lang="it-IT" sz="2500" dirty="0">
                <a:hlinkClick r:id="rId3"/>
              </a:rPr>
              <a:t>elena.forti@unito.it</a:t>
            </a:r>
            <a:endParaRPr lang="it-IT" sz="2500" dirty="0"/>
          </a:p>
          <a:p>
            <a:pPr marL="457200" lvl="1" indent="0">
              <a:buNone/>
            </a:pPr>
            <a:r>
              <a:rPr lang="it-IT" sz="2500" dirty="0"/>
              <a:t>Green Office: unito-go@unito.it</a:t>
            </a:r>
          </a:p>
        </p:txBody>
      </p:sp>
    </p:spTree>
    <p:extLst>
      <p:ext uri="{BB962C8B-B14F-4D97-AF65-F5344CB8AC3E}">
        <p14:creationId xmlns:p14="http://schemas.microsoft.com/office/powerpoint/2010/main" val="1711262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1024</Words>
  <Application>Microsoft Macintosh PowerPoint</Application>
  <PresentationFormat>Widescreen</PresentationFormat>
  <Paragraphs>141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8" baseType="lpstr">
      <vt:lpstr>Archivo Narrow</vt:lpstr>
      <vt:lpstr>Arial</vt:lpstr>
      <vt:lpstr>Calibri</vt:lpstr>
      <vt:lpstr>Calibri Light</vt:lpstr>
      <vt:lpstr>Open Sans</vt:lpstr>
      <vt:lpstr>Roboto</vt:lpstr>
      <vt:lpstr>Tahoma</vt:lpstr>
      <vt:lpstr>Times New Roman</vt:lpstr>
      <vt:lpstr>Verdana</vt:lpstr>
      <vt:lpstr>Wingdings</vt:lpstr>
      <vt:lpstr>Tema di Office</vt:lpstr>
      <vt:lpstr>GreenMetric   Education &amp; Research:  the treasure of universities </vt:lpstr>
      <vt:lpstr>GreenMetric Education &amp; Research section</vt:lpstr>
      <vt:lpstr>GM indicators on Education and Research: ED1, ED2, ED3</vt:lpstr>
      <vt:lpstr>GM indicators on Third Mission: ED4, ED6, ED7</vt:lpstr>
      <vt:lpstr>GM indicators on Third Mission: ED5, ED8, ED9, ED10</vt:lpstr>
      <vt:lpstr>GM indicators on Third Mission: ED11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Alessia Guerretta</dc:creator>
  <cp:lastModifiedBy>elena forti</cp:lastModifiedBy>
  <cp:revision>112</cp:revision>
  <cp:lastPrinted>2023-05-15T15:48:36Z</cp:lastPrinted>
  <dcterms:created xsi:type="dcterms:W3CDTF">2022-06-17T10:33:09Z</dcterms:created>
  <dcterms:modified xsi:type="dcterms:W3CDTF">2023-07-03T14:24:19Z</dcterms:modified>
</cp:coreProperties>
</file>