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56C41-D7D2-465D-88DF-81ABC5659C0F}" type="datetimeFigureOut">
              <a:rPr lang="it-IT" smtClean="0"/>
              <a:t>08/07/2023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C383-3F8D-4C5E-848A-F7D8D769B7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54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1A91-CE64-44E8-8497-88A3E9C5C5DA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56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E0F0-3F52-4E5F-B794-3D23CA2513EF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19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9564-E7BA-4790-8370-A6CCB3C3F266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50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FCA2-721C-40F5-A9D8-A1B8A72C1E64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2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EAE4-520F-485B-812C-A8AFF419E6DB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82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0052-D2FE-4B3A-BA9A-1C3F1169EBCF}" type="datetime1">
              <a:rPr lang="it-IT" smtClean="0"/>
              <a:t>08/07/2023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14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4EAC-393D-4E61-A479-536EF105F66F}" type="datetime1">
              <a:rPr lang="it-IT" smtClean="0"/>
              <a:t>08/07/2023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70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352-861F-4BC8-B597-E4858A5A8DC0}" type="datetime1">
              <a:rPr lang="it-IT" smtClean="0"/>
              <a:t>08/07/2023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66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8071-9FDF-464C-B72A-DFAF58661373}" type="datetime1">
              <a:rPr lang="it-IT" smtClean="0"/>
              <a:t>08/07/2023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1C56-63C4-4DAB-B087-EC074AD93C73}" type="datetime1">
              <a:rPr lang="it-IT" smtClean="0"/>
              <a:t>08/07/2023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72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F4D4-9FEF-4B05-83A6-E8A721756988}" type="datetime1">
              <a:rPr lang="it-IT" smtClean="0"/>
              <a:t>08/07/2023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30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551CF-71FA-4ED0-997D-4D37735793A5}" type="datetime1">
              <a:rPr lang="it-IT" smtClean="0"/>
              <a:t>08/07/2023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96390-593F-4850-B312-FE189BAC2C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40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023035"/>
            <a:ext cx="12192000" cy="199363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competenze manageriali e capacità trasversali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98363" y="3477986"/>
            <a:ext cx="9550400" cy="1118507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Enrico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PERITI, Segretario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Generale Scuola Normale Superiore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UNICAM, 8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Luglio 2023 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659308" y="5899993"/>
            <a:ext cx="9550400" cy="783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Forse occorre: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75594"/>
            <a:ext cx="10515600" cy="48958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Assumere sempre di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più responsabilità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(difficile nascondersi)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Essere sempre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più trasparenti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(se c’è un ritardo tutti sanno perché)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Saper declinare le norme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modo condiviso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Impostare un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Gantt</a:t>
            </a:r>
            <a:endParaRPr lang="it-I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Comunicare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 i fatti 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Altro</a:t>
            </a:r>
          </a:p>
          <a:p>
            <a:pPr>
              <a:lnSpc>
                <a:spcPct val="15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57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0"/>
            <a:ext cx="11887200" cy="170074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Sono </a:t>
            </a:r>
            <a:r>
              <a:rPr lang="it-IT" sz="3600" u="sng" dirty="0">
                <a:latin typeface="Arial" panose="020B0604020202020204" pitchFamily="34" charset="0"/>
                <a:cs typeface="Arial" panose="020B0604020202020204" pitchFamily="34" charset="0"/>
              </a:rPr>
              <a:t>interessati </a:t>
            </a:r>
            <a:r>
              <a:rPr lang="it-IT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TUTTI</a:t>
            </a: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e non solo coloro che hanno un ruolo da organigramma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0364" y="1974496"/>
            <a:ext cx="10354734" cy="360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fare per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formare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 queste competenze e che tipo di ritorno ci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può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essere?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Credo che il ‘capoufficio’ debba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saper leggere il fabbisogno formativo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nuovo e debba impostare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il lavoro in modo diverso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 oggi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burocrazia cartacea …. Regge poco al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potenziale della tecnologia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Dobbiamo cambiare impostazione ….. 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11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598782" y="5855050"/>
            <a:ext cx="9177897" cy="740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TESTA!!! Come in ogni cambiamento</a:t>
            </a:r>
            <a:endParaRPr lang="it-IT" sz="40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8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-2309"/>
            <a:ext cx="1106253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Esempio tratto da UNIVERSITA</a:t>
            </a:r>
            <a:r>
              <a:rPr lang="it-IT" sz="4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SOSTENIBILI 1/2 </a:t>
            </a:r>
            <a:b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(Il Mulino, 2009)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12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87865" y="1427308"/>
            <a:ext cx="113453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«È interessante notare, inoltre, </a:t>
            </a:r>
            <a:r>
              <a:rPr lang="it-IT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che dove le responsabilità sono invece attribuite in modo esplicito</a:t>
            </a:r>
            <a:r>
              <a:rPr lang="it-IT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queste siano affidate a un docente in quasi la metà dai casi. Solo 8 Atenei, quindi, affidano la responsabilità del raggiungimento degli obiettivi di sostenibilità a competenze di carattere manageriale: in 2 casi al Direttore Generale, in 5 a un dirigente e in un caso a un EP»</a:t>
            </a:r>
            <a:endParaRPr 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99533" y="3823496"/>
            <a:ext cx="406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Tabella 2.9 –  Responsabilità sugli obiettivi di sostenibilità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99533" y="6354247"/>
            <a:ext cx="23920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Fonte: Elaborazione degli autori.</a:t>
            </a:r>
            <a:endParaRPr lang="it-IT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5033473"/>
            <a:ext cx="12191999" cy="977860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700402"/>
              </p:ext>
            </p:extLst>
          </p:nvPr>
        </p:nvGraphicFramePr>
        <p:xfrm>
          <a:off x="499533" y="4145741"/>
          <a:ext cx="10854267" cy="2212298"/>
        </p:xfrm>
        <a:graphic>
          <a:graphicData uri="http://schemas.openxmlformats.org/drawingml/2006/table">
            <a:tbl>
              <a:tblPr firstRow="1" firstCol="1" bandRow="1"/>
              <a:tblGrid>
                <a:gridCol w="6663267">
                  <a:extLst>
                    <a:ext uri="{9D8B030D-6E8A-4147-A177-3AD203B41FA5}">
                      <a16:colId xmlns:a16="http://schemas.microsoft.com/office/drawing/2014/main" val="74510346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40951179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223315204"/>
                    </a:ext>
                  </a:extLst>
                </a:gridCol>
              </a:tblGrid>
              <a:tr h="322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Numero di Atenei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Percentuale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134776"/>
                  </a:ext>
                </a:extLst>
              </a:tr>
              <a:tr h="536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 vi sono delegati/responsabili gestionali sugli obiettivi di sostenibilità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915865"/>
                  </a:ext>
                </a:extLst>
              </a:tr>
              <a:tr h="536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responsabilità è affidata a un docente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40670"/>
                  </a:ext>
                </a:extLst>
              </a:tr>
              <a:tr h="536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responsabilità è affidata a un ruolo manageriale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127114"/>
                  </a:ext>
                </a:extLst>
              </a:tr>
              <a:tr h="276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900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9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309"/>
            <a:ext cx="10896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Esempio tratto da UNIVERSITA</a:t>
            </a:r>
            <a:r>
              <a:rPr lang="it-IT" sz="4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SOSTENIBILI 2/2</a:t>
            </a:r>
            <a:br>
              <a:rPr lang="it-IT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(Il Mulino, 2009)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13</a:t>
            </a:fld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30200" y="1549495"/>
            <a:ext cx="69703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Tabella 2.10 –  Responsabilità sugli obiettivi di sostenibilità: confronto tra Atenei (dati in percentuale)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57200" y="5520158"/>
            <a:ext cx="23920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Fonte: Elaborazione degli autori.</a:t>
            </a:r>
            <a:endParaRPr lang="it-IT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3892925"/>
            <a:ext cx="12192000" cy="982134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838557"/>
              </p:ext>
            </p:extLst>
          </p:nvPr>
        </p:nvGraphicFramePr>
        <p:xfrm>
          <a:off x="457200" y="1843144"/>
          <a:ext cx="10896598" cy="3695696"/>
        </p:xfrm>
        <a:graphic>
          <a:graphicData uri="http://schemas.openxmlformats.org/drawingml/2006/table">
            <a:tbl>
              <a:tblPr firstRow="1" firstCol="1" bandRow="1"/>
              <a:tblGrid>
                <a:gridCol w="6688667">
                  <a:extLst>
                    <a:ext uri="{9D8B030D-6E8A-4147-A177-3AD203B41FA5}">
                      <a16:colId xmlns:a16="http://schemas.microsoft.com/office/drawing/2014/main" val="3151453860"/>
                    </a:ext>
                  </a:extLst>
                </a:gridCol>
                <a:gridCol w="2167466">
                  <a:extLst>
                    <a:ext uri="{9D8B030D-6E8A-4147-A177-3AD203B41FA5}">
                      <a16:colId xmlns:a16="http://schemas.microsoft.com/office/drawing/2014/main" val="297881376"/>
                    </a:ext>
                  </a:extLst>
                </a:gridCol>
                <a:gridCol w="2040465">
                  <a:extLst>
                    <a:ext uri="{9D8B030D-6E8A-4147-A177-3AD203B41FA5}">
                      <a16:colId xmlns:a16="http://schemas.microsoft.com/office/drawing/2014/main" val="4009808097"/>
                    </a:ext>
                  </a:extLst>
                </a:gridCol>
              </a:tblGrid>
              <a:tr h="828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Atenei che </a:t>
                      </a:r>
                      <a:r>
                        <a:rPr lang="it-IT" sz="16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dispongono</a:t>
                      </a:r>
                      <a:r>
                        <a:rPr lang="it-IT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di un documento che esplicita gli obiettivi di sostenibilità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Atenei che </a:t>
                      </a:r>
                      <a:r>
                        <a:rPr lang="it-IT" sz="16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 dispongono</a:t>
                      </a:r>
                      <a:r>
                        <a:rPr lang="it-IT" sz="16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di un documento che esplicita gli obiettivi di sostenibilità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880684"/>
                  </a:ext>
                </a:extLst>
              </a:tr>
              <a:tr h="573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 vi sono delegati/responsabili gestionali sugli obiettivi di sostenibilità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878055"/>
                  </a:ext>
                </a:extLst>
              </a:tr>
              <a:tr h="573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responsabilità è affidata a un docente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219816"/>
                  </a:ext>
                </a:extLst>
              </a:tr>
              <a:tr h="573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responsabilità è affidata a un ruolo manageriale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833844"/>
                  </a:ext>
                </a:extLst>
              </a:tr>
              <a:tr h="573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262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3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3998" y="185738"/>
            <a:ext cx="7237576" cy="299030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tecnologia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ci aiuta a rendere maggiormente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sostenibile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la vita nei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nostri spazi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691424"/>
            <a:ext cx="10515600" cy="6649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… forse anche per questo abbiamo ritardi nell’implementare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bim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14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725825" y="3176042"/>
            <a:ext cx="73811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…ma ad oggi il management </a:t>
            </a:r>
          </a:p>
          <a:p>
            <a:pPr algn="just"/>
            <a:r>
              <a:rPr lang="it-I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è molto interessato 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200432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4555" y="0"/>
            <a:ext cx="10515600" cy="422162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mondo che vede coerenza nell’impostazione di una costruzione dal progetto fino all’inventario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dei mobili sembra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mondo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bellissimo</a:t>
            </a:r>
            <a:b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… che fatica a prendere quota.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15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624554" y="4678261"/>
            <a:ext cx="10664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tecnologia c’è …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risorse umane non sono ancora del tutto pronte</a:t>
            </a:r>
            <a:endParaRPr lang="it-I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2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85396"/>
            <a:ext cx="10515600" cy="423387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tecnologia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 sola non produce un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mondo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‘bello’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… potremmo costruire un luogo architettonicamente ok …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se lo </a:t>
            </a:r>
            <a:r>
              <a:rPr lang="it-IT" sz="220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2200" smtClean="0">
                <a:latin typeface="Arial" panose="020B0604020202020204" pitchFamily="34" charset="0"/>
                <a:cs typeface="Arial" panose="020B0604020202020204" pitchFamily="34" charset="0"/>
              </a:rPr>
              <a:t>tinteggia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tutto di nero magari diventa oppressivo, posso progettare un ottimo giardino ma se non taglio l’erba non ci va nessuno</a:t>
            </a:r>
          </a:p>
          <a:p>
            <a:pPr>
              <a:lnSpc>
                <a:spcPct val="160000"/>
              </a:lnSpc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Credo che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la bellezza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(un sentimento naturale) possa essere recuperata come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capacità manageriale diffusa</a:t>
            </a:r>
          </a:p>
          <a:p>
            <a:pPr>
              <a:lnSpc>
                <a:spcPct val="160000"/>
              </a:lnSpc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Potremmo dare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obiettivi di performance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che puntano sulla 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bellezza dei luoghi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16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35714" y="82390"/>
            <a:ext cx="59602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 proposito di bellezza!</a:t>
            </a: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5798901"/>
            <a:ext cx="12191999" cy="800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it-IT" sz="40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Sarebbe una sfida molto interessante</a:t>
            </a:r>
          </a:p>
        </p:txBody>
      </p:sp>
    </p:spTree>
    <p:extLst>
      <p:ext uri="{BB962C8B-B14F-4D97-AF65-F5344CB8AC3E}">
        <p14:creationId xmlns:p14="http://schemas.microsoft.com/office/powerpoint/2010/main" val="10480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4400" dirty="0" smtClean="0"/>
              <a:t>                 solo APPUNTI per riflessioni</a:t>
            </a:r>
            <a:endParaRPr lang="it-IT" sz="4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787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… sono sempre quella cosa lì!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512197"/>
            <a:ext cx="10515600" cy="675242"/>
          </a:xfrm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it-IT" sz="3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3600" cap="small" dirty="0">
                <a:latin typeface="Arial" panose="020B0604020202020204" pitchFamily="34" charset="0"/>
                <a:cs typeface="Arial" panose="020B0604020202020204" pitchFamily="34" charset="0"/>
              </a:rPr>
              <a:t>allora perché parlarne in questa sede</a:t>
            </a:r>
            <a:r>
              <a:rPr lang="it-IT" sz="3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it-IT" sz="3600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1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43467"/>
            <a:ext cx="10515600" cy="33115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Decreto Ministeriale n. </a:t>
            </a:r>
            <a:r>
              <a:rPr lang="it-I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560</a:t>
            </a: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del 01/12/</a:t>
            </a:r>
            <a:r>
              <a:rPr lang="it-I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Decreto Ministeriale n. </a:t>
            </a:r>
            <a:r>
              <a:rPr lang="it-I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del 02/08/</a:t>
            </a:r>
            <a:r>
              <a:rPr lang="it-I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Stabiliscono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modalità e i tempi di progressiva introduzione dei metodi e degli strumenti elettronici di modellazione per l’edilizia e le infrastrutture.</a:t>
            </a:r>
          </a:p>
          <a:p>
            <a:pPr marL="0" indent="0" algn="ctr">
              <a:buNone/>
            </a:pPr>
            <a:endParaRPr lang="it-IT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38200" y="2231497"/>
            <a:ext cx="10515600" cy="1723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301531" y="5035084"/>
            <a:ext cx="7588937" cy="740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Information </a:t>
            </a:r>
            <a:r>
              <a:rPr lang="it-IT" sz="40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Modeling</a:t>
            </a:r>
            <a:endParaRPr lang="it-IT" sz="40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6095999" y="3809715"/>
            <a:ext cx="0" cy="10800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66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50459"/>
            <a:ext cx="10515600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 tecnologia ci spinge a lavorare in modo diverso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947319"/>
            <a:ext cx="10515600" cy="1337734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Ecco perché dobbiamo riflettere su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 competenze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manageriali scommettere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3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solo …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Ma anche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formare alle competenze manageriali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intuire il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flusso virtuoso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ne può nascere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0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2195" y="-140243"/>
            <a:ext cx="11328400" cy="280140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Solitamente le competenze manageriali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sono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attenzionate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realmente per i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ruoli di responsabilità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diciamo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capo ufficio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su…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5361" y="3486685"/>
            <a:ext cx="11399418" cy="1768978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Impostiamo ragionamenti che puntano ad allenare alla </a:t>
            </a:r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capacità di gestire gruppi o persone</a:t>
            </a:r>
            <a:endParaRPr lang="it-I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7</a:t>
            </a:fld>
            <a:endParaRPr lang="it-IT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855370" y="6127485"/>
            <a:ext cx="10439400" cy="4577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Il presupposto è il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gruppo chiuso organizzato verticalmente</a:t>
            </a:r>
            <a:endParaRPr lang="it-IT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nettore 2 21"/>
          <p:cNvCxnSpPr>
            <a:stCxn id="3" idx="2"/>
            <a:endCxn id="11" idx="0"/>
          </p:cNvCxnSpPr>
          <p:nvPr/>
        </p:nvCxnSpPr>
        <p:spPr>
          <a:xfrm>
            <a:off x="6075070" y="5255663"/>
            <a:ext cx="0" cy="8718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" idx="2"/>
            <a:endCxn id="3" idx="0"/>
          </p:cNvCxnSpPr>
          <p:nvPr/>
        </p:nvCxnSpPr>
        <p:spPr>
          <a:xfrm flipH="1">
            <a:off x="6075070" y="2661165"/>
            <a:ext cx="1325" cy="8255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11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405467"/>
            <a:ext cx="10515600" cy="3642783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… Ma se il lavoro diventa ‘aperto’ tecnologicamente supportato che richiede </a:t>
            </a:r>
            <a:r>
              <a:rPr lang="it-I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capacità di lavorare in modo sincronizzato tra più strutture</a:t>
            </a: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bypassando il ruolo del ‘capoufficio’?</a:t>
            </a:r>
            <a:endParaRPr lang="it-IT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9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934" y="3285066"/>
            <a:ext cx="10515600" cy="289560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… boh?!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… boh?!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Delega … boh?!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Gestione della riunione … boh?!</a:t>
            </a:r>
          </a:p>
          <a:p>
            <a:pPr>
              <a:lnSpc>
                <a:spcPct val="15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6390-593F-4850-B312-FE189BAC2C98}" type="slidenum">
              <a:rPr lang="it-IT" smtClean="0"/>
              <a:t>9</a:t>
            </a:fld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51934" y="0"/>
            <a:ext cx="10515600" cy="2827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Come si fa a </a:t>
            </a:r>
            <a:r>
              <a:rPr lang="it-I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lavorare dentro ad una piattaforma</a:t>
            </a:r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con rispetto di tempi, ruoli e costi … dove magari i ruoli sono anche esterni (progettisti)?</a:t>
            </a:r>
            <a:endParaRPr lang="it-IT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721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di Office</vt:lpstr>
      <vt:lpstr>Tra competenze manageriali e capacità trasversali </vt:lpstr>
      <vt:lpstr>Presentazione standard di PowerPoint</vt:lpstr>
      <vt:lpstr>… sono sempre quella cosa lì! </vt:lpstr>
      <vt:lpstr>Presentazione standard di PowerPoint</vt:lpstr>
      <vt:lpstr>La tecnologia ci spinge a lavorare in modo diverso</vt:lpstr>
      <vt:lpstr>non solo …</vt:lpstr>
      <vt:lpstr>Solitamente le competenze manageriali sono attenzionate realmente per i ruoli di responsabilità …  diciamo dal capo ufficio in su…</vt:lpstr>
      <vt:lpstr>… Ma se il lavoro diventa ‘aperto’ tecnologicamente supportato che richiede capacità di lavorare in modo sincronizzato tra più strutture bypassando il ruolo del ‘capoufficio’?</vt:lpstr>
      <vt:lpstr>Presentazione standard di PowerPoint</vt:lpstr>
      <vt:lpstr>Forse occorre:</vt:lpstr>
      <vt:lpstr>Sono interessati TUTTI  e non solo coloro che hanno un ruolo da organigramma </vt:lpstr>
      <vt:lpstr>Esempio tratto da UNIVERSITA’ SOSTENIBILI 1/2  (Il Mulino, 2009)</vt:lpstr>
      <vt:lpstr>Esempio tratto da UNIVERSITA’ SOSTENIBILI 2/2 (Il Mulino, 2009)</vt:lpstr>
      <vt:lpstr>La tecnologia ci aiuta a rendere maggiormente sostenibile la vita nei nostri spazi … </vt:lpstr>
      <vt:lpstr>Un mondo che vede coerenza nell’impostazione di una costruzione dal progetto fino all’inventario dei mobili sembra un mondo bellissimo   … che fatica a prendere quota.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 competenze manageriali e capacità trasversali</dc:title>
  <dc:creator>Elisabetta ROCCHICCIOLI</dc:creator>
  <cp:lastModifiedBy>Enrico Periti</cp:lastModifiedBy>
  <cp:revision>23</cp:revision>
  <dcterms:created xsi:type="dcterms:W3CDTF">2023-07-06T08:30:01Z</dcterms:created>
  <dcterms:modified xsi:type="dcterms:W3CDTF">2023-07-07T22:14:29Z</dcterms:modified>
</cp:coreProperties>
</file>