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1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056C41-D7D2-465D-88DF-81ABC5659C0F}" type="datetimeFigureOut">
              <a:rPr lang="it-IT" smtClean="0"/>
              <a:t>08/07/2023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58C383-3F8D-4C5E-848A-F7D8D769B79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0548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31A91-CE64-44E8-8497-88A3E9C5C5DA}" type="datetime1">
              <a:rPr lang="it-IT" smtClean="0"/>
              <a:t>08/07/2023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6390-593F-4850-B312-FE189BAC2C9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8561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AE0F0-3F52-4E5F-B794-3D23CA2513EF}" type="datetime1">
              <a:rPr lang="it-IT" smtClean="0"/>
              <a:t>08/07/2023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6390-593F-4850-B312-FE189BAC2C9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4190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39564-E7BA-4790-8370-A6CCB3C3F266}" type="datetime1">
              <a:rPr lang="it-IT" smtClean="0"/>
              <a:t>08/07/2023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6390-593F-4850-B312-FE189BAC2C9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9500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FCA2-721C-40F5-A9D8-A1B8A72C1E64}" type="datetime1">
              <a:rPr lang="it-IT" smtClean="0"/>
              <a:t>08/07/2023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6390-593F-4850-B312-FE189BAC2C9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2211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EAE4-520F-485B-812C-A8AFF419E6DB}" type="datetime1">
              <a:rPr lang="it-IT" smtClean="0"/>
              <a:t>08/07/2023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6390-593F-4850-B312-FE189BAC2C9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0829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50052-D2FE-4B3A-BA9A-1C3F1169EBCF}" type="datetime1">
              <a:rPr lang="it-IT" smtClean="0"/>
              <a:t>08/07/2023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6390-593F-4850-B312-FE189BAC2C9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3148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4EAC-393D-4E61-A479-536EF105F66F}" type="datetime1">
              <a:rPr lang="it-IT" smtClean="0"/>
              <a:t>08/07/2023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6390-593F-4850-B312-FE189BAC2C9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7701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C7352-861F-4BC8-B597-E4858A5A8DC0}" type="datetime1">
              <a:rPr lang="it-IT" smtClean="0"/>
              <a:t>08/07/2023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6390-593F-4850-B312-FE189BAC2C9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1660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8071-9FDF-464C-B72A-DFAF58661373}" type="datetime1">
              <a:rPr lang="it-IT" smtClean="0"/>
              <a:t>08/07/2023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6390-593F-4850-B312-FE189BAC2C9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090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1C56-63C4-4DAB-B087-EC074AD93C73}" type="datetime1">
              <a:rPr lang="it-IT" smtClean="0"/>
              <a:t>08/07/2023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6390-593F-4850-B312-FE189BAC2C9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4722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AF4D4-9FEF-4B05-83A6-E8A721756988}" type="datetime1">
              <a:rPr lang="it-IT" smtClean="0"/>
              <a:t>08/07/2023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6390-593F-4850-B312-FE189BAC2C9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5304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551CF-71FA-4ED0-997D-4D37735793A5}" type="datetime1">
              <a:rPr lang="it-IT" smtClean="0"/>
              <a:t>08/07/2023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96390-593F-4850-B312-FE189BAC2C9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6404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1023035"/>
            <a:ext cx="12192000" cy="199363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 competenze manageriali e capacità trasversali 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98363" y="3477986"/>
            <a:ext cx="9550400" cy="1118507"/>
          </a:xfrm>
        </p:spPr>
        <p:txBody>
          <a:bodyPr>
            <a:normAutofit/>
          </a:bodyPr>
          <a:lstStyle/>
          <a:p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Enrico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PERITI, Segretario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Generale Scuola Normale Superiore</a:t>
            </a:r>
          </a:p>
          <a:p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UNICAM, 8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Luglio 2023 </a:t>
            </a:r>
          </a:p>
          <a:p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ottotitolo 2"/>
          <p:cNvSpPr txBox="1">
            <a:spLocks/>
          </p:cNvSpPr>
          <p:nvPr/>
        </p:nvSpPr>
        <p:spPr>
          <a:xfrm>
            <a:off x="1659308" y="5899993"/>
            <a:ext cx="9550400" cy="783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50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Forse occorre: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575594"/>
            <a:ext cx="10515600" cy="489585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Assumere sempre di </a:t>
            </a: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più responsabilità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(difficile nascondersi)</a:t>
            </a:r>
          </a:p>
          <a:p>
            <a:pPr>
              <a:lnSpc>
                <a:spcPct val="150000"/>
              </a:lnSpc>
            </a:pP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Essere sempre </a:t>
            </a: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più trasparenti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(se c’è un ritardo tutti sanno perché)</a:t>
            </a:r>
          </a:p>
          <a:p>
            <a:pPr>
              <a:lnSpc>
                <a:spcPct val="150000"/>
              </a:lnSpc>
            </a:pP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Saper declinare le norme </a:t>
            </a: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in modo condiviso</a:t>
            </a:r>
          </a:p>
          <a:p>
            <a:pPr>
              <a:lnSpc>
                <a:spcPct val="150000"/>
              </a:lnSpc>
            </a:pP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Impostare un </a:t>
            </a:r>
            <a:r>
              <a:rPr lang="it-IT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Gantt</a:t>
            </a:r>
            <a:endParaRPr lang="it-IT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Comunicare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con i fatti </a:t>
            </a:r>
          </a:p>
          <a:p>
            <a:pPr>
              <a:lnSpc>
                <a:spcPct val="150000"/>
              </a:lnSpc>
            </a:pP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Altro</a:t>
            </a:r>
          </a:p>
          <a:p>
            <a:pPr>
              <a:lnSpc>
                <a:spcPct val="150000"/>
              </a:lnSpc>
            </a:pP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6390-593F-4850-B312-FE189BAC2C98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457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" y="0"/>
            <a:ext cx="11887200" cy="170074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it-IT" sz="3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Sono </a:t>
            </a:r>
            <a:r>
              <a:rPr lang="it-IT" sz="3600" u="sng" dirty="0">
                <a:latin typeface="Arial" panose="020B0604020202020204" pitchFamily="34" charset="0"/>
                <a:cs typeface="Arial" panose="020B0604020202020204" pitchFamily="34" charset="0"/>
              </a:rPr>
              <a:t>interessati </a:t>
            </a:r>
            <a:r>
              <a:rPr lang="it-IT" sz="3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TUTTI</a:t>
            </a:r>
            <a:r>
              <a:rPr lang="it-IT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3600" dirty="0">
                <a:latin typeface="Arial" panose="020B0604020202020204" pitchFamily="34" charset="0"/>
                <a:cs typeface="Arial" panose="020B0604020202020204" pitchFamily="34" charset="0"/>
              </a:rPr>
              <a:t>e non solo coloro che hanno un ruolo da organigramma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10364" y="1974496"/>
            <a:ext cx="10354734" cy="36068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Come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fare per 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formare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a queste competenze e che tipo di ritorno ci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può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essere?</a:t>
            </a:r>
          </a:p>
          <a:p>
            <a:pPr>
              <a:lnSpc>
                <a:spcPct val="150000"/>
              </a:lnSpc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Credo che il ‘capoufficio’ debba 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saper leggere il fabbisogno formativo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nuovo e debba impostare 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il lavoro in modo diverso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da oggi</a:t>
            </a:r>
          </a:p>
          <a:p>
            <a:pPr>
              <a:lnSpc>
                <a:spcPct val="150000"/>
              </a:lnSpc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La burocrazia cartacea …. Regge poco al 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potenziale della tecnologia</a:t>
            </a:r>
          </a:p>
          <a:p>
            <a:pPr>
              <a:lnSpc>
                <a:spcPct val="150000"/>
              </a:lnSpc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Dobbiamo cambiare impostazione ….. </a:t>
            </a:r>
            <a:endParaRPr lang="it-IT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6390-593F-4850-B312-FE189BAC2C98}" type="slidenum">
              <a:rPr lang="it-IT" smtClean="0"/>
              <a:t>11</a:t>
            </a:fld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1598782" y="5855050"/>
            <a:ext cx="9177897" cy="7400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it-IT" sz="40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TESTA!!! Come in ogni cambiamento</a:t>
            </a:r>
            <a:endParaRPr lang="it-IT" sz="40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88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199" y="-2309"/>
            <a:ext cx="11062531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it-IT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Esempio tratto da UNIVERSITA</a:t>
            </a:r>
            <a:r>
              <a:rPr lang="it-IT" sz="4000" dirty="0">
                <a:latin typeface="Arial" panose="020B0604020202020204" pitchFamily="34" charset="0"/>
                <a:cs typeface="Arial" panose="020B0604020202020204" pitchFamily="34" charset="0"/>
              </a:rPr>
              <a:t>’ </a:t>
            </a:r>
            <a:r>
              <a:rPr lang="it-IT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SOSTENIBILI 1/2 </a:t>
            </a:r>
            <a:br>
              <a:rPr lang="it-IT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(Il Mulino, 2009)</a:t>
            </a: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6390-593F-4850-B312-FE189BAC2C98}" type="slidenum">
              <a:rPr lang="it-IT" smtClean="0"/>
              <a:t>12</a:t>
            </a:fld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287865" y="1427308"/>
            <a:ext cx="11345333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«È interessante notare, inoltre, </a:t>
            </a:r>
            <a:r>
              <a:rPr lang="it-IT" sz="2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che dove le responsabilità sono invece attribuite in modo esplicito</a:t>
            </a:r>
            <a:r>
              <a:rPr lang="it-IT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it-IT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queste siano affidate a un docente in quasi la metà dai casi. Solo 8 Atenei, quindi, affidano la responsabilità del raggiungimento degli obiettivi di sostenibilità a competenze di carattere manageriale: in 2 casi al Direttore Generale, in 5 a un dirigente e in un caso a un EP»</a:t>
            </a:r>
            <a:endParaRPr lang="it-IT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499533" y="3823496"/>
            <a:ext cx="40693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Tabella 2.9 –  Responsabilità sugli obiettivi di sostenibilità</a:t>
            </a:r>
            <a:endParaRPr lang="it-IT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499533" y="6354247"/>
            <a:ext cx="23920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Fonte: Elaborazione degli autori.</a:t>
            </a:r>
            <a:endParaRPr lang="it-IT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0" y="5033473"/>
            <a:ext cx="12191999" cy="977860"/>
          </a:xfrm>
          <a:prstGeom prst="rect">
            <a:avLst/>
          </a:prstGeom>
          <a:solidFill>
            <a:schemeClr val="bg2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6700402"/>
              </p:ext>
            </p:extLst>
          </p:nvPr>
        </p:nvGraphicFramePr>
        <p:xfrm>
          <a:off x="499533" y="4145741"/>
          <a:ext cx="10854267" cy="2212298"/>
        </p:xfrm>
        <a:graphic>
          <a:graphicData uri="http://schemas.openxmlformats.org/drawingml/2006/table">
            <a:tbl>
              <a:tblPr firstRow="1" firstCol="1" bandRow="1"/>
              <a:tblGrid>
                <a:gridCol w="6663267">
                  <a:extLst>
                    <a:ext uri="{9D8B030D-6E8A-4147-A177-3AD203B41FA5}">
                      <a16:colId xmlns:a16="http://schemas.microsoft.com/office/drawing/2014/main" val="745103467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340951179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223315204"/>
                    </a:ext>
                  </a:extLst>
                </a:gridCol>
              </a:tblGrid>
              <a:tr h="3229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it-IT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Numero di Atenei</a:t>
                      </a:r>
                      <a:endParaRPr lang="it-IT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Percentuale</a:t>
                      </a:r>
                      <a:endParaRPr lang="it-IT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9134776"/>
                  </a:ext>
                </a:extLst>
              </a:tr>
              <a:tr h="5362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Non vi sono delegati/responsabili gestionali sugli obiettivi di sostenibilità 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65%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915865"/>
                  </a:ext>
                </a:extLst>
              </a:tr>
              <a:tr h="5362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La responsabilità è affidata a un docente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16%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5540670"/>
                  </a:ext>
                </a:extLst>
              </a:tr>
              <a:tr h="5362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La responsabilità è affidata a un ruolo manageriale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19%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1127114"/>
                  </a:ext>
                </a:extLst>
              </a:tr>
              <a:tr h="2766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Totale</a:t>
                      </a:r>
                      <a:endParaRPr lang="it-IT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43</a:t>
                      </a:r>
                      <a:endParaRPr lang="it-IT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it-IT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9004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195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-2309"/>
            <a:ext cx="10896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it-IT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Esempio tratto da UNIVERSITA</a:t>
            </a:r>
            <a:r>
              <a:rPr lang="it-IT" sz="4000" dirty="0">
                <a:latin typeface="Arial" panose="020B0604020202020204" pitchFamily="34" charset="0"/>
                <a:cs typeface="Arial" panose="020B0604020202020204" pitchFamily="34" charset="0"/>
              </a:rPr>
              <a:t>’ </a:t>
            </a:r>
            <a:r>
              <a:rPr lang="it-IT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SOSTENIBILI 2/2</a:t>
            </a:r>
            <a:br>
              <a:rPr lang="it-IT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(Il Mulino, 2009)</a:t>
            </a: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6390-593F-4850-B312-FE189BAC2C98}" type="slidenum">
              <a:rPr lang="it-IT" smtClean="0"/>
              <a:t>13</a:t>
            </a:fld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330200" y="1549495"/>
            <a:ext cx="697030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Tabella 2.10 –  Responsabilità sugli obiettivi di sostenibilità: confronto tra Atenei (dati in percentuale)</a:t>
            </a:r>
            <a:endParaRPr lang="it-IT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457200" y="5520158"/>
            <a:ext cx="23920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Fonte: Elaborazione degli autori.</a:t>
            </a:r>
            <a:endParaRPr lang="it-IT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0" y="3892925"/>
            <a:ext cx="12192000" cy="982134"/>
          </a:xfrm>
          <a:prstGeom prst="rect">
            <a:avLst/>
          </a:prstGeom>
          <a:solidFill>
            <a:schemeClr val="bg2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838557"/>
              </p:ext>
            </p:extLst>
          </p:nvPr>
        </p:nvGraphicFramePr>
        <p:xfrm>
          <a:off x="457200" y="1843144"/>
          <a:ext cx="10896598" cy="3695696"/>
        </p:xfrm>
        <a:graphic>
          <a:graphicData uri="http://schemas.openxmlformats.org/drawingml/2006/table">
            <a:tbl>
              <a:tblPr firstRow="1" firstCol="1" bandRow="1"/>
              <a:tblGrid>
                <a:gridCol w="6688667">
                  <a:extLst>
                    <a:ext uri="{9D8B030D-6E8A-4147-A177-3AD203B41FA5}">
                      <a16:colId xmlns:a16="http://schemas.microsoft.com/office/drawing/2014/main" val="3151453860"/>
                    </a:ext>
                  </a:extLst>
                </a:gridCol>
                <a:gridCol w="2167466">
                  <a:extLst>
                    <a:ext uri="{9D8B030D-6E8A-4147-A177-3AD203B41FA5}">
                      <a16:colId xmlns:a16="http://schemas.microsoft.com/office/drawing/2014/main" val="297881376"/>
                    </a:ext>
                  </a:extLst>
                </a:gridCol>
                <a:gridCol w="2040465">
                  <a:extLst>
                    <a:ext uri="{9D8B030D-6E8A-4147-A177-3AD203B41FA5}">
                      <a16:colId xmlns:a16="http://schemas.microsoft.com/office/drawing/2014/main" val="4009808097"/>
                    </a:ext>
                  </a:extLst>
                </a:gridCol>
              </a:tblGrid>
              <a:tr h="828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Atenei che </a:t>
                      </a:r>
                      <a:r>
                        <a:rPr lang="it-IT" sz="1600" b="1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dispongono</a:t>
                      </a:r>
                      <a:r>
                        <a:rPr lang="it-IT" sz="16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di un documento che esplicita gli obiettivi di sostenibilità</a:t>
                      </a:r>
                      <a:endParaRPr lang="it-IT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Atenei che </a:t>
                      </a:r>
                      <a:r>
                        <a:rPr lang="it-IT" sz="1600" b="1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non dispongono</a:t>
                      </a:r>
                      <a:r>
                        <a:rPr lang="it-IT" sz="16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di un documento che esplicita gli obiettivi di sostenibilità</a:t>
                      </a:r>
                      <a:endParaRPr lang="it-IT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9880684"/>
                  </a:ext>
                </a:extLst>
              </a:tr>
              <a:tr h="57340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Non vi sono delegati/responsabili gestionali sugli obiettivi di sostenibilità 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17%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84%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3878055"/>
                  </a:ext>
                </a:extLst>
              </a:tr>
              <a:tr h="57340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La responsabilità è affidata a un docente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25%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13%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5219816"/>
                  </a:ext>
                </a:extLst>
              </a:tr>
              <a:tr h="57340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La responsabilità è affidata a un ruolo manageriale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58%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3%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2833844"/>
                  </a:ext>
                </a:extLst>
              </a:tr>
              <a:tr h="57340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Totale</a:t>
                      </a:r>
                      <a:endParaRPr lang="it-IT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43</a:t>
                      </a:r>
                      <a:endParaRPr lang="it-IT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it-IT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72622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831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33998" y="185738"/>
            <a:ext cx="7237576" cy="2990304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tecnologia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ci aiuta a rendere maggiormente 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sostenibile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la vita nei 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nostri spazi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…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5691424"/>
            <a:ext cx="10515600" cy="66492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… forse anche per questo abbiamo ritardi nell’implementare il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bim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6390-593F-4850-B312-FE189BAC2C98}" type="slidenum">
              <a:rPr lang="it-IT" smtClean="0"/>
              <a:t>14</a:t>
            </a:fld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4725825" y="3176042"/>
            <a:ext cx="738118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…ma ad oggi il management </a:t>
            </a:r>
          </a:p>
          <a:p>
            <a:pPr algn="just"/>
            <a:r>
              <a:rPr lang="it-IT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NON</a:t>
            </a:r>
            <a:r>
              <a:rPr lang="it-I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è molto interessato </a:t>
            </a:r>
            <a:endParaRPr lang="it-IT" sz="4400" dirty="0"/>
          </a:p>
        </p:txBody>
      </p:sp>
    </p:spTree>
    <p:extLst>
      <p:ext uri="{BB962C8B-B14F-4D97-AF65-F5344CB8AC3E}">
        <p14:creationId xmlns:p14="http://schemas.microsoft.com/office/powerpoint/2010/main" val="200432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4555" y="0"/>
            <a:ext cx="10515600" cy="422162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mondo che vede coerenza nell’impostazione di una costruzione dal progetto fino all’inventario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dei mobili sembra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mondo </a:t>
            </a: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bellissimo</a:t>
            </a:r>
            <a:b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… che fatica a prendere quota. </a:t>
            </a:r>
            <a:endParaRPr lang="it-IT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6390-593F-4850-B312-FE189BAC2C98}" type="slidenum">
              <a:rPr lang="it-IT" smtClean="0"/>
              <a:t>15</a:t>
            </a:fld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624554" y="4678261"/>
            <a:ext cx="1066443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La tecnologia c’è … 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 risorse umane non sono ancora del tutto pronte</a:t>
            </a:r>
            <a:endParaRPr lang="it-IT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32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985396"/>
            <a:ext cx="10515600" cy="4233877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it-IT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it-IT" sz="2200" b="1" dirty="0">
                <a:latin typeface="Arial" panose="020B0604020202020204" pitchFamily="34" charset="0"/>
                <a:cs typeface="Arial" panose="020B0604020202020204" pitchFamily="34" charset="0"/>
              </a:rPr>
              <a:t>tecnologia </a:t>
            </a:r>
            <a:r>
              <a:rPr lang="it-IT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da sola non produce un </a:t>
            </a:r>
            <a:r>
              <a:rPr lang="it-IT" sz="2200" b="1" dirty="0">
                <a:latin typeface="Arial" panose="020B0604020202020204" pitchFamily="34" charset="0"/>
                <a:cs typeface="Arial" panose="020B0604020202020204" pitchFamily="34" charset="0"/>
              </a:rPr>
              <a:t>mondo </a:t>
            </a:r>
            <a:r>
              <a:rPr lang="it-IT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‘bello’ </a:t>
            </a: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… potremmo costruire un luogo architettonicamente ok … </a:t>
            </a:r>
            <a:r>
              <a:rPr lang="it-IT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ma </a:t>
            </a: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se lo </a:t>
            </a:r>
            <a:r>
              <a:rPr lang="it-IT" sz="2200">
                <a:latin typeface="Arial" panose="020B0604020202020204" pitchFamily="34" charset="0"/>
                <a:cs typeface="Arial" panose="020B0604020202020204" pitchFamily="34" charset="0"/>
              </a:rPr>
              <a:t>si </a:t>
            </a:r>
            <a:r>
              <a:rPr lang="it-IT" sz="2200" smtClean="0">
                <a:latin typeface="Arial" panose="020B0604020202020204" pitchFamily="34" charset="0"/>
                <a:cs typeface="Arial" panose="020B0604020202020204" pitchFamily="34" charset="0"/>
              </a:rPr>
              <a:t>tinteggia </a:t>
            </a: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tutto di nero magari diventa oppressivo, posso progettare un ottimo giardino ma se non taglio l’erba non ci va nessuno</a:t>
            </a:r>
          </a:p>
          <a:p>
            <a:pPr>
              <a:lnSpc>
                <a:spcPct val="160000"/>
              </a:lnSpc>
            </a:pP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Credo che </a:t>
            </a:r>
            <a:r>
              <a:rPr lang="it-IT" sz="2200" b="1" dirty="0">
                <a:latin typeface="Arial" panose="020B0604020202020204" pitchFamily="34" charset="0"/>
                <a:cs typeface="Arial" panose="020B0604020202020204" pitchFamily="34" charset="0"/>
              </a:rPr>
              <a:t>la bellezza </a:t>
            </a: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(un sentimento naturale) possa essere recuperata come </a:t>
            </a:r>
            <a:r>
              <a:rPr lang="it-IT" sz="2200" b="1" dirty="0">
                <a:latin typeface="Arial" panose="020B0604020202020204" pitchFamily="34" charset="0"/>
                <a:cs typeface="Arial" panose="020B0604020202020204" pitchFamily="34" charset="0"/>
              </a:rPr>
              <a:t>capacità manageriale diffusa</a:t>
            </a:r>
          </a:p>
          <a:p>
            <a:pPr>
              <a:lnSpc>
                <a:spcPct val="160000"/>
              </a:lnSpc>
            </a:pP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Potremmo dare </a:t>
            </a:r>
            <a:r>
              <a:rPr lang="it-IT" sz="2200" b="1" dirty="0">
                <a:latin typeface="Arial" panose="020B0604020202020204" pitchFamily="34" charset="0"/>
                <a:cs typeface="Arial" panose="020B0604020202020204" pitchFamily="34" charset="0"/>
              </a:rPr>
              <a:t>obiettivi di performance </a:t>
            </a: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che puntano sulla </a:t>
            </a:r>
            <a:r>
              <a:rPr lang="it-IT" sz="2200" b="1" dirty="0">
                <a:latin typeface="Arial" panose="020B0604020202020204" pitchFamily="34" charset="0"/>
                <a:cs typeface="Arial" panose="020B0604020202020204" pitchFamily="34" charset="0"/>
              </a:rPr>
              <a:t>bellezza dei luoghi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6390-593F-4850-B312-FE189BAC2C98}" type="slidenum">
              <a:rPr lang="it-IT" smtClean="0"/>
              <a:t>16</a:t>
            </a:fld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135714" y="82390"/>
            <a:ext cx="596028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a proposito di bellezza!</a:t>
            </a:r>
            <a:endParaRPr lang="it-IT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0" y="5798901"/>
            <a:ext cx="12191999" cy="800219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it-IT" sz="4000" b="1" dirty="0" smtClean="0">
                <a:ln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Sarebbe una sfida molto interessante</a:t>
            </a:r>
          </a:p>
        </p:txBody>
      </p:sp>
    </p:spTree>
    <p:extLst>
      <p:ext uri="{BB962C8B-B14F-4D97-AF65-F5344CB8AC3E}">
        <p14:creationId xmlns:p14="http://schemas.microsoft.com/office/powerpoint/2010/main" val="104805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sz="4400" dirty="0" smtClean="0"/>
              <a:t>                 solo APPUNTI per riflessioni</a:t>
            </a:r>
            <a:endParaRPr lang="it-IT" sz="4400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6390-593F-4850-B312-FE189BAC2C98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9787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… sono sempre quella cosa lì! 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3512197"/>
            <a:ext cx="10515600" cy="675242"/>
          </a:xfrm>
          <a:ln>
            <a:solidFill>
              <a:schemeClr val="tx1"/>
            </a:solidFill>
          </a:ln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it-IT" sz="3600" cap="small" dirty="0" smtClean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it-IT" sz="3600" cap="small" dirty="0">
                <a:latin typeface="Arial" panose="020B0604020202020204" pitchFamily="34" charset="0"/>
                <a:cs typeface="Arial" panose="020B0604020202020204" pitchFamily="34" charset="0"/>
              </a:rPr>
              <a:t>allora perché parlarne in questa sede</a:t>
            </a:r>
            <a:r>
              <a:rPr lang="it-IT" sz="3600" cap="small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it-IT" sz="3600" cap="smal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6390-593F-4850-B312-FE189BAC2C98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212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643467"/>
            <a:ext cx="10515600" cy="331152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it-IT" i="1" dirty="0" smtClean="0">
                <a:latin typeface="Arial" panose="020B0604020202020204" pitchFamily="34" charset="0"/>
                <a:cs typeface="Arial" panose="020B0604020202020204" pitchFamily="34" charset="0"/>
              </a:rPr>
              <a:t>Decreto Ministeriale n. </a:t>
            </a:r>
            <a:r>
              <a:rPr lang="it-IT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560</a:t>
            </a:r>
            <a:r>
              <a:rPr lang="it-IT" i="1" dirty="0" smtClean="0">
                <a:latin typeface="Arial" panose="020B0604020202020204" pitchFamily="34" charset="0"/>
                <a:cs typeface="Arial" panose="020B0604020202020204" pitchFamily="34" charset="0"/>
              </a:rPr>
              <a:t> del 01/12/</a:t>
            </a:r>
            <a:r>
              <a:rPr lang="it-IT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it-IT" i="1" dirty="0" smtClean="0">
                <a:latin typeface="Arial" panose="020B0604020202020204" pitchFamily="34" charset="0"/>
                <a:cs typeface="Arial" panose="020B0604020202020204" pitchFamily="34" charset="0"/>
              </a:rPr>
              <a:t>Decreto Ministeriale n. </a:t>
            </a:r>
            <a:r>
              <a:rPr lang="it-IT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312</a:t>
            </a:r>
            <a:r>
              <a:rPr lang="it-IT" i="1" dirty="0" smtClean="0">
                <a:latin typeface="Arial" panose="020B0604020202020204" pitchFamily="34" charset="0"/>
                <a:cs typeface="Arial" panose="020B0604020202020204" pitchFamily="34" charset="0"/>
              </a:rPr>
              <a:t> del 02/08/</a:t>
            </a:r>
            <a:r>
              <a:rPr lang="it-IT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</a:p>
          <a:p>
            <a:pPr marL="0" indent="0" algn="ctr">
              <a:lnSpc>
                <a:spcPct val="100000"/>
              </a:lnSpc>
              <a:spcBef>
                <a:spcPts val="1800"/>
              </a:spcBef>
              <a:buNone/>
            </a:pP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Stabiliscono 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le modalità e i tempi di progressiva introduzione dei metodi e degli strumenti elettronici di modellazione per l’edilizia e le infrastrutture.</a:t>
            </a:r>
          </a:p>
          <a:p>
            <a:pPr marL="0" indent="0" algn="ctr">
              <a:buNone/>
            </a:pPr>
            <a:endParaRPr lang="it-IT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6390-593F-4850-B312-FE189BAC2C98}" type="slidenum">
              <a:rPr lang="it-IT" smtClean="0"/>
              <a:t>4</a:t>
            </a:fld>
            <a:endParaRPr lang="it-IT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838200" y="2231497"/>
            <a:ext cx="10515600" cy="1723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it-I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2301531" y="5035084"/>
            <a:ext cx="7588937" cy="7400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it-IT" sz="40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Building Information </a:t>
            </a:r>
            <a:r>
              <a:rPr lang="it-IT" sz="4000" b="1" dirty="0" err="1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Modeling</a:t>
            </a:r>
            <a:endParaRPr lang="it-IT" sz="40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Connettore 2 7"/>
          <p:cNvCxnSpPr/>
          <p:nvPr/>
        </p:nvCxnSpPr>
        <p:spPr>
          <a:xfrm>
            <a:off x="6095999" y="3809715"/>
            <a:ext cx="0" cy="108009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166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550459"/>
            <a:ext cx="10515600" cy="13255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a tecnologia ci spinge a lavorare in modo diverso</a:t>
            </a:r>
            <a:endParaRPr lang="it-IT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3947319"/>
            <a:ext cx="10515600" cy="1337734"/>
          </a:xfrm>
        </p:spPr>
        <p:txBody>
          <a:bodyPr/>
          <a:lstStyle/>
          <a:p>
            <a:pPr marL="0" indent="0" algn="ctr">
              <a:buNone/>
            </a:pP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Ecco perché dobbiamo riflettere su </a:t>
            </a: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quali competenze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manageriali scommettere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6390-593F-4850-B312-FE189BAC2C98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233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non </a:t>
            </a: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solo …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Ma anche 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chi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formare alle competenze manageriali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E intuire il 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flusso virtuoso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che ne può nascere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6390-593F-4850-B312-FE189BAC2C98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301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12195" y="-140243"/>
            <a:ext cx="11328400" cy="2801408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it-IT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Solitamente le competenze manageriali </a:t>
            </a: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sono </a:t>
            </a:r>
            <a:r>
              <a:rPr lang="it-IT" sz="3200" dirty="0" err="1">
                <a:latin typeface="Arial" panose="020B0604020202020204" pitchFamily="34" charset="0"/>
                <a:cs typeface="Arial" panose="020B0604020202020204" pitchFamily="34" charset="0"/>
              </a:rPr>
              <a:t>attenzionate</a:t>
            </a: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 realmente per i </a:t>
            </a:r>
            <a:r>
              <a:rPr lang="it-IT" sz="3200" b="1" dirty="0">
                <a:latin typeface="Arial" panose="020B0604020202020204" pitchFamily="34" charset="0"/>
                <a:cs typeface="Arial" panose="020B0604020202020204" pitchFamily="34" charset="0"/>
              </a:rPr>
              <a:t>ruoli di responsabilità</a:t>
            </a: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 … </a:t>
            </a:r>
            <a:r>
              <a:rPr lang="it-IT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diciamo </a:t>
            </a: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dal </a:t>
            </a:r>
            <a:r>
              <a:rPr lang="it-IT" sz="3200" i="1" dirty="0">
                <a:latin typeface="Arial" panose="020B0604020202020204" pitchFamily="34" charset="0"/>
                <a:cs typeface="Arial" panose="020B0604020202020204" pitchFamily="34" charset="0"/>
              </a:rPr>
              <a:t>capo ufficio </a:t>
            </a: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it-IT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su…</a:t>
            </a:r>
            <a:endParaRPr lang="it-IT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75361" y="3486685"/>
            <a:ext cx="11399418" cy="1768978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it-IT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Impostiamo ragionamenti che puntano ad allenare alla </a:t>
            </a:r>
            <a:r>
              <a:rPr lang="it-IT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capacità di gestire gruppi o persone</a:t>
            </a:r>
            <a:endParaRPr lang="it-IT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6390-593F-4850-B312-FE189BAC2C98}" type="slidenum">
              <a:rPr lang="it-IT" smtClean="0"/>
              <a:t>7</a:t>
            </a:fld>
            <a:endParaRPr lang="it-IT"/>
          </a:p>
        </p:txBody>
      </p:sp>
      <p:sp>
        <p:nvSpPr>
          <p:cNvPr id="11" name="Segnaposto contenuto 2"/>
          <p:cNvSpPr txBox="1">
            <a:spLocks/>
          </p:cNvSpPr>
          <p:nvPr/>
        </p:nvSpPr>
        <p:spPr>
          <a:xfrm>
            <a:off x="855370" y="6127485"/>
            <a:ext cx="10439400" cy="45772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Il presupposto è il </a:t>
            </a: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gruppo chiuso organizzato verticalmente</a:t>
            </a:r>
            <a:endParaRPr lang="it-IT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Connettore 2 21"/>
          <p:cNvCxnSpPr>
            <a:stCxn id="3" idx="2"/>
            <a:endCxn id="11" idx="0"/>
          </p:cNvCxnSpPr>
          <p:nvPr/>
        </p:nvCxnSpPr>
        <p:spPr>
          <a:xfrm>
            <a:off x="6075070" y="5255663"/>
            <a:ext cx="0" cy="87182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/>
          <p:cNvCxnSpPr>
            <a:stCxn id="2" idx="2"/>
            <a:endCxn id="3" idx="0"/>
          </p:cNvCxnSpPr>
          <p:nvPr/>
        </p:nvCxnSpPr>
        <p:spPr>
          <a:xfrm flipH="1">
            <a:off x="6075070" y="2661165"/>
            <a:ext cx="1325" cy="82552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011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1405467"/>
            <a:ext cx="10515600" cy="3642783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it-IT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… Ma se il lavoro diventa ‘aperto’ tecnologicamente supportato che richiede </a:t>
            </a:r>
            <a:r>
              <a:rPr lang="it-IT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capacità di lavorare in modo sincronizzato tra più strutture</a:t>
            </a:r>
            <a:r>
              <a:rPr lang="it-IT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bypassando il ruolo del ‘capoufficio’?</a:t>
            </a:r>
            <a:endParaRPr lang="it-IT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6390-593F-4850-B312-FE189BAC2C98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69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51934" y="3285066"/>
            <a:ext cx="10515600" cy="2895601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Problem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solving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… boh?!</a:t>
            </a:r>
          </a:p>
          <a:p>
            <a:pPr>
              <a:lnSpc>
                <a:spcPct val="150000"/>
              </a:lnSpc>
            </a:pP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Feedback … boh?!</a:t>
            </a:r>
          </a:p>
          <a:p>
            <a:pPr>
              <a:lnSpc>
                <a:spcPct val="150000"/>
              </a:lnSpc>
            </a:pP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Delega … boh?!</a:t>
            </a:r>
          </a:p>
          <a:p>
            <a:pPr>
              <a:lnSpc>
                <a:spcPct val="150000"/>
              </a:lnSpc>
            </a:pP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Gestione della riunione … boh?!</a:t>
            </a:r>
          </a:p>
          <a:p>
            <a:pPr>
              <a:lnSpc>
                <a:spcPct val="150000"/>
              </a:lnSpc>
            </a:pP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6390-593F-4850-B312-FE189BAC2C98}" type="slidenum">
              <a:rPr lang="it-IT" smtClean="0"/>
              <a:t>9</a:t>
            </a:fld>
            <a:endParaRPr lang="it-IT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651934" y="0"/>
            <a:ext cx="10515600" cy="28278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it-IT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Come si fa a </a:t>
            </a:r>
            <a:r>
              <a:rPr lang="it-IT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lavorare dentro ad una piattaforma</a:t>
            </a:r>
            <a:r>
              <a:rPr lang="it-IT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con rispetto di tempi, ruoli e costi … dove magari i ruoli sono anche esterni (progettisti)?</a:t>
            </a:r>
            <a:endParaRPr lang="it-IT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72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721</Words>
  <Application>Microsoft Office PowerPoint</Application>
  <PresentationFormat>Widescreen</PresentationFormat>
  <Paragraphs>104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Tema di Office</vt:lpstr>
      <vt:lpstr>Tra competenze manageriali e capacità trasversali </vt:lpstr>
      <vt:lpstr>Presentazione standard di PowerPoint</vt:lpstr>
      <vt:lpstr>… sono sempre quella cosa lì! </vt:lpstr>
      <vt:lpstr>Presentazione standard di PowerPoint</vt:lpstr>
      <vt:lpstr>La tecnologia ci spinge a lavorare in modo diverso</vt:lpstr>
      <vt:lpstr>non solo …</vt:lpstr>
      <vt:lpstr>Solitamente le competenze manageriali sono attenzionate realmente per i ruoli di responsabilità …  diciamo dal capo ufficio in su…</vt:lpstr>
      <vt:lpstr>… Ma se il lavoro diventa ‘aperto’ tecnologicamente supportato che richiede capacità di lavorare in modo sincronizzato tra più strutture bypassando il ruolo del ‘capoufficio’?</vt:lpstr>
      <vt:lpstr>Presentazione standard di PowerPoint</vt:lpstr>
      <vt:lpstr>Forse occorre:</vt:lpstr>
      <vt:lpstr>Sono interessati TUTTI  e non solo coloro che hanno un ruolo da organigramma </vt:lpstr>
      <vt:lpstr>Esempio tratto da UNIVERSITA’ SOSTENIBILI 1/2  (Il Mulino, 2009)</vt:lpstr>
      <vt:lpstr>Esempio tratto da UNIVERSITA’ SOSTENIBILI 2/2 (Il Mulino, 2009)</vt:lpstr>
      <vt:lpstr>La tecnologia ci aiuta a rendere maggiormente sostenibile la vita nei nostri spazi … </vt:lpstr>
      <vt:lpstr>Un mondo che vede coerenza nell’impostazione di una costruzione dal progetto fino all’inventario dei mobili sembra un mondo bellissimo   … che fatica a prendere quota. 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 competenze manageriali e capacità trasversali</dc:title>
  <dc:creator>Elisabetta ROCCHICCIOLI</dc:creator>
  <cp:lastModifiedBy>Enrico Periti</cp:lastModifiedBy>
  <cp:revision>23</cp:revision>
  <dcterms:created xsi:type="dcterms:W3CDTF">2023-07-06T08:30:01Z</dcterms:created>
  <dcterms:modified xsi:type="dcterms:W3CDTF">2023-07-07T22:14:29Z</dcterms:modified>
</cp:coreProperties>
</file>