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7">
  <p:sldMasterIdLst>
    <p:sldMasterId id="2147483648" r:id="rId1"/>
  </p:sldMasterIdLst>
  <p:notesMasterIdLst>
    <p:notesMasterId r:id="rId29"/>
  </p:notesMasterIdLst>
  <p:sldIdLst>
    <p:sldId id="269" r:id="rId2"/>
    <p:sldId id="1929" r:id="rId3"/>
    <p:sldId id="439" r:id="rId4"/>
    <p:sldId id="265" r:id="rId5"/>
    <p:sldId id="2014" r:id="rId6"/>
    <p:sldId id="268" r:id="rId7"/>
    <p:sldId id="1993" r:id="rId8"/>
    <p:sldId id="309" r:id="rId9"/>
    <p:sldId id="1930" r:id="rId10"/>
    <p:sldId id="1512" r:id="rId11"/>
    <p:sldId id="273" r:id="rId12"/>
    <p:sldId id="541" r:id="rId13"/>
    <p:sldId id="1557" r:id="rId14"/>
    <p:sldId id="1519" r:id="rId15"/>
    <p:sldId id="1934" r:id="rId16"/>
    <p:sldId id="1530" r:id="rId17"/>
    <p:sldId id="1531" r:id="rId18"/>
    <p:sldId id="1516" r:id="rId19"/>
    <p:sldId id="315" r:id="rId20"/>
    <p:sldId id="1505" r:id="rId21"/>
    <p:sldId id="1507" r:id="rId22"/>
    <p:sldId id="1508" r:id="rId23"/>
    <p:sldId id="2013" r:id="rId24"/>
    <p:sldId id="1537" r:id="rId25"/>
    <p:sldId id="466" r:id="rId26"/>
    <p:sldId id="1511" r:id="rId27"/>
    <p:sldId id="344" r:id="rId28"/>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peranza Elena" initials="SE" lastIdx="1" clrIdx="0">
    <p:extLst>
      <p:ext uri="{19B8F6BF-5375-455C-9EA6-DF929625EA0E}">
        <p15:presenceInfo xmlns:p15="http://schemas.microsoft.com/office/powerpoint/2012/main" userId="S::elena.speranza@protezionecivile.it::8f08683b-8802-4f9e-8c20-fac5a5e5978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Stile medio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B4B98B0-60AC-42C2-AFA5-B58CD77FA1E5}" styleName="Stile chiaro 1 - Colore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34" autoAdjust="0"/>
    <p:restoredTop sz="85140" autoAdjust="0"/>
  </p:normalViewPr>
  <p:slideViewPr>
    <p:cSldViewPr snapToGrid="0">
      <p:cViewPr varScale="1">
        <p:scale>
          <a:sx n="90" d="100"/>
          <a:sy n="90" d="100"/>
        </p:scale>
        <p:origin x="702" y="66"/>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D:\DPC\DPC\0_art11\0_sintesi_art11\0_all\fondo_totale_art_11.xlsx" TargetMode="External"/></Relationships>
</file>

<file path=ppt/charts/_rels/chart2.xml.rels><?xml version="1.0" encoding="UTF-8" standalone="yes"?>
<Relationships xmlns="http://schemas.openxmlformats.org/package/2006/relationships"><Relationship Id="rId2" Type="http://schemas.openxmlformats.org/officeDocument/2006/relationships/oleObject" Target="file:///G:\DPC\DPC\0_art11\0_sintesi\mappatura\dati_sintesi_regione_eco.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file:///G:\DPC\DPC\0_art11\0_sintesi\mappatura\dati_sintesi_regione_eco.xlsx" TargetMode="External"/><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8"/>
    </mc:Choice>
    <mc:Fallback>
      <c:style val="8"/>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it-IT">
                <a:solidFill>
                  <a:sysClr val="windowText" lastClr="000000"/>
                </a:solidFill>
                <a:latin typeface="Candara" panose="020E0502030303020204" pitchFamily="34" charset="0"/>
              </a:rPr>
              <a:t>Finanziamenti annuali (M€)</a:t>
            </a:r>
          </a:p>
        </c:rich>
      </c:tx>
      <c:layout>
        <c:manualLayout>
          <c:xMode val="edge"/>
          <c:yMode val="edge"/>
          <c:x val="0.38643110873276765"/>
          <c:y val="3.5879073912148805E-2"/>
        </c:manualLayout>
      </c:layout>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it-IT"/>
        </a:p>
      </c:txPr>
    </c:title>
    <c:autoTitleDeleted val="0"/>
    <c:view3D>
      <c:rotX val="0"/>
      <c:rotY val="0"/>
      <c:depthPercent val="60"/>
      <c:rAngAx val="0"/>
      <c:perspective val="100"/>
    </c:view3D>
    <c:floor>
      <c:thickness val="0"/>
      <c:spPr>
        <a:solidFill>
          <a:schemeClr val="lt1">
            <a:lumMod val="95000"/>
          </a:schemeClr>
        </a:solidFill>
        <a:ln w="9525" cap="flat" cmpd="sng" algn="ctr">
          <a:noFill/>
          <a:prstDash val="solid"/>
          <a:round/>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6.1554055992213752E-2"/>
          <c:y val="0.18318799953261961"/>
          <c:w val="0.92900520898147398"/>
          <c:h val="0.65909966886839488"/>
        </c:manualLayout>
      </c:layout>
      <c:bar3DChart>
        <c:barDir val="col"/>
        <c:grouping val="clustered"/>
        <c:varyColors val="0"/>
        <c:ser>
          <c:idx val="0"/>
          <c:order val="0"/>
          <c:spPr>
            <a:solidFill>
              <a:srgbClr val="9BBB59"/>
            </a:solidFill>
            <a:ln>
              <a:noFill/>
            </a:ln>
            <a:effectLst/>
            <a:sp3d>
              <a:contourClr>
                <a:schemeClr val="accent6">
                  <a:lumMod val="75000"/>
                </a:schemeClr>
              </a:contourClr>
            </a:sp3d>
          </c:spPr>
          <c:invertIfNegative val="0"/>
          <c:dPt>
            <c:idx val="0"/>
            <c:invertIfNegative val="0"/>
            <c:bubble3D val="0"/>
            <c:spPr>
              <a:solidFill>
                <a:srgbClr val="F79646"/>
              </a:solidFill>
              <a:ln>
                <a:noFill/>
              </a:ln>
              <a:effectLst/>
              <a:sp3d>
                <a:contourClr>
                  <a:schemeClr val="accent6">
                    <a:lumMod val="75000"/>
                  </a:schemeClr>
                </a:contourClr>
              </a:sp3d>
            </c:spPr>
            <c:extLst>
              <c:ext xmlns:c16="http://schemas.microsoft.com/office/drawing/2014/chart" uri="{C3380CC4-5D6E-409C-BE32-E72D297353CC}">
                <c16:uniqueId val="{00000001-E21C-440B-A9C6-6A1A4532208A}"/>
              </c:ext>
            </c:extLst>
          </c:dPt>
          <c:dPt>
            <c:idx val="1"/>
            <c:invertIfNegative val="0"/>
            <c:bubble3D val="0"/>
            <c:spPr>
              <a:solidFill>
                <a:srgbClr val="F79646"/>
              </a:solidFill>
              <a:ln>
                <a:noFill/>
              </a:ln>
              <a:effectLst/>
              <a:sp3d>
                <a:contourClr>
                  <a:schemeClr val="accent6">
                    <a:lumMod val="75000"/>
                  </a:schemeClr>
                </a:contourClr>
              </a:sp3d>
            </c:spPr>
            <c:extLst>
              <c:ext xmlns:c16="http://schemas.microsoft.com/office/drawing/2014/chart" uri="{C3380CC4-5D6E-409C-BE32-E72D297353CC}">
                <c16:uniqueId val="{00000003-E21C-440B-A9C6-6A1A4532208A}"/>
              </c:ext>
            </c:extLst>
          </c:dPt>
          <c:dPt>
            <c:idx val="2"/>
            <c:invertIfNegative val="0"/>
            <c:bubble3D val="0"/>
            <c:spPr>
              <a:solidFill>
                <a:srgbClr val="F79646"/>
              </a:solidFill>
              <a:ln>
                <a:noFill/>
              </a:ln>
              <a:effectLst/>
              <a:sp3d>
                <a:contourClr>
                  <a:schemeClr val="accent6">
                    <a:lumMod val="75000"/>
                  </a:schemeClr>
                </a:contourClr>
              </a:sp3d>
            </c:spPr>
            <c:extLst>
              <c:ext xmlns:c16="http://schemas.microsoft.com/office/drawing/2014/chart" uri="{C3380CC4-5D6E-409C-BE32-E72D297353CC}">
                <c16:uniqueId val="{00000005-E21C-440B-A9C6-6A1A4532208A}"/>
              </c:ext>
            </c:extLst>
          </c:dPt>
          <c:dPt>
            <c:idx val="3"/>
            <c:invertIfNegative val="0"/>
            <c:bubble3D val="0"/>
            <c:spPr>
              <a:solidFill>
                <a:srgbClr val="F79646"/>
              </a:solidFill>
              <a:ln>
                <a:noFill/>
              </a:ln>
              <a:effectLst/>
              <a:sp3d>
                <a:contourClr>
                  <a:schemeClr val="accent6">
                    <a:lumMod val="75000"/>
                  </a:schemeClr>
                </a:contourClr>
              </a:sp3d>
            </c:spPr>
            <c:extLst>
              <c:ext xmlns:c16="http://schemas.microsoft.com/office/drawing/2014/chart" uri="{C3380CC4-5D6E-409C-BE32-E72D297353CC}">
                <c16:uniqueId val="{00000007-E21C-440B-A9C6-6A1A4532208A}"/>
              </c:ext>
            </c:extLst>
          </c:dPt>
          <c:dPt>
            <c:idx val="4"/>
            <c:invertIfNegative val="0"/>
            <c:bubble3D val="0"/>
            <c:spPr>
              <a:solidFill>
                <a:srgbClr val="F79646"/>
              </a:solidFill>
              <a:ln>
                <a:noFill/>
              </a:ln>
              <a:effectLst/>
              <a:sp3d>
                <a:contourClr>
                  <a:schemeClr val="accent6">
                    <a:lumMod val="75000"/>
                  </a:schemeClr>
                </a:contourClr>
              </a:sp3d>
            </c:spPr>
            <c:extLst>
              <c:ext xmlns:c16="http://schemas.microsoft.com/office/drawing/2014/chart" uri="{C3380CC4-5D6E-409C-BE32-E72D297353CC}">
                <c16:uniqueId val="{00000009-E21C-440B-A9C6-6A1A4532208A}"/>
              </c:ext>
            </c:extLst>
          </c:dPt>
          <c:dPt>
            <c:idx val="5"/>
            <c:invertIfNegative val="0"/>
            <c:bubble3D val="0"/>
            <c:spPr>
              <a:solidFill>
                <a:srgbClr val="F79646"/>
              </a:solidFill>
              <a:ln>
                <a:noFill/>
              </a:ln>
              <a:effectLst/>
              <a:sp3d>
                <a:contourClr>
                  <a:schemeClr val="accent6">
                    <a:lumMod val="75000"/>
                  </a:schemeClr>
                </a:contourClr>
              </a:sp3d>
            </c:spPr>
            <c:extLst>
              <c:ext xmlns:c16="http://schemas.microsoft.com/office/drawing/2014/chart" uri="{C3380CC4-5D6E-409C-BE32-E72D297353CC}">
                <c16:uniqueId val="{0000000B-E21C-440B-A9C6-6A1A4532208A}"/>
              </c:ext>
            </c:extLst>
          </c:dPt>
          <c:dPt>
            <c:idx val="6"/>
            <c:invertIfNegative val="0"/>
            <c:bubble3D val="0"/>
            <c:spPr>
              <a:solidFill>
                <a:srgbClr val="F79646"/>
              </a:solidFill>
              <a:ln>
                <a:noFill/>
              </a:ln>
              <a:effectLst/>
              <a:sp3d>
                <a:contourClr>
                  <a:schemeClr val="accent6">
                    <a:lumMod val="75000"/>
                  </a:schemeClr>
                </a:contourClr>
              </a:sp3d>
            </c:spPr>
            <c:extLst>
              <c:ext xmlns:c16="http://schemas.microsoft.com/office/drawing/2014/chart" uri="{C3380CC4-5D6E-409C-BE32-E72D297353CC}">
                <c16:uniqueId val="{0000000D-E21C-440B-A9C6-6A1A4532208A}"/>
              </c:ext>
            </c:extLst>
          </c:dPt>
          <c:dPt>
            <c:idx val="7"/>
            <c:invertIfNegative val="0"/>
            <c:bubble3D val="0"/>
            <c:spPr>
              <a:solidFill>
                <a:srgbClr val="9BBB59"/>
              </a:solidFill>
              <a:ln>
                <a:noFill/>
              </a:ln>
              <a:effectLst/>
              <a:sp3d>
                <a:contourClr>
                  <a:schemeClr val="accent6">
                    <a:lumMod val="75000"/>
                  </a:schemeClr>
                </a:contourClr>
              </a:sp3d>
            </c:spPr>
            <c:extLst>
              <c:ext xmlns:c16="http://schemas.microsoft.com/office/drawing/2014/chart" uri="{C3380CC4-5D6E-409C-BE32-E72D297353CC}">
                <c16:uniqueId val="{0000000F-E21C-440B-A9C6-6A1A4532208A}"/>
              </c:ext>
            </c:extLst>
          </c:dPt>
          <c:dPt>
            <c:idx val="8"/>
            <c:invertIfNegative val="0"/>
            <c:bubble3D val="0"/>
            <c:spPr>
              <a:solidFill>
                <a:srgbClr val="9BBB59"/>
              </a:solidFill>
              <a:ln>
                <a:noFill/>
              </a:ln>
              <a:effectLst/>
              <a:sp3d>
                <a:contourClr>
                  <a:schemeClr val="accent6">
                    <a:lumMod val="75000"/>
                  </a:schemeClr>
                </a:contourClr>
              </a:sp3d>
            </c:spPr>
            <c:extLst>
              <c:ext xmlns:c16="http://schemas.microsoft.com/office/drawing/2014/chart" uri="{C3380CC4-5D6E-409C-BE32-E72D297353CC}">
                <c16:uniqueId val="{00000011-E21C-440B-A9C6-6A1A4532208A}"/>
              </c:ext>
            </c:extLst>
          </c:dPt>
          <c:dPt>
            <c:idx val="9"/>
            <c:invertIfNegative val="0"/>
            <c:bubble3D val="0"/>
            <c:spPr>
              <a:solidFill>
                <a:srgbClr val="9BBB59"/>
              </a:solidFill>
              <a:ln>
                <a:noFill/>
              </a:ln>
              <a:effectLst/>
              <a:sp3d>
                <a:contourClr>
                  <a:schemeClr val="accent6">
                    <a:lumMod val="75000"/>
                  </a:schemeClr>
                </a:contourClr>
              </a:sp3d>
            </c:spPr>
            <c:extLst>
              <c:ext xmlns:c16="http://schemas.microsoft.com/office/drawing/2014/chart" uri="{C3380CC4-5D6E-409C-BE32-E72D297353CC}">
                <c16:uniqueId val="{00000013-E21C-440B-A9C6-6A1A4532208A}"/>
              </c:ext>
            </c:extLst>
          </c:dPt>
          <c:dPt>
            <c:idx val="10"/>
            <c:invertIfNegative val="0"/>
            <c:bubble3D val="0"/>
            <c:spPr>
              <a:solidFill>
                <a:srgbClr val="9BBB59"/>
              </a:solidFill>
              <a:ln>
                <a:noFill/>
              </a:ln>
              <a:effectLst/>
              <a:sp3d>
                <a:contourClr>
                  <a:schemeClr val="accent6">
                    <a:lumMod val="75000"/>
                  </a:schemeClr>
                </a:contourClr>
              </a:sp3d>
            </c:spPr>
            <c:extLst>
              <c:ext xmlns:c16="http://schemas.microsoft.com/office/drawing/2014/chart" uri="{C3380CC4-5D6E-409C-BE32-E72D297353CC}">
                <c16:uniqueId val="{00000015-E21C-440B-A9C6-6A1A4532208A}"/>
              </c:ext>
            </c:extLst>
          </c:dPt>
          <c:dPt>
            <c:idx val="11"/>
            <c:invertIfNegative val="0"/>
            <c:bubble3D val="0"/>
            <c:spPr>
              <a:solidFill>
                <a:srgbClr val="9BBB59"/>
              </a:solidFill>
              <a:ln>
                <a:noFill/>
              </a:ln>
              <a:effectLst/>
              <a:sp3d>
                <a:contourClr>
                  <a:schemeClr val="accent6">
                    <a:lumMod val="75000"/>
                  </a:schemeClr>
                </a:contourClr>
              </a:sp3d>
            </c:spPr>
            <c:extLst>
              <c:ext xmlns:c16="http://schemas.microsoft.com/office/drawing/2014/chart" uri="{C3380CC4-5D6E-409C-BE32-E72D297353CC}">
                <c16:uniqueId val="{00000017-E21C-440B-A9C6-6A1A4532208A}"/>
              </c:ext>
            </c:extLst>
          </c:dPt>
          <c:dPt>
            <c:idx val="12"/>
            <c:invertIfNegative val="0"/>
            <c:bubble3D val="0"/>
            <c:spPr>
              <a:solidFill>
                <a:srgbClr val="4BACC6">
                  <a:lumMod val="20000"/>
                  <a:lumOff val="80000"/>
                </a:srgbClr>
              </a:solidFill>
              <a:ln>
                <a:noFill/>
              </a:ln>
              <a:effectLst/>
              <a:sp3d>
                <a:contourClr>
                  <a:schemeClr val="accent6">
                    <a:lumMod val="75000"/>
                  </a:schemeClr>
                </a:contourClr>
              </a:sp3d>
            </c:spPr>
            <c:extLst>
              <c:ext xmlns:c16="http://schemas.microsoft.com/office/drawing/2014/chart" uri="{C3380CC4-5D6E-409C-BE32-E72D297353CC}">
                <c16:uniqueId val="{00000019-E21C-440B-A9C6-6A1A4532208A}"/>
              </c:ext>
            </c:extLst>
          </c:dPt>
          <c:dPt>
            <c:idx val="13"/>
            <c:invertIfNegative val="0"/>
            <c:bubble3D val="0"/>
            <c:spPr>
              <a:solidFill>
                <a:srgbClr val="4BACC6">
                  <a:lumMod val="20000"/>
                  <a:lumOff val="80000"/>
                </a:srgbClr>
              </a:solidFill>
              <a:ln>
                <a:noFill/>
              </a:ln>
              <a:effectLst/>
              <a:sp3d>
                <a:contourClr>
                  <a:schemeClr val="accent6">
                    <a:lumMod val="75000"/>
                  </a:schemeClr>
                </a:contourClr>
              </a:sp3d>
            </c:spPr>
            <c:extLst>
              <c:ext xmlns:c16="http://schemas.microsoft.com/office/drawing/2014/chart" uri="{C3380CC4-5D6E-409C-BE32-E72D297353CC}">
                <c16:uniqueId val="{0000001B-E21C-440B-A9C6-6A1A4532208A}"/>
              </c:ext>
            </c:extLst>
          </c:dPt>
          <c:dPt>
            <c:idx val="14"/>
            <c:invertIfNegative val="0"/>
            <c:bubble3D val="0"/>
            <c:spPr>
              <a:solidFill>
                <a:srgbClr val="4BACC6">
                  <a:lumMod val="20000"/>
                  <a:lumOff val="80000"/>
                </a:srgbClr>
              </a:solidFill>
              <a:ln>
                <a:noFill/>
              </a:ln>
              <a:effectLst/>
              <a:sp3d>
                <a:contourClr>
                  <a:schemeClr val="accent6">
                    <a:lumMod val="75000"/>
                  </a:schemeClr>
                </a:contourClr>
              </a:sp3d>
            </c:spPr>
            <c:extLst>
              <c:ext xmlns:c16="http://schemas.microsoft.com/office/drawing/2014/chart" uri="{C3380CC4-5D6E-409C-BE32-E72D297353CC}">
                <c16:uniqueId val="{0000001D-E21C-440B-A9C6-6A1A4532208A}"/>
              </c:ext>
            </c:extLst>
          </c:dPt>
          <c:dPt>
            <c:idx val="15"/>
            <c:invertIfNegative val="0"/>
            <c:bubble3D val="0"/>
            <c:spPr>
              <a:solidFill>
                <a:srgbClr val="4BACC6">
                  <a:lumMod val="20000"/>
                  <a:lumOff val="80000"/>
                </a:srgbClr>
              </a:solidFill>
              <a:ln>
                <a:noFill/>
              </a:ln>
              <a:effectLst/>
              <a:sp3d>
                <a:contourClr>
                  <a:schemeClr val="accent6">
                    <a:lumMod val="75000"/>
                  </a:schemeClr>
                </a:contourClr>
              </a:sp3d>
            </c:spPr>
            <c:extLst>
              <c:ext xmlns:c16="http://schemas.microsoft.com/office/drawing/2014/chart" uri="{C3380CC4-5D6E-409C-BE32-E72D297353CC}">
                <c16:uniqueId val="{0000001F-E21C-440B-A9C6-6A1A4532208A}"/>
              </c:ext>
            </c:extLst>
          </c:dPt>
          <c:dPt>
            <c:idx val="16"/>
            <c:invertIfNegative val="0"/>
            <c:bubble3D val="0"/>
            <c:spPr>
              <a:solidFill>
                <a:srgbClr val="4BACC6">
                  <a:lumMod val="20000"/>
                  <a:lumOff val="80000"/>
                </a:srgbClr>
              </a:solidFill>
              <a:ln>
                <a:noFill/>
              </a:ln>
              <a:effectLst/>
              <a:sp3d>
                <a:contourClr>
                  <a:schemeClr val="accent6">
                    <a:lumMod val="75000"/>
                  </a:schemeClr>
                </a:contourClr>
              </a:sp3d>
            </c:spPr>
            <c:extLst>
              <c:ext xmlns:c16="http://schemas.microsoft.com/office/drawing/2014/chart" uri="{C3380CC4-5D6E-409C-BE32-E72D297353CC}">
                <c16:uniqueId val="{00000021-E21C-440B-A9C6-6A1A4532208A}"/>
              </c:ext>
            </c:extLst>
          </c:dPt>
          <c:dPt>
            <c:idx val="17"/>
            <c:invertIfNegative val="0"/>
            <c:bubble3D val="0"/>
            <c:spPr>
              <a:solidFill>
                <a:srgbClr val="4BACC6">
                  <a:lumMod val="20000"/>
                  <a:lumOff val="80000"/>
                </a:srgbClr>
              </a:solidFill>
              <a:ln>
                <a:noFill/>
              </a:ln>
              <a:effectLst/>
              <a:sp3d>
                <a:contourClr>
                  <a:schemeClr val="accent6">
                    <a:lumMod val="75000"/>
                  </a:schemeClr>
                </a:contourClr>
              </a:sp3d>
            </c:spPr>
            <c:extLst>
              <c:ext xmlns:c16="http://schemas.microsoft.com/office/drawing/2014/chart" uri="{C3380CC4-5D6E-409C-BE32-E72D297353CC}">
                <c16:uniqueId val="{00000023-E21C-440B-A9C6-6A1A4532208A}"/>
              </c:ext>
            </c:extLst>
          </c:dPt>
          <c:dLbls>
            <c:dLbl>
              <c:idx val="0"/>
              <c:tx>
                <c:rich>
                  <a:bodyPr/>
                  <a:lstStyle/>
                  <a:p>
                    <a:r>
                      <a:rPr lang="en-US"/>
                      <a:t>42,5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E21C-440B-A9C6-6A1A4532208A}"/>
                </c:ext>
              </c:extLst>
            </c:dLbl>
            <c:numFmt formatCode="#,##0.0,," sourceLinked="0"/>
            <c:spPr>
              <a:noFill/>
              <a:ln>
                <a:noFill/>
              </a:ln>
              <a:effectLst/>
            </c:spPr>
            <c:txPr>
              <a:bodyPr rot="0" spcFirstLastPara="1" vertOverflow="clip" horzOverflow="clip" vert="horz" wrap="square" lIns="38100" tIns="19050" rIns="38100" bIns="19050" anchor="ctr" anchorCtr="1">
                <a:spAutoFit/>
              </a:bodyPr>
              <a:lstStyle/>
              <a:p>
                <a:pPr>
                  <a:defRPr sz="1400" b="1" i="0" u="none" strike="noStrike" kern="1200" baseline="0">
                    <a:solidFill>
                      <a:schemeClr val="tx1"/>
                    </a:solidFill>
                    <a:latin typeface="Candara" panose="020E0502030303020204" pitchFamily="34" charset="0"/>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fondo!$A$2:$A$19</c:f>
              <c:numCache>
                <c:formatCode>General</c:formatCode>
                <c:ptCount val="18"/>
                <c:pt idx="0">
                  <c:v>2010</c:v>
                </c:pt>
                <c:pt idx="1">
                  <c:v>2011</c:v>
                </c:pt>
                <c:pt idx="2">
                  <c:v>2012</c:v>
                </c:pt>
                <c:pt idx="3">
                  <c:v>2013</c:v>
                </c:pt>
                <c:pt idx="4">
                  <c:v>2014</c:v>
                </c:pt>
                <c:pt idx="5">
                  <c:v>2015</c:v>
                </c:pt>
                <c:pt idx="6">
                  <c:v>2016</c:v>
                </c:pt>
                <c:pt idx="7">
                  <c:v>2019</c:v>
                </c:pt>
                <c:pt idx="8">
                  <c:v>2020</c:v>
                </c:pt>
                <c:pt idx="9">
                  <c:v>2021</c:v>
                </c:pt>
                <c:pt idx="10">
                  <c:v>2022</c:v>
                </c:pt>
                <c:pt idx="11">
                  <c:v>2023</c:v>
                </c:pt>
                <c:pt idx="12">
                  <c:v>2024</c:v>
                </c:pt>
                <c:pt idx="13">
                  <c:v>2025</c:v>
                </c:pt>
                <c:pt idx="14">
                  <c:v>2026</c:v>
                </c:pt>
                <c:pt idx="15">
                  <c:v>2027</c:v>
                </c:pt>
                <c:pt idx="16">
                  <c:v>2028</c:v>
                </c:pt>
                <c:pt idx="17">
                  <c:v>2029</c:v>
                </c:pt>
              </c:numCache>
            </c:numRef>
          </c:cat>
          <c:val>
            <c:numRef>
              <c:f>fondo!$B$2:$B$19</c:f>
              <c:numCache>
                <c:formatCode>_-"€"\ * #,##0_-;\-"€"\ * #,##0_-;_-"€"\ * "-"??_-;_-@_-</c:formatCode>
                <c:ptCount val="18"/>
                <c:pt idx="0">
                  <c:v>42504000</c:v>
                </c:pt>
                <c:pt idx="1">
                  <c:v>145100000</c:v>
                </c:pt>
                <c:pt idx="2">
                  <c:v>195600000</c:v>
                </c:pt>
                <c:pt idx="3">
                  <c:v>195600000</c:v>
                </c:pt>
                <c:pt idx="4">
                  <c:v>195600000</c:v>
                </c:pt>
                <c:pt idx="5">
                  <c:v>145100000</c:v>
                </c:pt>
                <c:pt idx="6">
                  <c:v>43560000</c:v>
                </c:pt>
                <c:pt idx="7">
                  <c:v>50000000</c:v>
                </c:pt>
                <c:pt idx="8">
                  <c:v>50000000</c:v>
                </c:pt>
                <c:pt idx="9">
                  <c:v>50000000</c:v>
                </c:pt>
                <c:pt idx="10">
                  <c:v>50000000</c:v>
                </c:pt>
                <c:pt idx="11">
                  <c:v>50000000</c:v>
                </c:pt>
                <c:pt idx="12">
                  <c:v>55000000</c:v>
                </c:pt>
                <c:pt idx="13">
                  <c:v>70000000</c:v>
                </c:pt>
                <c:pt idx="14">
                  <c:v>75000000</c:v>
                </c:pt>
                <c:pt idx="15">
                  <c:v>100000000</c:v>
                </c:pt>
                <c:pt idx="16">
                  <c:v>100000000</c:v>
                </c:pt>
                <c:pt idx="17">
                  <c:v>100000000</c:v>
                </c:pt>
              </c:numCache>
            </c:numRef>
          </c:val>
          <c:extLst>
            <c:ext xmlns:c16="http://schemas.microsoft.com/office/drawing/2014/chart" uri="{C3380CC4-5D6E-409C-BE32-E72D297353CC}">
              <c16:uniqueId val="{00000024-E21C-440B-A9C6-6A1A4532208A}"/>
            </c:ext>
          </c:extLst>
        </c:ser>
        <c:dLbls>
          <c:showLegendKey val="0"/>
          <c:showVal val="0"/>
          <c:showCatName val="0"/>
          <c:showSerName val="0"/>
          <c:showPercent val="0"/>
          <c:showBubbleSize val="0"/>
        </c:dLbls>
        <c:gapWidth val="65"/>
        <c:shape val="cylinder"/>
        <c:axId val="595128208"/>
        <c:axId val="595126032"/>
        <c:axId val="0"/>
      </c:bar3DChart>
      <c:catAx>
        <c:axId val="595128208"/>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prstDash val="solid"/>
            <a:round/>
          </a:ln>
          <a:effectLst/>
        </c:spPr>
        <c:txPr>
          <a:bodyPr rot="-60000000" spcFirstLastPara="1" vertOverflow="ellipsis" vert="horz" wrap="square" anchor="ctr" anchorCtr="1"/>
          <a:lstStyle/>
          <a:p>
            <a:pPr>
              <a:defRPr sz="1500" b="1" i="0" u="none" strike="noStrike" kern="1200" cap="all" baseline="0">
                <a:solidFill>
                  <a:sysClr val="windowText" lastClr="000000"/>
                </a:solidFill>
                <a:latin typeface="Candara" panose="020E0502030303020204" pitchFamily="34" charset="0"/>
                <a:ea typeface="+mn-ea"/>
                <a:cs typeface="+mn-cs"/>
              </a:defRPr>
            </a:pPr>
            <a:endParaRPr lang="it-IT"/>
          </a:p>
        </c:txPr>
        <c:crossAx val="595126032"/>
        <c:crosses val="autoZero"/>
        <c:auto val="1"/>
        <c:lblAlgn val="ctr"/>
        <c:lblOffset val="100"/>
        <c:noMultiLvlLbl val="0"/>
      </c:catAx>
      <c:valAx>
        <c:axId val="595126032"/>
        <c:scaling>
          <c:orientation val="minMax"/>
        </c:scaling>
        <c:delete val="0"/>
        <c:axPos val="l"/>
        <c:majorGridlines>
          <c:spPr>
            <a:ln w="9525" cap="flat" cmpd="sng" algn="ctr">
              <a:solidFill>
                <a:schemeClr val="dk1">
                  <a:lumMod val="15000"/>
                  <a:lumOff val="85000"/>
                </a:schemeClr>
              </a:solidFill>
              <a:prstDash val="solid"/>
              <a:round/>
            </a:ln>
            <a:effectLst/>
          </c:spPr>
        </c:majorGridlines>
        <c:numFmt formatCode="##,#00,," sourceLinked="0"/>
        <c:majorTickMark val="none"/>
        <c:minorTickMark val="none"/>
        <c:tickLblPos val="nextTo"/>
        <c:spPr>
          <a:noFill/>
          <a:ln w="9525" cap="flat" cmpd="sng" algn="ctr">
            <a:noFill/>
            <a:prstDash val="solid"/>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Candara" panose="020E0502030303020204" pitchFamily="34" charset="0"/>
                <a:ea typeface="+mn-ea"/>
                <a:cs typeface="+mn-cs"/>
              </a:defRPr>
            </a:pPr>
            <a:endParaRPr lang="it-IT"/>
          </a:p>
        </c:txPr>
        <c:crossAx val="595128208"/>
        <c:crosses val="autoZero"/>
        <c:crossBetween val="between"/>
        <c:majorUnit val="50000000"/>
      </c:valAx>
      <c:spPr>
        <a:noFill/>
        <a:ln>
          <a:noFill/>
        </a:ln>
        <a:effectLst/>
      </c:spPr>
    </c:plotArea>
    <c:plotVisOnly val="1"/>
    <c:dispBlanksAs val="gap"/>
    <c:showDLblsOverMax val="0"/>
  </c:chart>
  <c:spPr>
    <a:solidFill>
      <a:sysClr val="window" lastClr="FFFFFF"/>
    </a:solidFill>
    <a:ln w="9525" cap="flat" cmpd="sng" algn="ctr">
      <a:solidFill>
        <a:schemeClr val="dk1">
          <a:lumMod val="25000"/>
          <a:lumOff val="75000"/>
        </a:schemeClr>
      </a:solidFill>
      <a:prstDash val="solid"/>
      <a:round/>
    </a:ln>
    <a:effectLst/>
  </c:spPr>
  <c:txPr>
    <a:bodyPr/>
    <a:lstStyle/>
    <a:p>
      <a:pPr>
        <a:defRPr/>
      </a:pPr>
      <a:endParaRPr lang="it-IT"/>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138998955531758"/>
          <c:y val="2.5364386976164513E-2"/>
          <c:w val="0.88861001044468246"/>
          <c:h val="0.73880012463000466"/>
        </c:manualLayout>
      </c:layout>
      <c:barChart>
        <c:barDir val="col"/>
        <c:grouping val="clustered"/>
        <c:varyColors val="1"/>
        <c:ser>
          <c:idx val="0"/>
          <c:order val="0"/>
          <c:invertIfNegative val="0"/>
          <c:cat>
            <c:strRef>
              <c:f>grafici!$AJ$2:$AP$2</c:f>
              <c:strCache>
                <c:ptCount val="7"/>
                <c:pt idx="0">
                  <c:v>&lt;1919</c:v>
                </c:pt>
                <c:pt idx="1">
                  <c:v>1920-1945</c:v>
                </c:pt>
                <c:pt idx="2">
                  <c:v>1946-1961</c:v>
                </c:pt>
                <c:pt idx="3">
                  <c:v>1962-1971</c:v>
                </c:pt>
                <c:pt idx="4">
                  <c:v>1972-1981</c:v>
                </c:pt>
                <c:pt idx="5">
                  <c:v>1982-1984</c:v>
                </c:pt>
                <c:pt idx="6">
                  <c:v>&gt;1985</c:v>
                </c:pt>
              </c:strCache>
            </c:strRef>
          </c:cat>
          <c:val>
            <c:numRef>
              <c:f>grafici!$AJ$11:$AP$11</c:f>
              <c:numCache>
                <c:formatCode>0</c:formatCode>
                <c:ptCount val="7"/>
                <c:pt idx="0">
                  <c:v>2147.9094159713945</c:v>
                </c:pt>
                <c:pt idx="1">
                  <c:v>680.32300357568533</c:v>
                </c:pt>
                <c:pt idx="2">
                  <c:v>449.37723480333733</c:v>
                </c:pt>
                <c:pt idx="3">
                  <c:v>343.57449344457689</c:v>
                </c:pt>
                <c:pt idx="4">
                  <c:v>166.0989272943981</c:v>
                </c:pt>
                <c:pt idx="5">
                  <c:v>28.44159713945173</c:v>
                </c:pt>
                <c:pt idx="6">
                  <c:v>2.2753277711561379</c:v>
                </c:pt>
              </c:numCache>
            </c:numRef>
          </c:val>
          <c:extLst>
            <c:ext xmlns:c16="http://schemas.microsoft.com/office/drawing/2014/chart" uri="{C3380CC4-5D6E-409C-BE32-E72D297353CC}">
              <c16:uniqueId val="{00000000-27F6-4BE6-868A-739A29F345F8}"/>
            </c:ext>
          </c:extLst>
        </c:ser>
        <c:dLbls>
          <c:showLegendKey val="0"/>
          <c:showVal val="0"/>
          <c:showCatName val="0"/>
          <c:showSerName val="0"/>
          <c:showPercent val="0"/>
          <c:showBubbleSize val="0"/>
        </c:dLbls>
        <c:gapWidth val="150"/>
        <c:axId val="186425344"/>
        <c:axId val="186426880"/>
      </c:barChart>
      <c:catAx>
        <c:axId val="186425344"/>
        <c:scaling>
          <c:orientation val="minMax"/>
        </c:scaling>
        <c:delete val="0"/>
        <c:axPos val="b"/>
        <c:numFmt formatCode="General" sourceLinked="0"/>
        <c:majorTickMark val="out"/>
        <c:minorTickMark val="none"/>
        <c:tickLblPos val="nextTo"/>
        <c:txPr>
          <a:bodyPr/>
          <a:lstStyle/>
          <a:p>
            <a:pPr>
              <a:defRPr sz="1050"/>
            </a:pPr>
            <a:endParaRPr lang="it-IT"/>
          </a:p>
        </c:txPr>
        <c:crossAx val="186426880"/>
        <c:crosses val="autoZero"/>
        <c:auto val="1"/>
        <c:lblAlgn val="ctr"/>
        <c:lblOffset val="100"/>
        <c:noMultiLvlLbl val="0"/>
      </c:catAx>
      <c:valAx>
        <c:axId val="186426880"/>
        <c:scaling>
          <c:orientation val="minMax"/>
        </c:scaling>
        <c:delete val="0"/>
        <c:axPos val="l"/>
        <c:majorGridlines/>
        <c:numFmt formatCode="0" sourceLinked="1"/>
        <c:majorTickMark val="out"/>
        <c:minorTickMark val="none"/>
        <c:tickLblPos val="nextTo"/>
        <c:txPr>
          <a:bodyPr/>
          <a:lstStyle/>
          <a:p>
            <a:pPr>
              <a:defRPr sz="1050"/>
            </a:pPr>
            <a:endParaRPr lang="it-IT"/>
          </a:p>
        </c:txPr>
        <c:crossAx val="186425344"/>
        <c:crosses val="autoZero"/>
        <c:crossBetween val="between"/>
        <c:majorUnit val="500"/>
      </c:valAx>
      <c:spPr>
        <a:solidFill>
          <a:schemeClr val="tx2">
            <a:lumMod val="20000"/>
            <a:lumOff val="80000"/>
          </a:schemeClr>
        </a:solidFill>
      </c:spPr>
    </c:plotArea>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view3D>
      <c:rotX val="30"/>
      <c:rotY val="220"/>
      <c:rAngAx val="0"/>
    </c:view3D>
    <c:floor>
      <c:thickness val="0"/>
    </c:floor>
    <c:sideWall>
      <c:thickness val="0"/>
    </c:sideWall>
    <c:backWall>
      <c:thickness val="0"/>
    </c:backWall>
    <c:plotArea>
      <c:layout/>
      <c:pie3DChart>
        <c:varyColors val="1"/>
        <c:ser>
          <c:idx val="0"/>
          <c:order val="0"/>
          <c:spPr>
            <a:ln w="3175">
              <a:solidFill>
                <a:sysClr val="windowText" lastClr="000000"/>
              </a:solidFill>
            </a:ln>
          </c:spPr>
          <c:dPt>
            <c:idx val="0"/>
            <c:bubble3D val="0"/>
            <c:spPr>
              <a:solidFill>
                <a:schemeClr val="accent1">
                  <a:lumMod val="20000"/>
                  <a:lumOff val="80000"/>
                </a:schemeClr>
              </a:solidFill>
              <a:ln w="3175">
                <a:solidFill>
                  <a:schemeClr val="accent1">
                    <a:lumMod val="20000"/>
                    <a:lumOff val="80000"/>
                  </a:schemeClr>
                </a:solidFill>
              </a:ln>
            </c:spPr>
            <c:extLst>
              <c:ext xmlns:c16="http://schemas.microsoft.com/office/drawing/2014/chart" uri="{C3380CC4-5D6E-409C-BE32-E72D297353CC}">
                <c16:uniqueId val="{00000001-1941-4044-BD72-9C983C1A7ADF}"/>
              </c:ext>
            </c:extLst>
          </c:dPt>
          <c:dPt>
            <c:idx val="1"/>
            <c:bubble3D val="0"/>
            <c:spPr>
              <a:solidFill>
                <a:srgbClr val="0070C0"/>
              </a:solidFill>
              <a:ln w="3175">
                <a:solidFill>
                  <a:srgbClr val="0070C0"/>
                </a:solidFill>
              </a:ln>
            </c:spPr>
            <c:extLst>
              <c:ext xmlns:c16="http://schemas.microsoft.com/office/drawing/2014/chart" uri="{C3380CC4-5D6E-409C-BE32-E72D297353CC}">
                <c16:uniqueId val="{00000003-1941-4044-BD72-9C983C1A7ADF}"/>
              </c:ext>
            </c:extLst>
          </c:dPt>
          <c:dPt>
            <c:idx val="2"/>
            <c:bubble3D val="0"/>
            <c:spPr>
              <a:solidFill>
                <a:srgbClr val="002060"/>
              </a:solidFill>
              <a:ln w="3175">
                <a:solidFill>
                  <a:srgbClr val="002060"/>
                </a:solidFill>
              </a:ln>
            </c:spPr>
            <c:extLst>
              <c:ext xmlns:c16="http://schemas.microsoft.com/office/drawing/2014/chart" uri="{C3380CC4-5D6E-409C-BE32-E72D297353CC}">
                <c16:uniqueId val="{00000005-1941-4044-BD72-9C983C1A7ADF}"/>
              </c:ext>
            </c:extLst>
          </c:dPt>
          <c:dLbls>
            <c:dLbl>
              <c:idx val="0"/>
              <c:tx>
                <c:rich>
                  <a:bodyPr/>
                  <a:lstStyle/>
                  <a:p>
                    <a:r>
                      <a:rPr lang="en-US"/>
                      <a:t>61%</a:t>
                    </a:r>
                    <a:endParaRPr lang="en-US" dirty="0"/>
                  </a:p>
                </c:rich>
              </c:tx>
              <c:dLblPos val="outEnd"/>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1-1941-4044-BD72-9C983C1A7ADF}"/>
                </c:ext>
              </c:extLst>
            </c:dLbl>
            <c:dLbl>
              <c:idx val="1"/>
              <c:tx>
                <c:rich>
                  <a:bodyPr/>
                  <a:lstStyle/>
                  <a:p>
                    <a:r>
                      <a:rPr lang="en-US"/>
                      <a:t>35%</a:t>
                    </a:r>
                    <a:endParaRPr lang="en-US" dirty="0"/>
                  </a:p>
                </c:rich>
              </c:tx>
              <c:dLblPos val="outEnd"/>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3-1941-4044-BD72-9C983C1A7ADF}"/>
                </c:ext>
              </c:extLst>
            </c:dLbl>
            <c:dLbl>
              <c:idx val="2"/>
              <c:tx>
                <c:rich>
                  <a:bodyPr/>
                  <a:lstStyle/>
                  <a:p>
                    <a:r>
                      <a:rPr lang="en-US"/>
                      <a:t>4%</a:t>
                    </a:r>
                    <a:endParaRPr lang="en-US" dirty="0"/>
                  </a:p>
                </c:rich>
              </c:tx>
              <c:dLblPos val="outEnd"/>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5-1941-4044-BD72-9C983C1A7ADF}"/>
                </c:ext>
              </c:extLst>
            </c:dLbl>
            <c:numFmt formatCode="0%" sourceLinked="0"/>
            <c:spPr>
              <a:noFill/>
              <a:ln>
                <a:noFill/>
              </a:ln>
              <a:effectLst/>
            </c:spPr>
            <c:txPr>
              <a:bodyPr/>
              <a:lstStyle/>
              <a:p>
                <a:pPr>
                  <a:defRPr sz="1400" b="1"/>
                </a:pPr>
                <a:endParaRPr lang="it-IT"/>
              </a:p>
            </c:txPr>
            <c:dLblPos val="outEnd"/>
            <c:showLegendKey val="0"/>
            <c:showVal val="0"/>
            <c:showCatName val="0"/>
            <c:showSerName val="0"/>
            <c:showPercent val="1"/>
            <c:showBubbleSize val="0"/>
            <c:showLeaderLines val="0"/>
            <c:extLst>
              <c:ext xmlns:c15="http://schemas.microsoft.com/office/drawing/2012/chart" uri="{CE6537A1-D6FC-4f65-9D91-7224C49458BB}"/>
            </c:extLst>
          </c:dLbls>
          <c:cat>
            <c:strRef>
              <c:f>grafici!$AC$2:$AE$2</c:f>
              <c:strCache>
                <c:ptCount val="3"/>
                <c:pt idx="0">
                  <c:v>RAFF</c:v>
                </c:pt>
                <c:pt idx="1">
                  <c:v>MIGL</c:v>
                </c:pt>
                <c:pt idx="2">
                  <c:v>DEM</c:v>
                </c:pt>
              </c:strCache>
            </c:strRef>
          </c:cat>
          <c:val>
            <c:numRef>
              <c:f>grafici!$AC$11:$AE$11</c:f>
              <c:numCache>
                <c:formatCode>0</c:formatCode>
                <c:ptCount val="3"/>
                <c:pt idx="0">
                  <c:v>2507.5708987161197</c:v>
                </c:pt>
                <c:pt idx="1">
                  <c:v>1170.9985734664765</c:v>
                </c:pt>
                <c:pt idx="2">
                  <c:v>139.43052781740371</c:v>
                </c:pt>
              </c:numCache>
            </c:numRef>
          </c:val>
          <c:extLst>
            <c:ext xmlns:c16="http://schemas.microsoft.com/office/drawing/2014/chart" uri="{C3380CC4-5D6E-409C-BE32-E72D297353CC}">
              <c16:uniqueId val="{00000006-1941-4044-BD72-9C983C1A7ADF}"/>
            </c:ext>
          </c:extLst>
        </c:ser>
        <c:dLbls>
          <c:showLegendKey val="0"/>
          <c:showVal val="1"/>
          <c:showCatName val="0"/>
          <c:showSerName val="0"/>
          <c:showPercent val="0"/>
          <c:showBubbleSize val="0"/>
          <c:showLeaderLines val="0"/>
        </c:dLbls>
      </c:pie3DChart>
    </c:plotArea>
    <c:plotVisOnly val="1"/>
    <c:dispBlanksAs val="gap"/>
    <c:showDLblsOverMax val="0"/>
  </c:chart>
  <c:externalData r:id="rId2">
    <c:autoUpdate val="0"/>
  </c:externalData>
</c:chartSpace>
</file>

<file path=ppt/charts/colors1.xml><?xml version="1.0" encoding="utf-8"?>
<cs:colorStyle xmlns:cs="http://schemas.microsoft.com/office/drawing/2012/chartStyle" xmlns:a="http://schemas.openxmlformats.org/drawingml/2006/main" meth="withinLinear" id="19">
  <a:schemeClr val="accent6"/>
</cs:colorStyle>
</file>

<file path=ppt/charts/style1.xml><?xml version="1.0" encoding="utf-8"?>
<cs:chartStyle xmlns:cs="http://schemas.microsoft.com/office/drawing/2012/chartStyle" xmlns:a="http://schemas.openxmlformats.org/drawingml/2006/main" id="108">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mods="ignoreCSTransforms">
      <cs:styleClr val="0">
        <a:shade val="25000"/>
      </cs:styl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mods="ignoreCSTransforms">
      <cs:styleClr val="0">
        <a:tint val="25000"/>
      </cs:styl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99FD9B-58B7-4C95-8FC8-4B7DCFB5DDF8}" type="datetimeFigureOut">
              <a:rPr lang="it-IT" smtClean="0"/>
              <a:t>06/07/2023</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8F0C7E-05DF-46C9-A13E-426CA0E07692}" type="slidenum">
              <a:rPr lang="it-IT" smtClean="0"/>
              <a:t>‹N›</a:t>
            </a:fld>
            <a:endParaRPr lang="it-IT"/>
          </a:p>
        </p:txBody>
      </p:sp>
    </p:spTree>
    <p:extLst>
      <p:ext uri="{BB962C8B-B14F-4D97-AF65-F5344CB8AC3E}">
        <p14:creationId xmlns:p14="http://schemas.microsoft.com/office/powerpoint/2010/main" val="28094937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a:p>
        </p:txBody>
      </p:sp>
      <p:sp>
        <p:nvSpPr>
          <p:cNvPr id="21508"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D68C777F-315E-461D-8E3C-FAD8C1987B1C}" type="slidenum">
              <a:rPr lang="it-IT" altLang="it-IT"/>
              <a:pPr eaLnBrk="1" hangingPunct="1"/>
              <a:t>1</a:t>
            </a:fld>
            <a:endParaRPr lang="it-IT" altLang="it-IT"/>
          </a:p>
        </p:txBody>
      </p:sp>
    </p:spTree>
    <p:extLst>
      <p:ext uri="{BB962C8B-B14F-4D97-AF65-F5344CB8AC3E}">
        <p14:creationId xmlns:p14="http://schemas.microsoft.com/office/powerpoint/2010/main" val="32052093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685800" y="1143000"/>
            <a:ext cx="5486400" cy="3086100"/>
          </a:xfrm>
        </p:spPr>
      </p:sp>
      <p:sp>
        <p:nvSpPr>
          <p:cNvPr id="3" name="Segnaposto note 2"/>
          <p:cNvSpPr>
            <a:spLocks noGrp="1"/>
          </p:cNvSpPr>
          <p:nvPr>
            <p:ph type="body" idx="1"/>
          </p:nvPr>
        </p:nvSpPr>
        <p:spPr/>
        <p:txBody>
          <a:bodyPr/>
          <a:lstStyle/>
          <a:p>
            <a:pPr marL="265113" indent="-265113" algn="just">
              <a:spcBef>
                <a:spcPts val="600"/>
              </a:spcBef>
              <a:buFont typeface="Wingdings" panose="05000000000000000000" pitchFamily="2" charset="2"/>
              <a:buChar char="§"/>
            </a:pPr>
            <a:r>
              <a:rPr lang="it-IT" altLang="it-IT" sz="1800" b="1" dirty="0">
                <a:solidFill>
                  <a:schemeClr val="accent2"/>
                </a:solidFill>
                <a:latin typeface="Candara" panose="020E0502030303020204" pitchFamily="34" charset="0"/>
                <a:ea typeface="ＭＳ Ｐゴシック" panose="020B0600070205080204" pitchFamily="34" charset="-128"/>
                <a:cs typeface="Arial" panose="020B0604020202020204" pitchFamily="34" charset="0"/>
              </a:rPr>
              <a:t>Programmazione pluriennale </a:t>
            </a:r>
            <a:r>
              <a:rPr lang="it-IT" altLang="it-IT" sz="1800" dirty="0">
                <a:latin typeface="Candara" panose="020E0502030303020204" pitchFamily="34" charset="0"/>
                <a:ea typeface="ＭＳ Ｐゴシック" panose="020B0600070205080204" pitchFamily="34" charset="-128"/>
                <a:cs typeface="Arial" panose="020B0604020202020204" pitchFamily="34" charset="0"/>
              </a:rPr>
              <a:t>delle azioni finanziate</a:t>
            </a:r>
          </a:p>
          <a:p>
            <a:pPr marL="265113" indent="-265113" algn="just">
              <a:spcBef>
                <a:spcPts val="600"/>
              </a:spcBef>
              <a:buFont typeface="Wingdings" panose="05000000000000000000" pitchFamily="2" charset="2"/>
              <a:buChar char="§"/>
            </a:pPr>
            <a:r>
              <a:rPr lang="it-IT" altLang="it-IT" sz="1800" b="1" dirty="0">
                <a:solidFill>
                  <a:srgbClr val="0070C0"/>
                </a:solidFill>
                <a:latin typeface="Candara" panose="020E0502030303020204" pitchFamily="34" charset="0"/>
                <a:ea typeface="ＭＳ Ｐゴシック" panose="020B0600070205080204" pitchFamily="34" charset="-128"/>
                <a:cs typeface="Arial" panose="020B0604020202020204" pitchFamily="34" charset="0"/>
              </a:rPr>
              <a:t>Gestione del Piano</a:t>
            </a:r>
            <a:r>
              <a:rPr lang="it-IT" altLang="it-IT" sz="1800" dirty="0">
                <a:latin typeface="Candara" panose="020E0502030303020204" pitchFamily="34" charset="0"/>
                <a:ea typeface="ＭＳ Ｐゴシック" panose="020B0600070205080204" pitchFamily="34" charset="-128"/>
                <a:cs typeface="Arial" panose="020B0604020202020204" pitchFamily="34" charset="0"/>
              </a:rPr>
              <a:t> affidata al Dipartimento della Protezione Civile e regolata attraverso ordinanze</a:t>
            </a:r>
          </a:p>
          <a:p>
            <a:pPr marL="265113" indent="-265113" algn="just">
              <a:spcBef>
                <a:spcPts val="600"/>
              </a:spcBef>
              <a:buFont typeface="Wingdings" panose="05000000000000000000" pitchFamily="2" charset="2"/>
              <a:buChar char="§"/>
            </a:pPr>
            <a:r>
              <a:rPr lang="it-IT" altLang="it-IT" sz="1800" b="1" dirty="0">
                <a:solidFill>
                  <a:srgbClr val="0070C0"/>
                </a:solidFill>
                <a:latin typeface="Candara" panose="020E0502030303020204" pitchFamily="34" charset="0"/>
                <a:ea typeface="ＭＳ Ｐゴシック" panose="020B0600070205080204" pitchFamily="34" charset="-128"/>
                <a:cs typeface="Arial" panose="020B0604020202020204" pitchFamily="34" charset="0"/>
              </a:rPr>
              <a:t>Attuazione </a:t>
            </a:r>
            <a:r>
              <a:rPr lang="it-IT" altLang="it-IT" sz="1800" dirty="0">
                <a:latin typeface="Candara" panose="020E0502030303020204" pitchFamily="34" charset="0"/>
                <a:ea typeface="ＭＳ Ｐゴシック" panose="020B0600070205080204" pitchFamily="34" charset="-128"/>
                <a:cs typeface="Arial" panose="020B0604020202020204" pitchFamily="34" charset="0"/>
              </a:rPr>
              <a:t>del Piano in capo alle Regioni</a:t>
            </a:r>
          </a:p>
          <a:p>
            <a:pPr marL="265113" indent="-265113" algn="just">
              <a:spcBef>
                <a:spcPts val="600"/>
              </a:spcBef>
              <a:buFont typeface="Wingdings" panose="05000000000000000000" pitchFamily="2" charset="2"/>
              <a:buChar char="§"/>
            </a:pPr>
            <a:r>
              <a:rPr lang="it-IT" altLang="it-IT" sz="1800" dirty="0">
                <a:latin typeface="Candara" panose="020E0502030303020204" pitchFamily="34" charset="0"/>
                <a:ea typeface="ＭＳ Ｐゴシック" panose="020B0600070205080204" pitchFamily="34" charset="-128"/>
                <a:cs typeface="Arial" panose="020B0604020202020204" pitchFamily="34" charset="0"/>
              </a:rPr>
              <a:t>Ad oggi </a:t>
            </a:r>
            <a:r>
              <a:rPr lang="it-IT" altLang="it-IT" sz="1800" b="1" dirty="0">
                <a:solidFill>
                  <a:schemeClr val="accent6">
                    <a:lumMod val="75000"/>
                  </a:schemeClr>
                </a:solidFill>
                <a:latin typeface="Candara" panose="020E0502030303020204" pitchFamily="34" charset="0"/>
                <a:ea typeface="ＭＳ Ｐゴシック" panose="020B0600070205080204" pitchFamily="34" charset="-128"/>
                <a:cs typeface="Arial" panose="020B0604020202020204" pitchFamily="34" charset="0"/>
              </a:rPr>
              <a:t>9 Ordinanze attuative emanate</a:t>
            </a:r>
            <a:r>
              <a:rPr lang="it-IT" altLang="it-IT" sz="1800" b="1" dirty="0">
                <a:solidFill>
                  <a:schemeClr val="accent2"/>
                </a:solidFill>
                <a:latin typeface="Candara" panose="020E0502030303020204" pitchFamily="34" charset="0"/>
                <a:ea typeface="ＭＳ Ｐゴシック" panose="020B0600070205080204" pitchFamily="34" charset="-128"/>
                <a:cs typeface="Arial" panose="020B0604020202020204" pitchFamily="34" charset="0"/>
              </a:rPr>
              <a:t> </a:t>
            </a:r>
            <a:r>
              <a:rPr lang="it-IT" altLang="it-IT" sz="1800" dirty="0">
                <a:latin typeface="Candara" panose="020E0502030303020204" pitchFamily="34" charset="0"/>
                <a:ea typeface="ＭＳ Ｐゴシック" panose="020B0600070205080204" pitchFamily="34" charset="-128"/>
                <a:cs typeface="Arial" panose="020B0604020202020204" pitchFamily="34" charset="0"/>
              </a:rPr>
              <a:t>(2 OPCM e 7 OCDPC), di cui l’ultima emanata a marzo 2023, (annualità 2022-2023).</a:t>
            </a:r>
          </a:p>
          <a:p>
            <a:r>
              <a:rPr lang="it-IT" sz="1800" dirty="0">
                <a:solidFill>
                  <a:srgbClr val="1F497D"/>
                </a:solidFill>
                <a:effectLst/>
                <a:latin typeface="Calibri" panose="020F0502020204030204" pitchFamily="34" charset="0"/>
                <a:ea typeface="Calibri" panose="020F0502020204030204" pitchFamily="34" charset="0"/>
              </a:rPr>
              <a:t>La </a:t>
            </a:r>
            <a:r>
              <a:rPr lang="it-IT" sz="1800" dirty="0">
                <a:solidFill>
                  <a:srgbClr val="1F497D"/>
                </a:solidFill>
                <a:effectLst/>
                <a:highlight>
                  <a:srgbClr val="FFFF00"/>
                </a:highlight>
                <a:latin typeface="Calibri" panose="020F0502020204030204" pitchFamily="34" charset="0"/>
                <a:ea typeface="Calibri" panose="020F0502020204030204" pitchFamily="34" charset="0"/>
              </a:rPr>
              <a:t>LEGGE 30 dicembre 2021 , n. 234</a:t>
            </a:r>
            <a:r>
              <a:rPr lang="it-IT" sz="1800" dirty="0">
                <a:solidFill>
                  <a:srgbClr val="1F497D"/>
                </a:solidFill>
                <a:effectLst/>
                <a:latin typeface="Calibri" panose="020F0502020204030204" pitchFamily="34" charset="0"/>
                <a:ea typeface="Calibri" panose="020F0502020204030204" pitchFamily="34" charset="0"/>
              </a:rPr>
              <a:t> “Bilancio di previsione dello Stato per l'anno finanziario 2022 e bilancio pluriennale per il triennio 2022-2024” prevede 50 milioni sia per il 2022 che per il 2023.</a:t>
            </a:r>
            <a:endParaRPr lang="it-IT" sz="1800" dirty="0">
              <a:effectLst/>
              <a:latin typeface="Calibri" panose="020F0502020204030204" pitchFamily="34" charset="0"/>
              <a:ea typeface="Calibri" panose="020F0502020204030204" pitchFamily="34" charset="0"/>
            </a:endParaRPr>
          </a:p>
          <a:p>
            <a:r>
              <a:rPr lang="it-IT" sz="1800" dirty="0">
                <a:solidFill>
                  <a:srgbClr val="1F497D"/>
                </a:solidFill>
                <a:effectLst/>
                <a:latin typeface="Calibri" panose="020F0502020204030204" pitchFamily="34" charset="0"/>
                <a:ea typeface="Calibri" panose="020F0502020204030204" pitchFamily="34" charset="0"/>
              </a:rPr>
              <a:t>Inoltre l’art. 1 comma 472 della stessa legge prevede </a:t>
            </a:r>
            <a:r>
              <a:rPr lang="it-IT" sz="1800" i="1" dirty="0">
                <a:solidFill>
                  <a:srgbClr val="1F497D"/>
                </a:solidFill>
                <a:effectLst/>
                <a:latin typeface="Calibri" panose="020F0502020204030204" pitchFamily="34" charset="0"/>
                <a:ea typeface="Calibri" panose="020F0502020204030204" pitchFamily="34" charset="0"/>
              </a:rPr>
              <a:t>“ Al fine di potenziare le azioni di prevenzione strutturale, su edifici e infrastrutture di interesse strategico per le finalità di protezione civile, e non strutturale, per studi di microzonazione sismica e analisi della condizione limite per l'emergenza, </a:t>
            </a:r>
            <a:r>
              <a:rPr lang="it-IT" sz="1800" b="1" i="1" dirty="0">
                <a:solidFill>
                  <a:srgbClr val="1F497D"/>
                </a:solidFill>
                <a:effectLst/>
                <a:highlight>
                  <a:srgbClr val="FFFF00"/>
                </a:highlight>
                <a:latin typeface="Calibri" panose="020F0502020204030204" pitchFamily="34" charset="0"/>
                <a:ea typeface="Calibri" panose="020F0502020204030204" pitchFamily="34" charset="0"/>
              </a:rPr>
              <a:t>il Fondo di cui all'articolo 11 del decreto-legge 28 aprile 2009, n. 39, convertito, con modificazioni, dalla legge 24 giugno 2009, n. 77, è rifinanziato di 5 milioni di euro per l'anno 2024, 20 milioni di euro per l'anno 2025, 25 milioni di euro per l'anno 2026 e 50 milioni di euro per ciascuno degli anni dal 2027 al 2029</a:t>
            </a:r>
            <a:r>
              <a:rPr lang="it-IT" sz="1800" i="1" dirty="0">
                <a:solidFill>
                  <a:srgbClr val="1F497D"/>
                </a:solidFill>
                <a:effectLst/>
                <a:latin typeface="Calibri" panose="020F0502020204030204" pitchFamily="34" charset="0"/>
                <a:ea typeface="Calibri" panose="020F0502020204030204" pitchFamily="34" charset="0"/>
              </a:rPr>
              <a:t>. Alla disciplina dell'utilizzo delle risorse del Fondo di cui al presente comma e alla relativa assegnazione si provvede, previa presentazione da parte delle regioni di apposito piano degli interventi da realizzare nel limite delle risorse disponibili, con il relativo cronoprogramma procedurale, i soggetti attuatori e i codici unici di progetto delle opere, con apposita ordinanza del capo del Dipartimento della protezione civile, di concerto con il Ministero dell'economia e delle finanze, nella quale sono indicate anche le modalità di monitoraggio degli interventi, ai sensi del decreto legislativo 29 dicembre 2011, n. 229, e le modalità di revoca in caso di mancata alimentazione dei sistemi di monitoraggio o di mancato rispetto del cronoprogramma procedurale</a:t>
            </a:r>
            <a:r>
              <a:rPr lang="it-IT" sz="1800" dirty="0">
                <a:solidFill>
                  <a:srgbClr val="1F497D"/>
                </a:solidFill>
                <a:effectLst/>
                <a:latin typeface="Calibri" panose="020F0502020204030204" pitchFamily="34" charset="0"/>
                <a:ea typeface="Calibri" panose="020F0502020204030204" pitchFamily="34" charset="0"/>
              </a:rPr>
              <a:t>”.</a:t>
            </a:r>
            <a:endParaRPr lang="it-IT" sz="1800" dirty="0">
              <a:effectLst/>
              <a:latin typeface="Calibri" panose="020F0502020204030204" pitchFamily="34" charset="0"/>
              <a:ea typeface="Calibri" panose="020F0502020204030204" pitchFamily="34" charset="0"/>
            </a:endParaRPr>
          </a:p>
          <a:p>
            <a:pPr marL="0" indent="0" eaLnBrk="1" hangingPunct="1">
              <a:lnSpc>
                <a:spcPts val="3400"/>
              </a:lnSpc>
              <a:spcBef>
                <a:spcPts val="0"/>
              </a:spcBef>
              <a:buFontTx/>
              <a:buNone/>
            </a:pPr>
            <a:endParaRPr lang="it-IT" altLang="it-IT" sz="1200" dirty="0">
              <a:latin typeface="Candara" panose="020E0502030303020204" pitchFamily="34" charset="0"/>
              <a:ea typeface="ＭＳ Ｐゴシック" panose="020B0600070205080204" pitchFamily="34" charset="-128"/>
              <a:cs typeface="Arial" panose="020B0604020202020204" pitchFamily="34" charset="0"/>
            </a:endParaRPr>
          </a:p>
          <a:p>
            <a:endParaRPr lang="it-IT" dirty="0"/>
          </a:p>
        </p:txBody>
      </p:sp>
      <p:sp>
        <p:nvSpPr>
          <p:cNvPr id="4" name="Segnaposto numero diapositiva 3"/>
          <p:cNvSpPr>
            <a:spLocks noGrp="1"/>
          </p:cNvSpPr>
          <p:nvPr>
            <p:ph type="sldNum" sz="quarter" idx="10"/>
          </p:nvPr>
        </p:nvSpPr>
        <p:spPr/>
        <p:txBody>
          <a:bodyPr/>
          <a:lstStyle/>
          <a:p>
            <a:fld id="{28F9D5F7-96F6-42EE-B760-4A296562F18F}" type="slidenum">
              <a:rPr lang="it-IT" smtClean="0"/>
              <a:t>10</a:t>
            </a:fld>
            <a:endParaRPr lang="it-IT"/>
          </a:p>
        </p:txBody>
      </p:sp>
    </p:spTree>
    <p:extLst>
      <p:ext uri="{BB962C8B-B14F-4D97-AF65-F5344CB8AC3E}">
        <p14:creationId xmlns:p14="http://schemas.microsoft.com/office/powerpoint/2010/main" val="25342151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685800" y="1143000"/>
            <a:ext cx="5486400" cy="3086100"/>
          </a:xfrm>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800" dirty="0">
                <a:effectLst/>
                <a:latin typeface="Times New Roman" panose="02020603050405020304" pitchFamily="18" charset="0"/>
                <a:ea typeface="Times New Roman" panose="02020603050405020304" pitchFamily="18" charset="0"/>
              </a:rPr>
              <a:t>Nel 2003 il Governo avviava un primo Fondo, pari a circa </a:t>
            </a:r>
            <a:r>
              <a:rPr lang="it-IT" sz="1800" b="1" dirty="0">
                <a:effectLst/>
                <a:latin typeface="Times New Roman" panose="02020603050405020304" pitchFamily="18" charset="0"/>
                <a:ea typeface="Times New Roman" panose="02020603050405020304" pitchFamily="18" charset="0"/>
              </a:rPr>
              <a:t>273 milioni di euro</a:t>
            </a:r>
            <a:r>
              <a:rPr lang="it-IT" sz="1800" dirty="0">
                <a:effectLst/>
                <a:latin typeface="Times New Roman" panose="02020603050405020304" pitchFamily="18" charset="0"/>
                <a:ea typeface="Times New Roman" panose="02020603050405020304" pitchFamily="18" charset="0"/>
              </a:rPr>
              <a:t>, per interventi straordinari della Presidenza del Consiglio dei Ministri, destinato a verifiche sismiche e a primi interventi urgenti sugli edifici strategici e rilevanti, istituito con </a:t>
            </a:r>
            <a:r>
              <a:rPr lang="it-IT" sz="1800" b="1" dirty="0">
                <a:effectLst/>
                <a:latin typeface="Times New Roman" panose="02020603050405020304" pitchFamily="18" charset="0"/>
                <a:ea typeface="Times New Roman" panose="02020603050405020304" pitchFamily="18" charset="0"/>
              </a:rPr>
              <a:t>l’articolo 32 bis del decreto-legge 30 settembre 2003, n. 269, </a:t>
            </a:r>
            <a:r>
              <a:rPr lang="it-IT" sz="1800" dirty="0">
                <a:effectLst/>
                <a:latin typeface="Times New Roman" panose="02020603050405020304" pitchFamily="18" charset="0"/>
                <a:ea typeface="Times New Roman" panose="02020603050405020304" pitchFamily="18" charset="0"/>
              </a:rPr>
              <a:t>convertito con modifiche dalla legge 24 novembre 2003, n. 326. Tale Fondo veniva successivamente incrementato, con la legge 24 dicembre 2007, n. 244, di 20 milioni di euro/l’anno per il finanziamento di interventi di riqualificazione sismica su edifici scolastici, la cui gestione dalle annualità 2014/2015 è passata al Ministero dell’Istruzione. Complessivamente sui fondi dell’articolo 32 bis, sono state condotte circa 5.000 verifiche sismiche, finanziati circa 170 interventi su edifici strategici e rilevanti e 225 interventi su edifici scolastici.</a:t>
            </a:r>
          </a:p>
          <a:p>
            <a:endParaRPr lang="it-IT" dirty="0"/>
          </a:p>
          <a:p>
            <a:r>
              <a:rPr lang="it-IT" dirty="0"/>
              <a:t>3846 comuni</a:t>
            </a:r>
          </a:p>
        </p:txBody>
      </p:sp>
      <p:sp>
        <p:nvSpPr>
          <p:cNvPr id="4" name="Segnaposto numero diapositiva 3"/>
          <p:cNvSpPr>
            <a:spLocks noGrp="1"/>
          </p:cNvSpPr>
          <p:nvPr>
            <p:ph type="sldNum" sz="quarter" idx="10"/>
          </p:nvPr>
        </p:nvSpPr>
        <p:spPr/>
        <p:txBody>
          <a:bodyPr/>
          <a:lstStyle/>
          <a:p>
            <a:pPr>
              <a:defRPr/>
            </a:pPr>
            <a:fld id="{31D2D8E9-39F6-4558-A5AB-5AE3EC4251BF}" type="slidenum">
              <a:rPr lang="it-IT" smtClean="0"/>
              <a:pPr>
                <a:defRPr/>
              </a:pPr>
              <a:t>11</a:t>
            </a:fld>
            <a:endParaRPr lang="it-IT"/>
          </a:p>
        </p:txBody>
      </p:sp>
    </p:spTree>
    <p:extLst>
      <p:ext uri="{BB962C8B-B14F-4D97-AF65-F5344CB8AC3E}">
        <p14:creationId xmlns:p14="http://schemas.microsoft.com/office/powerpoint/2010/main" val="27350401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F08F0C7E-05DF-46C9-A13E-426CA0E07692}" type="slidenum">
              <a:rPr lang="it-IT" smtClean="0"/>
              <a:t>12</a:t>
            </a:fld>
            <a:endParaRPr lang="it-IT"/>
          </a:p>
        </p:txBody>
      </p:sp>
    </p:spTree>
    <p:extLst>
      <p:ext uri="{BB962C8B-B14F-4D97-AF65-F5344CB8AC3E}">
        <p14:creationId xmlns:p14="http://schemas.microsoft.com/office/powerpoint/2010/main" val="36558562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Indice</a:t>
            </a:r>
            <a:r>
              <a:rPr lang="it-IT" baseline="0" dirty="0"/>
              <a:t> PC = valore assoluto perdite annue attese in termini popolazione coinvolta in crolli (peso 0,769)</a:t>
            </a:r>
          </a:p>
          <a:p>
            <a:r>
              <a:rPr lang="it-IT" baseline="0" dirty="0"/>
              <a:t>Indice PCP = valore assoluto rapportato alla popolazione residente (0,231)</a:t>
            </a:r>
            <a:endParaRPr lang="it-IT" dirty="0"/>
          </a:p>
        </p:txBody>
      </p:sp>
      <p:sp>
        <p:nvSpPr>
          <p:cNvPr id="4" name="Segnaposto numero diapositiva 3"/>
          <p:cNvSpPr>
            <a:spLocks noGrp="1"/>
          </p:cNvSpPr>
          <p:nvPr>
            <p:ph type="sldNum" sz="quarter" idx="10"/>
          </p:nvPr>
        </p:nvSpPr>
        <p:spPr/>
        <p:txBody>
          <a:bodyPr/>
          <a:lstStyle/>
          <a:p>
            <a:pPr>
              <a:defRPr/>
            </a:pPr>
            <a:fld id="{31D2D8E9-39F6-4558-A5AB-5AE3EC4251BF}" type="slidenum">
              <a:rPr lang="it-IT" smtClean="0"/>
              <a:pPr>
                <a:defRPr/>
              </a:pPr>
              <a:t>13</a:t>
            </a:fld>
            <a:endParaRPr lang="it-IT"/>
          </a:p>
        </p:txBody>
      </p:sp>
    </p:spTree>
    <p:extLst>
      <p:ext uri="{BB962C8B-B14F-4D97-AF65-F5344CB8AC3E}">
        <p14:creationId xmlns:p14="http://schemas.microsoft.com/office/powerpoint/2010/main" val="42152166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685800" y="1143000"/>
            <a:ext cx="5486400" cy="3086100"/>
          </a:xfrm>
        </p:spPr>
      </p:sp>
      <p:sp>
        <p:nvSpPr>
          <p:cNvPr id="3" name="Segnaposto note 2"/>
          <p:cNvSpPr>
            <a:spLocks noGrp="1"/>
          </p:cNvSpPr>
          <p:nvPr>
            <p:ph type="body" idx="1"/>
          </p:nvPr>
        </p:nvSpPr>
        <p:spPr/>
        <p:txBody>
          <a:bodyPr/>
          <a:lstStyle/>
          <a:p>
            <a:pPr marL="0" indent="0" eaLnBrk="1" hangingPunct="1">
              <a:lnSpc>
                <a:spcPts val="3400"/>
              </a:lnSpc>
              <a:spcBef>
                <a:spcPts val="0"/>
              </a:spcBef>
              <a:buFontTx/>
              <a:buNone/>
            </a:pPr>
            <a:r>
              <a:rPr lang="it-IT" altLang="it-IT" sz="1200" dirty="0">
                <a:latin typeface="Candara" panose="020E0502030303020204" pitchFamily="34" charset="0"/>
                <a:ea typeface="ＭＳ Ｐゴシック" panose="020B0600070205080204" pitchFamily="34" charset="-128"/>
                <a:cs typeface="Arial" panose="020B0604020202020204" pitchFamily="34" charset="0"/>
              </a:rPr>
              <a:t>In tema di prevenzione</a:t>
            </a:r>
            <a:r>
              <a:rPr lang="it-IT" altLang="it-IT" sz="1200" baseline="0" dirty="0">
                <a:latin typeface="Candara" panose="020E0502030303020204" pitchFamily="34" charset="0"/>
                <a:ea typeface="ＭＳ Ｐゴシック" panose="020B0600070205080204" pitchFamily="34" charset="-128"/>
                <a:cs typeface="Arial" panose="020B0604020202020204" pitchFamily="34" charset="0"/>
              </a:rPr>
              <a:t> sismica, lo Stato dal 2009 ha avviato il Piano Nazionale per Prevenzione del rischio sismico.</a:t>
            </a:r>
            <a:endParaRPr lang="it-IT" altLang="it-IT" sz="1200" dirty="0">
              <a:latin typeface="Candara" panose="020E0502030303020204" pitchFamily="34" charset="0"/>
              <a:ea typeface="ＭＳ Ｐゴシック" panose="020B0600070205080204" pitchFamily="34" charset="-128"/>
              <a:cs typeface="Arial" panose="020B0604020202020204" pitchFamily="34" charset="0"/>
            </a:endParaRPr>
          </a:p>
          <a:p>
            <a:pPr marL="0" indent="0" eaLnBrk="1" hangingPunct="1">
              <a:lnSpc>
                <a:spcPts val="3400"/>
              </a:lnSpc>
              <a:spcBef>
                <a:spcPts val="0"/>
              </a:spcBef>
              <a:buFontTx/>
              <a:buNone/>
            </a:pPr>
            <a:r>
              <a:rPr lang="it-IT" altLang="it-IT" sz="1200" dirty="0">
                <a:latin typeface="Candara" panose="020E0502030303020204" pitchFamily="34" charset="0"/>
                <a:ea typeface="ＭＳ Ｐゴシック" panose="020B0600070205080204" pitchFamily="34" charset="-128"/>
                <a:cs typeface="Arial" panose="020B0604020202020204" pitchFamily="34" charset="0"/>
              </a:rPr>
              <a:t>Nello stato di previsione del ministero dell'economia e delle finanze è istituito un </a:t>
            </a:r>
            <a:r>
              <a:rPr lang="it-IT" altLang="it-IT" sz="1200" u="sng" dirty="0">
                <a:latin typeface="Candara" panose="020E0502030303020204" pitchFamily="34" charset="0"/>
                <a:ea typeface="ＭＳ Ｐゴシック" panose="020B0600070205080204" pitchFamily="34" charset="-128"/>
                <a:cs typeface="Arial" panose="020B0604020202020204" pitchFamily="34" charset="0"/>
              </a:rPr>
              <a:t>fondo per la prevenzione del rischio sismico</a:t>
            </a:r>
            <a:endParaRPr lang="it-IT" altLang="it-IT" sz="1200" dirty="0">
              <a:latin typeface="Candara" panose="020E0502030303020204" pitchFamily="34" charset="0"/>
              <a:ea typeface="ＭＳ Ｐゴシック" panose="020B0600070205080204" pitchFamily="34" charset="-128"/>
              <a:cs typeface="Arial" panose="020B0604020202020204" pitchFamily="34" charset="0"/>
            </a:endParaRPr>
          </a:p>
          <a:p>
            <a:pPr marL="355600" indent="-355600" eaLnBrk="1" hangingPunct="1">
              <a:lnSpc>
                <a:spcPts val="3400"/>
              </a:lnSpc>
              <a:spcBef>
                <a:spcPts val="0"/>
              </a:spcBef>
              <a:buFontTx/>
              <a:buAutoNum type="arabicPeriod"/>
            </a:pPr>
            <a:r>
              <a:rPr lang="it-IT" altLang="it-IT" sz="1200" dirty="0">
                <a:latin typeface="Candara" panose="020E0502030303020204" pitchFamily="34" charset="0"/>
                <a:ea typeface="ＭＳ Ｐゴシック" panose="020B0600070205080204" pitchFamily="34" charset="-128"/>
                <a:cs typeface="Arial" panose="020B0604020202020204" pitchFamily="34" charset="0"/>
              </a:rPr>
              <a:t>Il fondo stanzia complessivamente </a:t>
            </a:r>
            <a:r>
              <a:rPr lang="it-IT" altLang="it-IT" sz="1200" b="1" u="sng" dirty="0">
                <a:latin typeface="Candara" panose="020E0502030303020204" pitchFamily="34" charset="0"/>
                <a:ea typeface="ＭＳ Ｐゴシック" panose="020B0600070205080204" pitchFamily="34" charset="-128"/>
                <a:cs typeface="Arial" panose="020B0604020202020204" pitchFamily="34" charset="0"/>
              </a:rPr>
              <a:t>963,504</a:t>
            </a:r>
            <a:r>
              <a:rPr lang="it-IT" altLang="it-IT" sz="1200" b="1" dirty="0">
                <a:latin typeface="Candara" panose="020E0502030303020204" pitchFamily="34" charset="0"/>
                <a:ea typeface="ＭＳ Ｐゴシック" panose="020B0600070205080204" pitchFamily="34" charset="-128"/>
                <a:cs typeface="Arial" panose="020B0604020202020204" pitchFamily="34" charset="0"/>
              </a:rPr>
              <a:t> milioni</a:t>
            </a:r>
          </a:p>
          <a:p>
            <a:pPr marL="355600" indent="-355600">
              <a:lnSpc>
                <a:spcPts val="3400"/>
              </a:lnSpc>
              <a:spcBef>
                <a:spcPts val="0"/>
              </a:spcBef>
              <a:buFontTx/>
              <a:buAutoNum type="arabicPeriod"/>
              <a:tabLst>
                <a:tab pos="355600" algn="l"/>
              </a:tabLst>
            </a:pPr>
            <a:r>
              <a:rPr lang="it-IT" sz="1200" dirty="0">
                <a:latin typeface="Candara" panose="020E0502030303020204" pitchFamily="34" charset="0"/>
                <a:ea typeface="ＭＳ Ｐゴシック" panose="020B0600070205080204" pitchFamily="34" charset="-128"/>
                <a:cs typeface="Arial" panose="020B0604020202020204" pitchFamily="34" charset="0"/>
              </a:rPr>
              <a:t>L’attuazione dell’art.11 è affidata al dipartimento della protezione civile ed è regolato</a:t>
            </a:r>
            <a:r>
              <a:rPr lang="it-IT" sz="1200" baseline="0" dirty="0">
                <a:latin typeface="Candara" panose="020E0502030303020204" pitchFamily="34" charset="0"/>
                <a:ea typeface="ＭＳ Ｐゴシック" panose="020B0600070205080204" pitchFamily="34" charset="-128"/>
                <a:cs typeface="Arial" panose="020B0604020202020204" pitchFamily="34" charset="0"/>
              </a:rPr>
              <a:t> da ordinanze di protezione civile</a:t>
            </a:r>
            <a:endParaRPr lang="it-IT" altLang="it-IT" sz="1200" dirty="0">
              <a:latin typeface="Candara" panose="020E0502030303020204" pitchFamily="34" charset="0"/>
              <a:ea typeface="ＭＳ Ｐゴシック" panose="020B0600070205080204" pitchFamily="34" charset="-128"/>
              <a:cs typeface="Arial" panose="020B0604020202020204" pitchFamily="34" charset="0"/>
            </a:endParaRPr>
          </a:p>
          <a:p>
            <a:endParaRPr lang="it-IT" dirty="0"/>
          </a:p>
        </p:txBody>
      </p:sp>
      <p:sp>
        <p:nvSpPr>
          <p:cNvPr id="4" name="Segnaposto numero diapositiva 3"/>
          <p:cNvSpPr>
            <a:spLocks noGrp="1"/>
          </p:cNvSpPr>
          <p:nvPr>
            <p:ph type="sldNum" sz="quarter" idx="10"/>
          </p:nvPr>
        </p:nvSpPr>
        <p:spPr/>
        <p:txBody>
          <a:bodyPr/>
          <a:lstStyle/>
          <a:p>
            <a:fld id="{28F9D5F7-96F6-42EE-B760-4A296562F18F}" type="slidenum">
              <a:rPr lang="it-IT" smtClean="0"/>
              <a:t>14</a:t>
            </a:fld>
            <a:endParaRPr lang="it-IT"/>
          </a:p>
        </p:txBody>
      </p:sp>
    </p:spTree>
    <p:extLst>
      <p:ext uri="{BB962C8B-B14F-4D97-AF65-F5344CB8AC3E}">
        <p14:creationId xmlns:p14="http://schemas.microsoft.com/office/powerpoint/2010/main" val="39919730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685800" y="1143000"/>
            <a:ext cx="5486400" cy="3086100"/>
          </a:xfrm>
        </p:spPr>
      </p:sp>
      <p:sp>
        <p:nvSpPr>
          <p:cNvPr id="3" name="Segnaposto note 2"/>
          <p:cNvSpPr>
            <a:spLocks noGrp="1"/>
          </p:cNvSpPr>
          <p:nvPr>
            <p:ph type="body" idx="1"/>
          </p:nvPr>
        </p:nvSpPr>
        <p:spPr/>
        <p:txBody>
          <a:bodyPr/>
          <a:lstStyle/>
          <a:p>
            <a:pPr marL="0" indent="0" eaLnBrk="1" hangingPunct="1">
              <a:lnSpc>
                <a:spcPts val="3400"/>
              </a:lnSpc>
              <a:spcBef>
                <a:spcPts val="0"/>
              </a:spcBef>
              <a:buFontTx/>
              <a:buNone/>
            </a:pPr>
            <a:r>
              <a:rPr lang="it-IT" altLang="it-IT" sz="1200" dirty="0">
                <a:latin typeface="Candara" panose="020E0502030303020204" pitchFamily="34" charset="0"/>
                <a:ea typeface="ＭＳ Ｐゴシック" panose="020B0600070205080204" pitchFamily="34" charset="-128"/>
                <a:cs typeface="Arial" panose="020B0604020202020204" pitchFamily="34" charset="0"/>
              </a:rPr>
              <a:t>In tema di prevenzione</a:t>
            </a:r>
            <a:r>
              <a:rPr lang="it-IT" altLang="it-IT" sz="1200" baseline="0" dirty="0">
                <a:latin typeface="Candara" panose="020E0502030303020204" pitchFamily="34" charset="0"/>
                <a:ea typeface="ＭＳ Ｐゴシック" panose="020B0600070205080204" pitchFamily="34" charset="-128"/>
                <a:cs typeface="Arial" panose="020B0604020202020204" pitchFamily="34" charset="0"/>
              </a:rPr>
              <a:t> sismica, lo Stato dal 2009 ha avviato il Piano Nazionale per Prevenzione del rischio sismico.</a:t>
            </a:r>
            <a:endParaRPr lang="it-IT" altLang="it-IT" sz="1200" dirty="0">
              <a:latin typeface="Candara" panose="020E0502030303020204" pitchFamily="34" charset="0"/>
              <a:ea typeface="ＭＳ Ｐゴシック" panose="020B0600070205080204" pitchFamily="34" charset="-128"/>
              <a:cs typeface="Arial" panose="020B0604020202020204" pitchFamily="34" charset="0"/>
            </a:endParaRPr>
          </a:p>
          <a:p>
            <a:pPr marL="0" indent="0" eaLnBrk="1" hangingPunct="1">
              <a:lnSpc>
                <a:spcPts val="3400"/>
              </a:lnSpc>
              <a:spcBef>
                <a:spcPts val="0"/>
              </a:spcBef>
              <a:buFontTx/>
              <a:buNone/>
            </a:pPr>
            <a:r>
              <a:rPr lang="it-IT" altLang="it-IT" sz="1200" dirty="0">
                <a:latin typeface="Candara" panose="020E0502030303020204" pitchFamily="34" charset="0"/>
                <a:ea typeface="ＭＳ Ｐゴシック" panose="020B0600070205080204" pitchFamily="34" charset="-128"/>
                <a:cs typeface="Arial" panose="020B0604020202020204" pitchFamily="34" charset="0"/>
              </a:rPr>
              <a:t>Nello stato di previsione del ministero dell'economia e delle finanze è istituito un </a:t>
            </a:r>
            <a:r>
              <a:rPr lang="it-IT" altLang="it-IT" sz="1200" u="sng" dirty="0">
                <a:latin typeface="Candara" panose="020E0502030303020204" pitchFamily="34" charset="0"/>
                <a:ea typeface="ＭＳ Ｐゴシック" panose="020B0600070205080204" pitchFamily="34" charset="-128"/>
                <a:cs typeface="Arial" panose="020B0604020202020204" pitchFamily="34" charset="0"/>
              </a:rPr>
              <a:t>fondo per la prevenzione del rischio sismico</a:t>
            </a:r>
            <a:endParaRPr lang="it-IT" altLang="it-IT" sz="1200" dirty="0">
              <a:latin typeface="Candara" panose="020E0502030303020204" pitchFamily="34" charset="0"/>
              <a:ea typeface="ＭＳ Ｐゴシック" panose="020B0600070205080204" pitchFamily="34" charset="-128"/>
              <a:cs typeface="Arial" panose="020B0604020202020204" pitchFamily="34" charset="0"/>
            </a:endParaRPr>
          </a:p>
          <a:p>
            <a:pPr marL="355600" indent="-355600" eaLnBrk="1" hangingPunct="1">
              <a:lnSpc>
                <a:spcPts val="3400"/>
              </a:lnSpc>
              <a:spcBef>
                <a:spcPts val="0"/>
              </a:spcBef>
              <a:buFontTx/>
              <a:buAutoNum type="arabicPeriod"/>
            </a:pPr>
            <a:r>
              <a:rPr lang="it-IT" altLang="it-IT" sz="1200" dirty="0">
                <a:latin typeface="Candara" panose="020E0502030303020204" pitchFamily="34" charset="0"/>
                <a:ea typeface="ＭＳ Ｐゴシック" panose="020B0600070205080204" pitchFamily="34" charset="-128"/>
                <a:cs typeface="Arial" panose="020B0604020202020204" pitchFamily="34" charset="0"/>
              </a:rPr>
              <a:t>Il fondo stanzia complessivamente </a:t>
            </a:r>
            <a:r>
              <a:rPr lang="it-IT" altLang="it-IT" sz="1200" b="1" u="sng" dirty="0">
                <a:latin typeface="Candara" panose="020E0502030303020204" pitchFamily="34" charset="0"/>
                <a:ea typeface="ＭＳ Ｐゴシック" panose="020B0600070205080204" pitchFamily="34" charset="-128"/>
                <a:cs typeface="Arial" panose="020B0604020202020204" pitchFamily="34" charset="0"/>
              </a:rPr>
              <a:t>963,504</a:t>
            </a:r>
            <a:r>
              <a:rPr lang="it-IT" altLang="it-IT" sz="1200" b="1" dirty="0">
                <a:latin typeface="Candara" panose="020E0502030303020204" pitchFamily="34" charset="0"/>
                <a:ea typeface="ＭＳ Ｐゴシック" panose="020B0600070205080204" pitchFamily="34" charset="-128"/>
                <a:cs typeface="Arial" panose="020B0604020202020204" pitchFamily="34" charset="0"/>
              </a:rPr>
              <a:t> milioni</a:t>
            </a:r>
          </a:p>
          <a:p>
            <a:pPr marL="355600" indent="-355600">
              <a:lnSpc>
                <a:spcPts val="3400"/>
              </a:lnSpc>
              <a:spcBef>
                <a:spcPts val="0"/>
              </a:spcBef>
              <a:buFontTx/>
              <a:buAutoNum type="arabicPeriod"/>
              <a:tabLst>
                <a:tab pos="355600" algn="l"/>
              </a:tabLst>
            </a:pPr>
            <a:r>
              <a:rPr lang="it-IT" sz="1200" dirty="0">
                <a:latin typeface="Candara" panose="020E0502030303020204" pitchFamily="34" charset="0"/>
                <a:ea typeface="ＭＳ Ｐゴシック" panose="020B0600070205080204" pitchFamily="34" charset="-128"/>
                <a:cs typeface="Arial" panose="020B0604020202020204" pitchFamily="34" charset="0"/>
              </a:rPr>
              <a:t>L’attuazione dell’art.11 è affidata al dipartimento della protezione civile ed è regolato</a:t>
            </a:r>
            <a:r>
              <a:rPr lang="it-IT" sz="1200" baseline="0" dirty="0">
                <a:latin typeface="Candara" panose="020E0502030303020204" pitchFamily="34" charset="0"/>
                <a:ea typeface="ＭＳ Ｐゴシック" panose="020B0600070205080204" pitchFamily="34" charset="-128"/>
                <a:cs typeface="Arial" panose="020B0604020202020204" pitchFamily="34" charset="0"/>
              </a:rPr>
              <a:t> da ordinanze di protezione civile</a:t>
            </a:r>
            <a:endParaRPr lang="it-IT" altLang="it-IT" sz="1200" dirty="0">
              <a:latin typeface="Candara" panose="020E0502030303020204" pitchFamily="34" charset="0"/>
              <a:ea typeface="ＭＳ Ｐゴシック" panose="020B0600070205080204" pitchFamily="34" charset="-128"/>
              <a:cs typeface="Arial" panose="020B0604020202020204" pitchFamily="34" charset="0"/>
            </a:endParaRPr>
          </a:p>
          <a:p>
            <a:endParaRPr lang="it-IT" dirty="0"/>
          </a:p>
        </p:txBody>
      </p:sp>
      <p:sp>
        <p:nvSpPr>
          <p:cNvPr id="4" name="Segnaposto numero diapositiva 3"/>
          <p:cNvSpPr>
            <a:spLocks noGrp="1"/>
          </p:cNvSpPr>
          <p:nvPr>
            <p:ph type="sldNum" sz="quarter" idx="10"/>
          </p:nvPr>
        </p:nvSpPr>
        <p:spPr/>
        <p:txBody>
          <a:bodyPr/>
          <a:lstStyle/>
          <a:p>
            <a:fld id="{28F9D5F7-96F6-42EE-B760-4A296562F18F}" type="slidenum">
              <a:rPr lang="it-IT" smtClean="0"/>
              <a:t>15</a:t>
            </a:fld>
            <a:endParaRPr lang="it-IT"/>
          </a:p>
        </p:txBody>
      </p:sp>
    </p:spTree>
    <p:extLst>
      <p:ext uri="{BB962C8B-B14F-4D97-AF65-F5344CB8AC3E}">
        <p14:creationId xmlns:p14="http://schemas.microsoft.com/office/powerpoint/2010/main" val="21687301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685800" y="1143000"/>
            <a:ext cx="5486400" cy="3086100"/>
          </a:xfrm>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28F9D5F7-96F6-42EE-B760-4A296562F18F}" type="slidenum">
              <a:rPr lang="it-IT" smtClean="0"/>
              <a:t>16</a:t>
            </a:fld>
            <a:endParaRPr lang="it-IT"/>
          </a:p>
        </p:txBody>
      </p:sp>
    </p:spTree>
    <p:extLst>
      <p:ext uri="{BB962C8B-B14F-4D97-AF65-F5344CB8AC3E}">
        <p14:creationId xmlns:p14="http://schemas.microsoft.com/office/powerpoint/2010/main" val="18771661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685800" y="1143000"/>
            <a:ext cx="5486400" cy="3086100"/>
          </a:xfrm>
        </p:spPr>
      </p:sp>
      <p:sp>
        <p:nvSpPr>
          <p:cNvPr id="3" name="Segnaposto note 2"/>
          <p:cNvSpPr>
            <a:spLocks noGrp="1"/>
          </p:cNvSpPr>
          <p:nvPr>
            <p:ph type="body" idx="1"/>
          </p:nvPr>
        </p:nvSpPr>
        <p:spPr/>
        <p:txBody>
          <a:bodyPr/>
          <a:lstStyle/>
          <a:p>
            <a:r>
              <a:rPr lang="it-IT" sz="1200" kern="1200" dirty="0">
                <a:solidFill>
                  <a:schemeClr val="tx1"/>
                </a:solidFill>
                <a:effectLst/>
                <a:latin typeface="+mn-lt"/>
                <a:ea typeface="+mn-ea"/>
                <a:cs typeface="+mn-cs"/>
              </a:rPr>
              <a:t>L’adeguamento sismico non rappresenta l’obiettivo da conseguire con i limitati fondi messi a disposizione, in quanto la strategia dettata dal Piano è a favore di un incremento della sicurezza distribuito su un numero più ampio possibile di manufatti, piuttosto che concentrato su un minor numero di manufatti per i quali si raggiunga l’adeguamento, a costi inevitabilmente maggiori</a:t>
            </a:r>
            <a:endParaRPr lang="it-IT" sz="1200" noProof="0" dirty="0">
              <a:solidFill>
                <a:srgbClr val="003366"/>
              </a:solidFill>
              <a:latin typeface="Arial" charset="0"/>
              <a:cs typeface="Arial" charset="0"/>
            </a:endParaRPr>
          </a:p>
          <a:p>
            <a:r>
              <a:rPr lang="it-IT" sz="1200" noProof="0" dirty="0">
                <a:solidFill>
                  <a:srgbClr val="003366"/>
                </a:solidFill>
                <a:latin typeface="Arial" charset="0"/>
                <a:cs typeface="Arial" charset="0"/>
              </a:rPr>
              <a:t>Edifici</a:t>
            </a:r>
            <a:r>
              <a:rPr lang="it-IT" sz="1200" baseline="0" noProof="0" dirty="0">
                <a:solidFill>
                  <a:srgbClr val="003366"/>
                </a:solidFill>
                <a:latin typeface="Arial" charset="0"/>
                <a:cs typeface="Arial" charset="0"/>
              </a:rPr>
              <a:t> e opere infrastrutturali </a:t>
            </a:r>
            <a:r>
              <a:rPr lang="it-IT" sz="1200" noProof="0" dirty="0">
                <a:solidFill>
                  <a:srgbClr val="003366"/>
                </a:solidFill>
                <a:latin typeface="Arial" charset="0"/>
                <a:cs typeface="Arial" charset="0"/>
              </a:rPr>
              <a:t>di interesse strategico o rilevanti per le conseguenze del loro collasso</a:t>
            </a:r>
          </a:p>
          <a:p>
            <a:r>
              <a:rPr lang="it-IT" sz="1200" b="1" dirty="0">
                <a:latin typeface="Candara" panose="020E0502030303020204" pitchFamily="34" charset="0"/>
              </a:rPr>
              <a:t>α si intende</a:t>
            </a:r>
            <a:r>
              <a:rPr lang="it-IT" sz="1200" dirty="0">
                <a:latin typeface="Candara" panose="020E0502030303020204" pitchFamily="34" charset="0"/>
              </a:rPr>
              <a:t>:</a:t>
            </a:r>
          </a:p>
          <a:p>
            <a:pPr marL="285750" indent="-285750">
              <a:buFont typeface="Arial" panose="020B0604020202020204" pitchFamily="34" charset="0"/>
              <a:buChar char="•"/>
            </a:pPr>
            <a:r>
              <a:rPr lang="it-IT" sz="1200" dirty="0">
                <a:latin typeface="Candara" panose="020E0502030303020204" pitchFamily="34" charset="0"/>
              </a:rPr>
              <a:t>αSLV, nel caso di opere rilevanti in caso di collasso;</a:t>
            </a:r>
          </a:p>
          <a:p>
            <a:pPr marL="285750" indent="-285750">
              <a:buFont typeface="Arial" panose="020B0604020202020204" pitchFamily="34" charset="0"/>
              <a:buChar char="•"/>
            </a:pPr>
            <a:r>
              <a:rPr lang="it-IT" sz="1200" dirty="0">
                <a:latin typeface="Candara" panose="020E0502030303020204" pitchFamily="34" charset="0"/>
              </a:rPr>
              <a:t>il minore tra αSLD ed αSLV nel caso di opere strategiche.</a:t>
            </a:r>
          </a:p>
          <a:p>
            <a:endParaRPr lang="it-IT" dirty="0"/>
          </a:p>
        </p:txBody>
      </p:sp>
      <p:sp>
        <p:nvSpPr>
          <p:cNvPr id="4" name="Segnaposto numero diapositiva 3"/>
          <p:cNvSpPr>
            <a:spLocks noGrp="1"/>
          </p:cNvSpPr>
          <p:nvPr>
            <p:ph type="sldNum" sz="quarter" idx="10"/>
          </p:nvPr>
        </p:nvSpPr>
        <p:spPr/>
        <p:txBody>
          <a:bodyPr/>
          <a:lstStyle/>
          <a:p>
            <a:pPr>
              <a:defRPr/>
            </a:pPr>
            <a:fld id="{31D2D8E9-39F6-4558-A5AB-5AE3EC4251BF}" type="slidenum">
              <a:rPr lang="it-IT" smtClean="0"/>
              <a:pPr>
                <a:defRPr/>
              </a:pPr>
              <a:t>17</a:t>
            </a:fld>
            <a:endParaRPr lang="it-IT"/>
          </a:p>
        </p:txBody>
      </p:sp>
    </p:spTree>
    <p:extLst>
      <p:ext uri="{BB962C8B-B14F-4D97-AF65-F5344CB8AC3E}">
        <p14:creationId xmlns:p14="http://schemas.microsoft.com/office/powerpoint/2010/main" val="4170537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685800" y="1143000"/>
            <a:ext cx="5486400" cy="3086100"/>
          </a:xfrm>
        </p:spPr>
      </p:sp>
      <p:sp>
        <p:nvSpPr>
          <p:cNvPr id="3" name="Segnaposto note 2"/>
          <p:cNvSpPr>
            <a:spLocks noGrp="1"/>
          </p:cNvSpPr>
          <p:nvPr>
            <p:ph type="body" idx="1"/>
          </p:nvPr>
        </p:nvSpPr>
        <p:spPr/>
        <p:txBody>
          <a:bodyPr/>
          <a:lstStyle/>
          <a:p>
            <a:pPr marL="0" indent="0" eaLnBrk="1" hangingPunct="1">
              <a:lnSpc>
                <a:spcPts val="3400"/>
              </a:lnSpc>
              <a:spcBef>
                <a:spcPts val="0"/>
              </a:spcBef>
              <a:buFontTx/>
              <a:buNone/>
            </a:pPr>
            <a:r>
              <a:rPr lang="it-IT" altLang="it-IT" sz="1200" dirty="0">
                <a:latin typeface="Candara" panose="020E0502030303020204" pitchFamily="34" charset="0"/>
                <a:ea typeface="ＭＳ Ｐゴシック" panose="020B0600070205080204" pitchFamily="34" charset="-128"/>
                <a:cs typeface="Arial" panose="020B0604020202020204" pitchFamily="34" charset="0"/>
              </a:rPr>
              <a:t>In tema di prevenzione</a:t>
            </a:r>
            <a:r>
              <a:rPr lang="it-IT" altLang="it-IT" sz="1200" baseline="0" dirty="0">
                <a:latin typeface="Candara" panose="020E0502030303020204" pitchFamily="34" charset="0"/>
                <a:ea typeface="ＭＳ Ｐゴシック" panose="020B0600070205080204" pitchFamily="34" charset="-128"/>
                <a:cs typeface="Arial" panose="020B0604020202020204" pitchFamily="34" charset="0"/>
              </a:rPr>
              <a:t> sismica, lo Stato dal 2009 ha avviato il Piano Nazionale per Prevenzione del rischio sismico.</a:t>
            </a:r>
            <a:endParaRPr lang="it-IT" altLang="it-IT" sz="1200" dirty="0">
              <a:latin typeface="Candara" panose="020E0502030303020204" pitchFamily="34" charset="0"/>
              <a:ea typeface="ＭＳ Ｐゴシック" panose="020B0600070205080204" pitchFamily="34" charset="-128"/>
              <a:cs typeface="Arial" panose="020B0604020202020204" pitchFamily="34" charset="0"/>
            </a:endParaRPr>
          </a:p>
          <a:p>
            <a:pPr marL="0" indent="0" eaLnBrk="1" hangingPunct="1">
              <a:lnSpc>
                <a:spcPts val="3400"/>
              </a:lnSpc>
              <a:spcBef>
                <a:spcPts val="0"/>
              </a:spcBef>
              <a:buFontTx/>
              <a:buNone/>
            </a:pPr>
            <a:r>
              <a:rPr lang="it-IT" altLang="it-IT" sz="1200" dirty="0">
                <a:latin typeface="Candara" panose="020E0502030303020204" pitchFamily="34" charset="0"/>
                <a:ea typeface="ＭＳ Ｐゴシック" panose="020B0600070205080204" pitchFamily="34" charset="-128"/>
                <a:cs typeface="Arial" panose="020B0604020202020204" pitchFamily="34" charset="0"/>
              </a:rPr>
              <a:t>Nello stato di previsione del ministero dell'economia e delle finanze è istituito un </a:t>
            </a:r>
            <a:r>
              <a:rPr lang="it-IT" altLang="it-IT" sz="1200" u="sng" dirty="0">
                <a:latin typeface="Candara" panose="020E0502030303020204" pitchFamily="34" charset="0"/>
                <a:ea typeface="ＭＳ Ｐゴシック" panose="020B0600070205080204" pitchFamily="34" charset="-128"/>
                <a:cs typeface="Arial" panose="020B0604020202020204" pitchFamily="34" charset="0"/>
              </a:rPr>
              <a:t>fondo per la prevenzione del rischio sismico</a:t>
            </a:r>
            <a:endParaRPr lang="it-IT" altLang="it-IT" sz="1200" dirty="0">
              <a:latin typeface="Candara" panose="020E0502030303020204" pitchFamily="34" charset="0"/>
              <a:ea typeface="ＭＳ Ｐゴシック" panose="020B0600070205080204" pitchFamily="34" charset="-128"/>
              <a:cs typeface="Arial" panose="020B0604020202020204" pitchFamily="34" charset="0"/>
            </a:endParaRPr>
          </a:p>
          <a:p>
            <a:pPr marL="355600" indent="-355600" eaLnBrk="1" hangingPunct="1">
              <a:lnSpc>
                <a:spcPts val="3400"/>
              </a:lnSpc>
              <a:spcBef>
                <a:spcPts val="0"/>
              </a:spcBef>
              <a:buFontTx/>
              <a:buAutoNum type="arabicPeriod"/>
            </a:pPr>
            <a:r>
              <a:rPr lang="it-IT" altLang="it-IT" sz="1200" dirty="0">
                <a:latin typeface="Candara" panose="020E0502030303020204" pitchFamily="34" charset="0"/>
                <a:ea typeface="ＭＳ Ｐゴシック" panose="020B0600070205080204" pitchFamily="34" charset="-128"/>
                <a:cs typeface="Arial" panose="020B0604020202020204" pitchFamily="34" charset="0"/>
              </a:rPr>
              <a:t>Il fondo stanzia complessivamente </a:t>
            </a:r>
            <a:r>
              <a:rPr lang="it-IT" altLang="it-IT" sz="1200" b="1" u="sng" dirty="0">
                <a:latin typeface="Candara" panose="020E0502030303020204" pitchFamily="34" charset="0"/>
                <a:ea typeface="ＭＳ Ｐゴシック" panose="020B0600070205080204" pitchFamily="34" charset="-128"/>
                <a:cs typeface="Arial" panose="020B0604020202020204" pitchFamily="34" charset="0"/>
              </a:rPr>
              <a:t>963,504</a:t>
            </a:r>
            <a:r>
              <a:rPr lang="it-IT" altLang="it-IT" sz="1200" b="1" dirty="0">
                <a:latin typeface="Candara" panose="020E0502030303020204" pitchFamily="34" charset="0"/>
                <a:ea typeface="ＭＳ Ｐゴシック" panose="020B0600070205080204" pitchFamily="34" charset="-128"/>
                <a:cs typeface="Arial" panose="020B0604020202020204" pitchFamily="34" charset="0"/>
              </a:rPr>
              <a:t> milioni</a:t>
            </a:r>
          </a:p>
          <a:p>
            <a:pPr marL="355600" indent="-355600">
              <a:lnSpc>
                <a:spcPts val="3400"/>
              </a:lnSpc>
              <a:spcBef>
                <a:spcPts val="0"/>
              </a:spcBef>
              <a:buFontTx/>
              <a:buAutoNum type="arabicPeriod"/>
              <a:tabLst>
                <a:tab pos="355600" algn="l"/>
              </a:tabLst>
            </a:pPr>
            <a:r>
              <a:rPr lang="it-IT" sz="1200" dirty="0">
                <a:latin typeface="Candara" panose="020E0502030303020204" pitchFamily="34" charset="0"/>
                <a:ea typeface="ＭＳ Ｐゴシック" panose="020B0600070205080204" pitchFamily="34" charset="-128"/>
                <a:cs typeface="Arial" panose="020B0604020202020204" pitchFamily="34" charset="0"/>
              </a:rPr>
              <a:t>L’attuazione dell’art.11 è affidata al dipartimento della protezione civile ed è regolato</a:t>
            </a:r>
            <a:r>
              <a:rPr lang="it-IT" sz="1200" baseline="0" dirty="0">
                <a:latin typeface="Candara" panose="020E0502030303020204" pitchFamily="34" charset="0"/>
                <a:ea typeface="ＭＳ Ｐゴシック" panose="020B0600070205080204" pitchFamily="34" charset="-128"/>
                <a:cs typeface="Arial" panose="020B0604020202020204" pitchFamily="34" charset="0"/>
              </a:rPr>
              <a:t> da ordinanze di protezione civile</a:t>
            </a:r>
            <a:endParaRPr lang="it-IT" altLang="it-IT" sz="1200" dirty="0">
              <a:latin typeface="Candara" panose="020E0502030303020204" pitchFamily="34" charset="0"/>
              <a:ea typeface="ＭＳ Ｐゴシック" panose="020B0600070205080204" pitchFamily="34" charset="-128"/>
              <a:cs typeface="Arial" panose="020B0604020202020204" pitchFamily="34" charset="0"/>
            </a:endParaRPr>
          </a:p>
          <a:p>
            <a:endParaRPr lang="it-IT" dirty="0"/>
          </a:p>
        </p:txBody>
      </p:sp>
      <p:sp>
        <p:nvSpPr>
          <p:cNvPr id="4" name="Segnaposto numero diapositiva 3"/>
          <p:cNvSpPr>
            <a:spLocks noGrp="1"/>
          </p:cNvSpPr>
          <p:nvPr>
            <p:ph type="sldNum" sz="quarter" idx="10"/>
          </p:nvPr>
        </p:nvSpPr>
        <p:spPr/>
        <p:txBody>
          <a:bodyPr/>
          <a:lstStyle/>
          <a:p>
            <a:fld id="{28F9D5F7-96F6-42EE-B760-4A296562F18F}" type="slidenum">
              <a:rPr lang="it-IT" smtClean="0"/>
              <a:t>18</a:t>
            </a:fld>
            <a:endParaRPr lang="it-IT"/>
          </a:p>
        </p:txBody>
      </p:sp>
    </p:spTree>
    <p:extLst>
      <p:ext uri="{BB962C8B-B14F-4D97-AF65-F5344CB8AC3E}">
        <p14:creationId xmlns:p14="http://schemas.microsoft.com/office/powerpoint/2010/main" val="16963034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F08F0C7E-05DF-46C9-A13E-426CA0E07692}" type="slidenum">
              <a:rPr lang="it-IT" smtClean="0"/>
              <a:t>19</a:t>
            </a:fld>
            <a:endParaRPr lang="it-IT"/>
          </a:p>
        </p:txBody>
      </p:sp>
    </p:spTree>
    <p:extLst>
      <p:ext uri="{BB962C8B-B14F-4D97-AF65-F5344CB8AC3E}">
        <p14:creationId xmlns:p14="http://schemas.microsoft.com/office/powerpoint/2010/main" val="19880499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fontScale="85000" lnSpcReduction="10000"/>
          </a:bodyPr>
          <a:lstStyle/>
          <a:p>
            <a:pPr>
              <a:lnSpc>
                <a:spcPct val="107000"/>
              </a:lnSpc>
              <a:spcAft>
                <a:spcPts val="800"/>
              </a:spcAft>
            </a:pPr>
            <a:r>
              <a:rPr lang="it-IT" sz="1800" dirty="0">
                <a:effectLst/>
                <a:latin typeface="Calibri" panose="020F0502020204030204" pitchFamily="34" charset="0"/>
                <a:ea typeface="Calibri" panose="020F0502020204030204" pitchFamily="34" charset="0"/>
                <a:cs typeface="Times New Roman" panose="02020603050405020304" pitchFamily="18" charset="0"/>
              </a:rPr>
              <a:t>Il mio Intervento riguarderà la prevenzione, che è una delle attività di protezione civile riconosciute dal codice assieme a previsione, gestione dell’emergenza e superamento dell’emergenza</a:t>
            </a:r>
          </a:p>
          <a:p>
            <a:pPr>
              <a:lnSpc>
                <a:spcPct val="107000"/>
              </a:lnSpc>
              <a:spcAft>
                <a:spcPts val="800"/>
              </a:spcAft>
            </a:pPr>
            <a:r>
              <a:rPr lang="it-IT" sz="1800" dirty="0">
                <a:effectLst/>
                <a:latin typeface="Calibri" panose="020F0502020204030204" pitchFamily="34" charset="0"/>
                <a:ea typeface="Calibri" panose="020F0502020204030204" pitchFamily="34" charset="0"/>
                <a:cs typeface="Times New Roman" panose="02020603050405020304" pitchFamily="18" charset="0"/>
              </a:rPr>
              <a:t>Per meglio introdurre ed arrivare al concetto della prevenzione credo sia utile partire dalla definizione stessa del rischio, data dalla sua equazione, in cui il rischio è funzione dell’hazard che sta per pericolosità, esposizione, vulnerabilità e capacità, di gestione e di reazione. Termine ultimo questo introdotto nella definizione di rischio delle Nazioni Unite nel 2016.</a:t>
            </a:r>
          </a:p>
          <a:p>
            <a:pPr>
              <a:lnSpc>
                <a:spcPct val="107000"/>
              </a:lnSpc>
              <a:spcAft>
                <a:spcPts val="800"/>
              </a:spcAft>
            </a:pPr>
            <a:r>
              <a:rPr lang="it-IT" sz="1800" dirty="0">
                <a:effectLst/>
                <a:latin typeface="Calibri" panose="020F0502020204030204" pitchFamily="34" charset="0"/>
                <a:ea typeface="Calibri" panose="020F0502020204030204" pitchFamily="34" charset="0"/>
                <a:cs typeface="Times New Roman" panose="02020603050405020304" pitchFamily="18" charset="0"/>
              </a:rPr>
              <a:t>Di conseguenza per poter ridurre il rischio si dovrà agire su questi 4 termini. Purtroppo non è possibile agire sulla pericolosità, in quanto caratteristica fisica immodificabile, ma si può agire sugli altri parametri.</a:t>
            </a:r>
          </a:p>
        </p:txBody>
      </p:sp>
      <p:sp>
        <p:nvSpPr>
          <p:cNvPr id="4" name="Segnaposto numero diapositiva 3"/>
          <p:cNvSpPr>
            <a:spLocks noGrp="1"/>
          </p:cNvSpPr>
          <p:nvPr>
            <p:ph type="sldNum" sz="quarter" idx="10"/>
          </p:nvPr>
        </p:nvSpPr>
        <p:spPr/>
        <p:txBody>
          <a:bodyPr/>
          <a:lstStyle/>
          <a:p>
            <a:pPr>
              <a:defRPr/>
            </a:pPr>
            <a:fld id="{31D2D8E9-39F6-4558-A5AB-5AE3EC4251BF}" type="slidenum">
              <a:rPr lang="it-IT" smtClean="0"/>
              <a:pPr>
                <a:defRPr/>
              </a:pPr>
              <a:t>2</a:t>
            </a:fld>
            <a:endParaRPr lang="it-IT"/>
          </a:p>
        </p:txBody>
      </p:sp>
    </p:spTree>
    <p:extLst>
      <p:ext uri="{BB962C8B-B14F-4D97-AF65-F5344CB8AC3E}">
        <p14:creationId xmlns:p14="http://schemas.microsoft.com/office/powerpoint/2010/main" val="39984838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685800" y="1143000"/>
            <a:ext cx="5486400" cy="3086100"/>
          </a:xfrm>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28F9D5F7-96F6-42EE-B760-4A296562F18F}" type="slidenum">
              <a:rPr lang="it-IT" smtClean="0"/>
              <a:t>20</a:t>
            </a:fld>
            <a:endParaRPr lang="it-IT"/>
          </a:p>
        </p:txBody>
      </p:sp>
    </p:spTree>
    <p:extLst>
      <p:ext uri="{BB962C8B-B14F-4D97-AF65-F5344CB8AC3E}">
        <p14:creationId xmlns:p14="http://schemas.microsoft.com/office/powerpoint/2010/main" val="18556679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685800" y="1143000"/>
            <a:ext cx="5486400" cy="3086100"/>
          </a:xfrm>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highlight>
                  <a:srgbClr val="FFFF00"/>
                </a:highlight>
                <a:latin typeface="Times New Roman" panose="02020603050405020304" pitchFamily="18" charset="0"/>
                <a:ea typeface="Calibri" panose="020F0502020204030204" pitchFamily="34" charset="0"/>
              </a:rPr>
              <a:t>the seismic structural safety is defined through the seismic safety index</a:t>
            </a:r>
            <a:r>
              <a:rPr lang="en-US" sz="1800" i="1" dirty="0">
                <a:solidFill>
                  <a:srgbClr val="000000"/>
                </a:solidFill>
                <a:effectLst/>
                <a:highlight>
                  <a:srgbClr val="FFFF00"/>
                </a:highlight>
                <a:latin typeface="Times New Roman" panose="02020603050405020304" pitchFamily="18" charset="0"/>
                <a:ea typeface="Calibri" panose="020F0502020204030204" pitchFamily="34" charset="0"/>
              </a:rPr>
              <a:t> </a:t>
            </a:r>
            <a:r>
              <a:rPr lang="it-IT" sz="1800" i="1" dirty="0">
                <a:solidFill>
                  <a:srgbClr val="000000"/>
                </a:solidFill>
                <a:effectLst/>
                <a:highlight>
                  <a:srgbClr val="FFFF00"/>
                </a:highlight>
                <a:latin typeface="Times New Roman" panose="02020603050405020304" pitchFamily="18" charset="0"/>
                <a:ea typeface="Calibri" panose="020F0502020204030204" pitchFamily="34" charset="0"/>
              </a:rPr>
              <a:t>α</a:t>
            </a:r>
            <a:r>
              <a:rPr lang="en-US" sz="1800" i="1" baseline="-25000" dirty="0">
                <a:solidFill>
                  <a:srgbClr val="000000"/>
                </a:solidFill>
                <a:effectLst/>
                <a:highlight>
                  <a:srgbClr val="FFFF00"/>
                </a:highlight>
                <a:latin typeface="Times New Roman" panose="02020603050405020304" pitchFamily="18" charset="0"/>
                <a:ea typeface="Calibri" panose="020F0502020204030204" pitchFamily="34" charset="0"/>
              </a:rPr>
              <a:t>SLV</a:t>
            </a:r>
            <a:r>
              <a:rPr lang="en-US" sz="1800" dirty="0">
                <a:solidFill>
                  <a:srgbClr val="000000"/>
                </a:solidFill>
                <a:effectLst/>
                <a:highlight>
                  <a:srgbClr val="FFFF00"/>
                </a:highlight>
                <a:latin typeface="Times New Roman" panose="02020603050405020304" pitchFamily="18" charset="0"/>
                <a:ea typeface="Calibri" panose="020F0502020204030204" pitchFamily="34" charset="0"/>
              </a:rPr>
              <a:t>, referred to the</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a:solidFill>
                  <a:srgbClr val="000000"/>
                </a:solidFill>
                <a:effectLst/>
                <a:highlight>
                  <a:srgbClr val="FFFF00"/>
                </a:highlight>
                <a:latin typeface="Times New Roman" panose="02020603050405020304" pitchFamily="18" charset="0"/>
                <a:ea typeface="Calibri" panose="020F0502020204030204" pitchFamily="34" charset="0"/>
              </a:rPr>
              <a:t>ultimate limit state, (more precisely life-safety limit state - SLV according to NTSC), which corresponds to heavy structural damage while life safety is preserved. The safety index </a:t>
            </a:r>
            <a:r>
              <a:rPr lang="it-IT" sz="1800" i="1" dirty="0">
                <a:solidFill>
                  <a:srgbClr val="000000"/>
                </a:solidFill>
                <a:effectLst/>
                <a:highlight>
                  <a:srgbClr val="FFFF00"/>
                </a:highlight>
                <a:latin typeface="Times New Roman" panose="02020603050405020304" pitchFamily="18" charset="0"/>
                <a:ea typeface="Calibri" panose="020F0502020204030204" pitchFamily="34" charset="0"/>
              </a:rPr>
              <a:t>α</a:t>
            </a:r>
            <a:r>
              <a:rPr lang="en-US" sz="1800" i="1" baseline="-25000" dirty="0">
                <a:solidFill>
                  <a:srgbClr val="000000"/>
                </a:solidFill>
                <a:effectLst/>
                <a:highlight>
                  <a:srgbClr val="FFFF00"/>
                </a:highlight>
                <a:latin typeface="Times New Roman" panose="02020603050405020304" pitchFamily="18" charset="0"/>
                <a:ea typeface="Calibri" panose="020F0502020204030204" pitchFamily="34" charset="0"/>
              </a:rPr>
              <a:t>SLV</a:t>
            </a:r>
            <a:r>
              <a:rPr lang="en-US" sz="1800" dirty="0">
                <a:solidFill>
                  <a:srgbClr val="000000"/>
                </a:solidFill>
                <a:effectLst/>
                <a:highlight>
                  <a:srgbClr val="FFFF00"/>
                </a:highlight>
                <a:latin typeface="Times New Roman" panose="02020603050405020304" pitchFamily="18" charset="0"/>
                <a:ea typeface="Calibri" panose="020F0502020204030204" pitchFamily="34" charset="0"/>
              </a:rPr>
              <a:t> is formulated as the ratio between the</a:t>
            </a:r>
            <a:r>
              <a:rPr lang="en-US" sz="1800" i="1" dirty="0">
                <a:solidFill>
                  <a:srgbClr val="000000"/>
                </a:solidFill>
                <a:effectLst/>
                <a:highlight>
                  <a:srgbClr val="FFFF00"/>
                </a:highlight>
                <a:latin typeface="Times New Roman" panose="02020603050405020304" pitchFamily="18" charset="0"/>
                <a:ea typeface="Calibri" panose="020F0502020204030204" pitchFamily="34" charset="0"/>
              </a:rPr>
              <a:t> SLV capacity </a:t>
            </a:r>
            <a:r>
              <a:rPr lang="en-US" sz="1800" dirty="0">
                <a:solidFill>
                  <a:srgbClr val="000000"/>
                </a:solidFill>
                <a:effectLst/>
                <a:highlight>
                  <a:srgbClr val="FFFF00"/>
                </a:highlight>
                <a:latin typeface="Times New Roman" panose="02020603050405020304" pitchFamily="18" charset="0"/>
                <a:ea typeface="Calibri" panose="020F0502020204030204" pitchFamily="34" charset="0"/>
              </a:rPr>
              <a:t>(PGA</a:t>
            </a:r>
            <a:r>
              <a:rPr lang="en-US" sz="1800" baseline="-25000" dirty="0">
                <a:solidFill>
                  <a:srgbClr val="000000"/>
                </a:solidFill>
                <a:effectLst/>
                <a:highlight>
                  <a:srgbClr val="FFFF00"/>
                </a:highlight>
                <a:latin typeface="Times New Roman" panose="02020603050405020304" pitchFamily="18" charset="0"/>
                <a:ea typeface="Calibri" panose="020F0502020204030204" pitchFamily="34" charset="0"/>
              </a:rPr>
              <a:t>CLV</a:t>
            </a:r>
            <a:r>
              <a:rPr lang="en-US" sz="1800" dirty="0">
                <a:solidFill>
                  <a:srgbClr val="000000"/>
                </a:solidFill>
                <a:effectLst/>
                <a:highlight>
                  <a:srgbClr val="FFFF00"/>
                </a:highlight>
                <a:latin typeface="Times New Roman" panose="02020603050405020304" pitchFamily="18" charset="0"/>
                <a:ea typeface="Calibri" panose="020F0502020204030204" pitchFamily="34" charset="0"/>
              </a:rPr>
              <a:t>) and </a:t>
            </a:r>
            <a:r>
              <a:rPr lang="en-US" sz="1800" i="1" dirty="0">
                <a:solidFill>
                  <a:srgbClr val="000000"/>
                </a:solidFill>
                <a:effectLst/>
                <a:highlight>
                  <a:srgbClr val="FFFF00"/>
                </a:highlight>
                <a:latin typeface="Times New Roman" panose="02020603050405020304" pitchFamily="18" charset="0"/>
                <a:ea typeface="Calibri" panose="020F0502020204030204" pitchFamily="34" charset="0"/>
              </a:rPr>
              <a:t>SLV demand </a:t>
            </a:r>
            <a:r>
              <a:rPr lang="en-US" sz="1800" dirty="0">
                <a:solidFill>
                  <a:srgbClr val="000000"/>
                </a:solidFill>
                <a:effectLst/>
                <a:highlight>
                  <a:srgbClr val="FFFF00"/>
                </a:highlight>
                <a:latin typeface="Times New Roman" panose="02020603050405020304" pitchFamily="18" charset="0"/>
                <a:ea typeface="Calibri" panose="020F0502020204030204" pitchFamily="34" charset="0"/>
              </a:rPr>
              <a:t>(PGA</a:t>
            </a:r>
            <a:r>
              <a:rPr lang="en-US" sz="1800" baseline="-25000" dirty="0">
                <a:solidFill>
                  <a:srgbClr val="000000"/>
                </a:solidFill>
                <a:effectLst/>
                <a:highlight>
                  <a:srgbClr val="FFFF00"/>
                </a:highlight>
                <a:latin typeface="Times New Roman" panose="02020603050405020304" pitchFamily="18" charset="0"/>
                <a:ea typeface="Calibri" panose="020F0502020204030204" pitchFamily="34" charset="0"/>
              </a:rPr>
              <a:t>DLV</a:t>
            </a:r>
            <a:r>
              <a:rPr lang="en-US" sz="1800" dirty="0">
                <a:solidFill>
                  <a:srgbClr val="000000"/>
                </a:solidFill>
                <a:effectLst/>
                <a:highlight>
                  <a:srgbClr val="FFFF00"/>
                </a:highlight>
                <a:latin typeface="Times New Roman" panose="02020603050405020304" pitchFamily="18" charset="0"/>
                <a:ea typeface="MS Mincho" panose="02020609040205080304" pitchFamily="49" charset="-128"/>
              </a:rPr>
              <a:t>), expressed in terms of </a:t>
            </a:r>
            <a:r>
              <a:rPr lang="en-US" sz="1800" dirty="0">
                <a:solidFill>
                  <a:srgbClr val="000000"/>
                </a:solidFill>
                <a:effectLst/>
                <a:highlight>
                  <a:srgbClr val="FFFF00"/>
                </a:highlight>
                <a:latin typeface="Times New Roman" panose="02020603050405020304" pitchFamily="18" charset="0"/>
                <a:ea typeface="Calibri" panose="020F0502020204030204" pitchFamily="34" charset="0"/>
              </a:rPr>
              <a:t>peak ground acceleration, </a:t>
            </a:r>
            <a:r>
              <a:rPr lang="en-US" sz="1800" dirty="0">
                <a:solidFill>
                  <a:srgbClr val="000000"/>
                </a:solidFill>
                <a:effectLst/>
                <a:highlight>
                  <a:srgbClr val="FFFF00"/>
                </a:highlight>
                <a:latin typeface="Times New Roman" panose="02020603050405020304" pitchFamily="18" charset="0"/>
                <a:ea typeface="MS Mincho" panose="02020609040205080304" pitchFamily="49" charset="-128"/>
              </a:rPr>
              <a:t>according to </a:t>
            </a:r>
            <a:r>
              <a:rPr lang="en-US" sz="1800" dirty="0">
                <a:solidFill>
                  <a:srgbClr val="000000"/>
                </a:solidFill>
                <a:effectLst/>
                <a:highlight>
                  <a:srgbClr val="FFFF00"/>
                </a:highlight>
                <a:latin typeface="Times New Roman" panose="02020603050405020304" pitchFamily="18" charset="0"/>
                <a:ea typeface="Calibri" panose="020F0502020204030204" pitchFamily="34" charset="0"/>
              </a:rPr>
              <a:t>NTSC.</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a:solidFill>
                  <a:srgbClr val="000000"/>
                </a:solidFill>
                <a:effectLst/>
                <a:highlight>
                  <a:srgbClr val="FFFF00"/>
                </a:highlight>
                <a:latin typeface="Times New Roman" panose="02020603050405020304" pitchFamily="18" charset="0"/>
                <a:ea typeface="Calibri" panose="020F0502020204030204" pitchFamily="34" charset="0"/>
              </a:rPr>
              <a:t>The evaluation of </a:t>
            </a:r>
            <a:r>
              <a:rPr lang="it-IT" sz="1800" dirty="0">
                <a:solidFill>
                  <a:srgbClr val="000000"/>
                </a:solidFill>
                <a:effectLst/>
                <a:highlight>
                  <a:srgbClr val="FFFF00"/>
                </a:highlight>
                <a:latin typeface="Times New Roman" panose="02020603050405020304" pitchFamily="18" charset="0"/>
                <a:ea typeface="Calibri" panose="020F0502020204030204" pitchFamily="34" charset="0"/>
              </a:rPr>
              <a:t>α</a:t>
            </a:r>
            <a:r>
              <a:rPr lang="en-US" sz="1800" baseline="-25000" dirty="0">
                <a:solidFill>
                  <a:srgbClr val="000000"/>
                </a:solidFill>
                <a:effectLst/>
                <a:highlight>
                  <a:srgbClr val="FFFF00"/>
                </a:highlight>
                <a:latin typeface="Times New Roman" panose="02020603050405020304" pitchFamily="18" charset="0"/>
                <a:ea typeface="Calibri" panose="020F0502020204030204" pitchFamily="34" charset="0"/>
              </a:rPr>
              <a:t>SLV</a:t>
            </a:r>
            <a:r>
              <a:rPr lang="en-US" sz="1800" dirty="0">
                <a:solidFill>
                  <a:srgbClr val="000000"/>
                </a:solidFill>
                <a:effectLst/>
                <a:highlight>
                  <a:srgbClr val="FFFF00"/>
                </a:highlight>
                <a:latin typeface="Times New Roman" panose="02020603050405020304" pitchFamily="18" charset="0"/>
                <a:ea typeface="Calibri" panose="020F0502020204030204" pitchFamily="34" charset="0"/>
              </a:rPr>
              <a:t> requires the global analysis and verification of the entire structure in the pre- and post- intervention conditions, to get </a:t>
            </a:r>
            <a:r>
              <a:rPr lang="it-IT" sz="1800" dirty="0">
                <a:solidFill>
                  <a:srgbClr val="000000"/>
                </a:solidFill>
                <a:effectLst/>
                <a:highlight>
                  <a:srgbClr val="FFFF00"/>
                </a:highlight>
                <a:latin typeface="Times New Roman" panose="02020603050405020304" pitchFamily="18" charset="0"/>
                <a:ea typeface="Calibri" panose="020F0502020204030204" pitchFamily="34" charset="0"/>
              </a:rPr>
              <a:t>α</a:t>
            </a:r>
            <a:r>
              <a:rPr lang="en-US" sz="1800" baseline="-25000" dirty="0" err="1">
                <a:solidFill>
                  <a:srgbClr val="000000"/>
                </a:solidFill>
                <a:effectLst/>
                <a:highlight>
                  <a:srgbClr val="FFFF00"/>
                </a:highlight>
                <a:latin typeface="Times New Roman" panose="02020603050405020304" pitchFamily="18" charset="0"/>
                <a:ea typeface="Calibri" panose="020F0502020204030204" pitchFamily="34" charset="0"/>
              </a:rPr>
              <a:t>SLVante</a:t>
            </a:r>
            <a:r>
              <a:rPr lang="en-US" sz="1800" dirty="0">
                <a:solidFill>
                  <a:srgbClr val="000000"/>
                </a:solidFill>
                <a:effectLst/>
                <a:highlight>
                  <a:srgbClr val="FFFF00"/>
                </a:highlight>
                <a:latin typeface="Times New Roman" panose="02020603050405020304" pitchFamily="18" charset="0"/>
                <a:ea typeface="Calibri" panose="020F0502020204030204" pitchFamily="34" charset="0"/>
              </a:rPr>
              <a:t> and </a:t>
            </a:r>
            <a:r>
              <a:rPr lang="it-IT" sz="1800" dirty="0">
                <a:solidFill>
                  <a:srgbClr val="000000"/>
                </a:solidFill>
                <a:effectLst/>
                <a:highlight>
                  <a:srgbClr val="FFFF00"/>
                </a:highlight>
                <a:latin typeface="Times New Roman" panose="02020603050405020304" pitchFamily="18" charset="0"/>
                <a:ea typeface="Calibri" panose="020F0502020204030204" pitchFamily="34" charset="0"/>
              </a:rPr>
              <a:t>α</a:t>
            </a:r>
            <a:r>
              <a:rPr lang="en-US" sz="1800" baseline="-25000" dirty="0" err="1">
                <a:solidFill>
                  <a:srgbClr val="000000"/>
                </a:solidFill>
                <a:effectLst/>
                <a:highlight>
                  <a:srgbClr val="FFFF00"/>
                </a:highlight>
                <a:latin typeface="Times New Roman" panose="02020603050405020304" pitchFamily="18" charset="0"/>
                <a:ea typeface="Calibri" panose="020F0502020204030204" pitchFamily="34" charset="0"/>
              </a:rPr>
              <a:t>SLVpost</a:t>
            </a:r>
            <a:r>
              <a:rPr lang="en-US" sz="1800" dirty="0">
                <a:solidFill>
                  <a:srgbClr val="000000"/>
                </a:solidFill>
                <a:effectLst/>
                <a:highlight>
                  <a:srgbClr val="FFFF00"/>
                </a:highlight>
                <a:latin typeface="Times New Roman" panose="02020603050405020304" pitchFamily="18" charset="0"/>
                <a:ea typeface="Calibri" panose="020F0502020204030204" pitchFamily="34" charset="0"/>
              </a:rPr>
              <a:t>, respectively.</a:t>
            </a:r>
            <a:endParaRPr lang="it-IT" sz="1800" dirty="0">
              <a:solidFill>
                <a:srgbClr val="000000"/>
              </a:solidFill>
              <a:effectLst/>
              <a:latin typeface="Times New Roman" panose="02020603050405020304" pitchFamily="18" charset="0"/>
              <a:ea typeface="Calibri" panose="020F0502020204030204" pitchFamily="34" charset="0"/>
            </a:endParaRPr>
          </a:p>
          <a:p>
            <a:endParaRPr lang="it-IT" dirty="0"/>
          </a:p>
        </p:txBody>
      </p:sp>
      <p:sp>
        <p:nvSpPr>
          <p:cNvPr id="4" name="Segnaposto numero diapositiva 3"/>
          <p:cNvSpPr>
            <a:spLocks noGrp="1"/>
          </p:cNvSpPr>
          <p:nvPr>
            <p:ph type="sldNum" sz="quarter" idx="10"/>
          </p:nvPr>
        </p:nvSpPr>
        <p:spPr/>
        <p:txBody>
          <a:bodyPr/>
          <a:lstStyle/>
          <a:p>
            <a:fld id="{28F9D5F7-96F6-42EE-B760-4A296562F18F}" type="slidenum">
              <a:rPr lang="it-IT" smtClean="0"/>
              <a:t>21</a:t>
            </a:fld>
            <a:endParaRPr lang="it-IT"/>
          </a:p>
        </p:txBody>
      </p:sp>
    </p:spTree>
    <p:extLst>
      <p:ext uri="{BB962C8B-B14F-4D97-AF65-F5344CB8AC3E}">
        <p14:creationId xmlns:p14="http://schemas.microsoft.com/office/powerpoint/2010/main" val="7285415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685800" y="1143000"/>
            <a:ext cx="5486400" cy="3086100"/>
          </a:xfrm>
        </p:spPr>
      </p:sp>
      <p:sp>
        <p:nvSpPr>
          <p:cNvPr id="3" name="Segnaposto note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it-IT" sz="1200" b="1" dirty="0">
                <a:latin typeface="Candara" panose="020E0502030303020204" pitchFamily="34" charset="0"/>
                <a:ea typeface="MS Mincho" panose="02020609040205080304"/>
              </a:rPr>
              <a:t>Sa un’analisi su un campione di  </a:t>
            </a:r>
            <a:r>
              <a:rPr lang="it-IT" sz="1200" b="1" dirty="0">
                <a:solidFill>
                  <a:srgbClr val="BF534B"/>
                </a:solidFill>
                <a:latin typeface="Candara" panose="020E0502030303020204" pitchFamily="34" charset="0"/>
                <a:ea typeface="MS Mincho" panose="02020609040205080304"/>
              </a:rPr>
              <a:t>edifici </a:t>
            </a:r>
            <a:r>
              <a:rPr lang="it-IT" sz="1200" b="1" dirty="0">
                <a:latin typeface="Candara" panose="020E0502030303020204" pitchFamily="34" charset="0"/>
                <a:ea typeface="MS Mincho" panose="02020609040205080304"/>
              </a:rPr>
              <a:t>con </a:t>
            </a:r>
            <a:r>
              <a:rPr lang="it-IT" sz="1200" b="1" dirty="0">
                <a:solidFill>
                  <a:srgbClr val="BF534B"/>
                </a:solidFill>
                <a:latin typeface="Candara" panose="020E0502030303020204" pitchFamily="34" charset="0"/>
                <a:ea typeface="MS Mincho" panose="02020609040205080304"/>
              </a:rPr>
              <a:t>MIGLIORAMENTO SIMICO </a:t>
            </a:r>
            <a:r>
              <a:rPr lang="it-IT" sz="1200" b="1" dirty="0">
                <a:latin typeface="Candara" panose="020E0502030303020204" pitchFamily="34" charset="0"/>
                <a:ea typeface="MS Mincho" panose="02020609040205080304"/>
              </a:rPr>
              <a:t>conclusi (circa 150) si evince</a:t>
            </a:r>
            <a:r>
              <a:rPr lang="it-IT" sz="1200" b="1" baseline="0" dirty="0">
                <a:latin typeface="Candara" panose="020E0502030303020204" pitchFamily="34" charset="0"/>
                <a:ea typeface="MS Mincho" panose="02020609040205080304"/>
              </a:rPr>
              <a:t> un criterio coerente di programmazione degli interventi da parte delle regioni</a:t>
            </a:r>
          </a:p>
          <a:p>
            <a:endParaRPr lang="it-IT" dirty="0"/>
          </a:p>
        </p:txBody>
      </p:sp>
      <p:sp>
        <p:nvSpPr>
          <p:cNvPr id="4" name="Segnaposto numero diapositiva 3"/>
          <p:cNvSpPr>
            <a:spLocks noGrp="1"/>
          </p:cNvSpPr>
          <p:nvPr>
            <p:ph type="sldNum" sz="quarter" idx="10"/>
          </p:nvPr>
        </p:nvSpPr>
        <p:spPr/>
        <p:txBody>
          <a:bodyPr/>
          <a:lstStyle/>
          <a:p>
            <a:pPr>
              <a:defRPr/>
            </a:pPr>
            <a:fld id="{31D2D8E9-39F6-4558-A5AB-5AE3EC4251BF}" type="slidenum">
              <a:rPr lang="it-IT" smtClean="0"/>
              <a:pPr>
                <a:defRPr/>
              </a:pPr>
              <a:t>22</a:t>
            </a:fld>
            <a:endParaRPr lang="it-IT"/>
          </a:p>
        </p:txBody>
      </p:sp>
    </p:spTree>
    <p:extLst>
      <p:ext uri="{BB962C8B-B14F-4D97-AF65-F5344CB8AC3E}">
        <p14:creationId xmlns:p14="http://schemas.microsoft.com/office/powerpoint/2010/main" val="1513585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F08F0C7E-05DF-46C9-A13E-426CA0E07692}" type="slidenum">
              <a:rPr lang="it-IT" smtClean="0"/>
              <a:t>24</a:t>
            </a:fld>
            <a:endParaRPr lang="it-IT"/>
          </a:p>
        </p:txBody>
      </p:sp>
    </p:spTree>
    <p:extLst>
      <p:ext uri="{BB962C8B-B14F-4D97-AF65-F5344CB8AC3E}">
        <p14:creationId xmlns:p14="http://schemas.microsoft.com/office/powerpoint/2010/main" val="32008374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egnaposto immagine diapositiva 1"/>
          <p:cNvSpPr>
            <a:spLocks noGrp="1" noRot="1" noChangeAspect="1" noTextEdit="1"/>
          </p:cNvSpPr>
          <p:nvPr>
            <p:ph type="sldImg"/>
          </p:nvPr>
        </p:nvSpPr>
        <p:spPr bwMode="auto">
          <a:xfrm>
            <a:off x="685800" y="1143000"/>
            <a:ext cx="5486400" cy="3086100"/>
          </a:xfrm>
          <a:noFill/>
          <a:ln>
            <a:solidFill>
              <a:srgbClr val="000000"/>
            </a:solidFill>
            <a:miter lim="800000"/>
            <a:headEnd/>
            <a:tailEnd/>
          </a:ln>
        </p:spPr>
      </p:sp>
      <p:sp>
        <p:nvSpPr>
          <p:cNvPr id="9219"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z="1800" dirty="0"/>
          </a:p>
        </p:txBody>
      </p:sp>
      <p:sp>
        <p:nvSpPr>
          <p:cNvPr id="9220"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9157DED-135E-4B61-9B6B-536A2E35E2EE}" type="slidenum">
              <a:rPr lang="it-IT" smtClean="0"/>
              <a:pPr/>
              <a:t>25</a:t>
            </a:fld>
            <a:endParaRPr lang="it-IT"/>
          </a:p>
        </p:txBody>
      </p:sp>
    </p:spTree>
    <p:extLst>
      <p:ext uri="{BB962C8B-B14F-4D97-AF65-F5344CB8AC3E}">
        <p14:creationId xmlns:p14="http://schemas.microsoft.com/office/powerpoint/2010/main" val="22281362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30723" name="Segnaposto note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it-IT" sz="1200" kern="1200" dirty="0">
                <a:solidFill>
                  <a:schemeClr val="tx1"/>
                </a:solidFill>
                <a:latin typeface="+mn-lt"/>
                <a:ea typeface="+mn-ea"/>
                <a:cs typeface="+mn-cs"/>
              </a:rPr>
              <a:t>Tutti gli elementi</a:t>
            </a:r>
            <a:r>
              <a:rPr lang="it-IT" sz="1200" kern="1200" baseline="0" dirty="0">
                <a:solidFill>
                  <a:schemeClr val="tx1"/>
                </a:solidFill>
                <a:latin typeface="+mn-lt"/>
                <a:ea typeface="+mn-ea"/>
                <a:cs typeface="+mn-cs"/>
              </a:rPr>
              <a:t> analizzati per la CLE vengono inseriti in un GIS (</a:t>
            </a:r>
            <a:r>
              <a:rPr lang="it-IT" sz="1200" kern="1200" baseline="0" dirty="0" err="1">
                <a:solidFill>
                  <a:schemeClr val="tx1"/>
                </a:solidFill>
                <a:latin typeface="+mn-lt"/>
                <a:ea typeface="+mn-ea"/>
                <a:cs typeface="+mn-cs"/>
              </a:rPr>
              <a:t>Geographic</a:t>
            </a:r>
            <a:r>
              <a:rPr lang="it-IT" sz="1200" kern="1200" baseline="0" dirty="0">
                <a:solidFill>
                  <a:schemeClr val="tx1"/>
                </a:solidFill>
                <a:latin typeface="+mn-lt"/>
                <a:ea typeface="+mn-ea"/>
                <a:cs typeface="+mn-cs"/>
              </a:rPr>
              <a:t> Information System).</a:t>
            </a:r>
            <a:endParaRPr lang="it-IT" sz="1200" kern="1200" dirty="0">
              <a:solidFill>
                <a:schemeClr val="tx1"/>
              </a:solidFill>
              <a:latin typeface="+mn-lt"/>
              <a:ea typeface="+mn-ea"/>
              <a:cs typeface="+mn-cs"/>
            </a:endParaRPr>
          </a:p>
          <a:p>
            <a:endParaRPr lang="it-IT" dirty="0"/>
          </a:p>
        </p:txBody>
      </p:sp>
      <p:sp>
        <p:nvSpPr>
          <p:cNvPr id="30724"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C1015DA-0E3F-4D3A-837D-E26988D5B7AC}" type="slidenum">
              <a:rPr lang="it-IT" smtClean="0">
                <a:latin typeface="Arial" pitchFamily="34" charset="0"/>
                <a:ea typeface="ＭＳ Ｐゴシック"/>
                <a:cs typeface="ＭＳ Ｐゴシック"/>
              </a:rPr>
              <a:pPr/>
              <a:t>26</a:t>
            </a:fld>
            <a:endParaRPr lang="it-IT">
              <a:latin typeface="Arial" pitchFamily="34" charset="0"/>
              <a:ea typeface="ＭＳ Ｐゴシック"/>
              <a:cs typeface="ＭＳ Ｐゴシック"/>
            </a:endParaRPr>
          </a:p>
        </p:txBody>
      </p:sp>
    </p:spTree>
    <p:extLst>
      <p:ext uri="{BB962C8B-B14F-4D97-AF65-F5344CB8AC3E}">
        <p14:creationId xmlns:p14="http://schemas.microsoft.com/office/powerpoint/2010/main" val="41069883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egnaposto immagine diapositiva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it-IT" altLang="en-US" dirty="0"/>
          </a:p>
        </p:txBody>
      </p:sp>
      <p:sp>
        <p:nvSpPr>
          <p:cNvPr id="33796"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51643AAC-2806-470C-89C9-D6936D5A8BB3}" type="slidenum">
              <a:rPr lang="it-IT" altLang="en-US" smtClean="0"/>
              <a:pPr/>
              <a:t>27</a:t>
            </a:fld>
            <a:endParaRPr lang="it-IT" altLang="en-US"/>
          </a:p>
        </p:txBody>
      </p:sp>
    </p:spTree>
    <p:extLst>
      <p:ext uri="{BB962C8B-B14F-4D97-AF65-F5344CB8AC3E}">
        <p14:creationId xmlns:p14="http://schemas.microsoft.com/office/powerpoint/2010/main" val="14085790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685800" y="1143000"/>
            <a:ext cx="5486400" cy="3086100"/>
          </a:xfrm>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10"/>
          </p:nvPr>
        </p:nvSpPr>
        <p:spPr/>
        <p:txBody>
          <a:bodyPr/>
          <a:lstStyle/>
          <a:p>
            <a:fld id="{DBCD05D9-B3DA-4E1F-B73E-54BF7522DBD9}" type="slidenum">
              <a:rPr lang="it-IT" smtClean="0"/>
              <a:t>3</a:t>
            </a:fld>
            <a:endParaRPr lang="it-IT"/>
          </a:p>
        </p:txBody>
      </p:sp>
    </p:spTree>
    <p:extLst>
      <p:ext uri="{BB962C8B-B14F-4D97-AF65-F5344CB8AC3E}">
        <p14:creationId xmlns:p14="http://schemas.microsoft.com/office/powerpoint/2010/main" val="30786939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685800" y="1143000"/>
            <a:ext cx="5486400" cy="3086100"/>
          </a:xfrm>
        </p:spPr>
      </p:sp>
      <p:sp>
        <p:nvSpPr>
          <p:cNvPr id="3" name="Segnaposto note 2"/>
          <p:cNvSpPr>
            <a:spLocks noGrp="1"/>
          </p:cNvSpPr>
          <p:nvPr>
            <p:ph type="body" idx="1"/>
          </p:nvPr>
        </p:nvSpPr>
        <p:spPr/>
        <p:txBody>
          <a:bodyPr>
            <a:normAutofit fontScale="70000" lnSpcReduction="20000"/>
          </a:bodyPr>
          <a:lstStyle/>
          <a:p>
            <a:r>
              <a:rPr lang="it-IT" sz="1000" noProof="0" dirty="0">
                <a:latin typeface="Arial" panose="020B0604020202020204" pitchFamily="34" charset="0"/>
                <a:cs typeface="Arial" panose="020B0604020202020204" pitchFamily="34" charset="0"/>
              </a:rPr>
              <a:t>Queste stime sono coerenti con le nuove mappe di rischio che l’Italia ha aggiornato per il patrimonio residenziale in occasione del National </a:t>
            </a:r>
            <a:r>
              <a:rPr lang="it-IT" sz="1000" noProof="0" dirty="0" err="1">
                <a:latin typeface="Arial" panose="020B0604020202020204" pitchFamily="34" charset="0"/>
                <a:cs typeface="Arial" panose="020B0604020202020204" pitchFamily="34" charset="0"/>
              </a:rPr>
              <a:t>Risk</a:t>
            </a:r>
            <a:r>
              <a:rPr lang="it-IT" sz="1000" noProof="0" dirty="0">
                <a:latin typeface="Arial" panose="020B0604020202020204" pitchFamily="34" charset="0"/>
                <a:cs typeface="Arial" panose="020B0604020202020204" pitchFamily="34" charset="0"/>
              </a:rPr>
              <a:t> </a:t>
            </a:r>
            <a:r>
              <a:rPr lang="it-IT" sz="1000" noProof="0" dirty="0" err="1">
                <a:latin typeface="Arial" panose="020B0604020202020204" pitchFamily="34" charset="0"/>
                <a:cs typeface="Arial" panose="020B0604020202020204" pitchFamily="34" charset="0"/>
              </a:rPr>
              <a:t>assessment</a:t>
            </a:r>
            <a:r>
              <a:rPr lang="it-IT" sz="1000" noProof="0" dirty="0">
                <a:latin typeface="Arial" panose="020B0604020202020204" pitchFamily="34" charset="0"/>
                <a:cs typeface="Arial" panose="020B0604020202020204" pitchFamily="34" charset="0"/>
              </a:rPr>
              <a:t> richiesto nell’ambito del Sendai Framework.</a:t>
            </a:r>
          </a:p>
          <a:p>
            <a:endParaRPr lang="en-US" sz="1000" dirty="0">
              <a:latin typeface="Arial" panose="020B0604020202020204" pitchFamily="34" charset="0"/>
              <a:cs typeface="Arial" panose="020B0604020202020204" pitchFamily="34" charset="0"/>
            </a:endParaRPr>
          </a:p>
          <a:p>
            <a:r>
              <a:rPr lang="en-US" sz="1000" dirty="0">
                <a:latin typeface="Arial" panose="020B0604020202020204" pitchFamily="34" charset="0"/>
                <a:cs typeface="Arial" panose="020B0604020202020204" pitchFamily="34" charset="0"/>
              </a:rPr>
              <a:t>In order to provide more useful risk quantities that describe the impact of earthquakes potentially occurring in the national territory in the future, the attention has been focused on the consequences for the population and for the building stock. More in detail, the following impact quantities have been considered, in the assumed time window:</a:t>
            </a:r>
          </a:p>
          <a:p>
            <a:r>
              <a:rPr lang="en-US" sz="1000" dirty="0">
                <a:latin typeface="Arial" panose="020B0604020202020204" pitchFamily="34" charset="0"/>
                <a:cs typeface="Arial" panose="020B0604020202020204" pitchFamily="34" charset="0"/>
              </a:rPr>
              <a:t>No. of dead</a:t>
            </a:r>
          </a:p>
          <a:p>
            <a:r>
              <a:rPr lang="en-US" sz="1000" dirty="0">
                <a:latin typeface="Arial" panose="020B0604020202020204" pitchFamily="34" charset="0"/>
                <a:cs typeface="Arial" panose="020B0604020202020204" pitchFamily="34" charset="0"/>
              </a:rPr>
              <a:t>No. of injured</a:t>
            </a:r>
          </a:p>
          <a:p>
            <a:r>
              <a:rPr lang="en-US" sz="1000" dirty="0">
                <a:latin typeface="Arial" panose="020B0604020202020204" pitchFamily="34" charset="0"/>
                <a:cs typeface="Arial" panose="020B0604020202020204" pitchFamily="34" charset="0"/>
              </a:rPr>
              <a:t>No. of homeless</a:t>
            </a:r>
          </a:p>
          <a:p>
            <a:r>
              <a:rPr lang="en-US" sz="1000" dirty="0">
                <a:latin typeface="Arial" panose="020B0604020202020204" pitchFamily="34" charset="0"/>
                <a:cs typeface="Arial" panose="020B0604020202020204" pitchFamily="34" charset="0"/>
              </a:rPr>
              <a:t>Direct economic losses (i.e. cost of repair or reconstruction of damaged/collapsed buildings) in euro</a:t>
            </a:r>
          </a:p>
          <a:p>
            <a:r>
              <a:rPr lang="en-US" sz="1000" dirty="0">
                <a:latin typeface="Arial" panose="020B0604020202020204" pitchFamily="34" charset="0"/>
                <a:cs typeface="Arial" panose="020B0604020202020204" pitchFamily="34" charset="0"/>
              </a:rPr>
              <a:t>No. of unusable buildings and unusable dwellings in the short term</a:t>
            </a:r>
          </a:p>
          <a:p>
            <a:r>
              <a:rPr lang="en-US" sz="1000" dirty="0">
                <a:latin typeface="Arial" panose="020B0604020202020204" pitchFamily="34" charset="0"/>
                <a:cs typeface="Arial" panose="020B0604020202020204" pitchFamily="34" charset="0"/>
              </a:rPr>
              <a:t>No. of unusable buildings/ dwellings in the long term</a:t>
            </a:r>
          </a:p>
          <a:p>
            <a:r>
              <a:rPr lang="en-US" sz="1000" dirty="0">
                <a:latin typeface="Arial" panose="020B0604020202020204" pitchFamily="34" charset="0"/>
                <a:cs typeface="Arial" panose="020B0604020202020204" pitchFamily="34" charset="0"/>
              </a:rPr>
              <a:t>No. of collapsed buildings/dwellings</a:t>
            </a:r>
          </a:p>
          <a:p>
            <a:r>
              <a:rPr lang="en-US" sz="1000" dirty="0">
                <a:latin typeface="Arial" panose="020B0604020202020204" pitchFamily="34" charset="0"/>
                <a:cs typeface="Arial" panose="020B0604020202020204" pitchFamily="34" charset="0"/>
              </a:rPr>
              <a:t>The evaluation of the above quantities is based on the values of the expected numbers of buildings affected by the different damage levels, shown in the previous paragraph. The translation of the building/dwelling damage levels into the above said impact quantities is carried out by assuming the relationships described below. They are the same for all the elaborations of the research groups that have carried out the analyses considered in the present risk assessment, thus avoiding any further different in the translation from damage to consequences.</a:t>
            </a:r>
          </a:p>
          <a:p>
            <a:r>
              <a:rPr lang="en-US" sz="1000" dirty="0">
                <a:latin typeface="Arial" panose="020B0604020202020204" pitchFamily="34" charset="0"/>
                <a:cs typeface="Arial" panose="020B0604020202020204" pitchFamily="34" charset="0"/>
              </a:rPr>
              <a:t>The average direct cost per year results to be in the order of 2 billion euro, while maximum and minimum values differ by approximately 50% with respect to average, thus confirming the high uncertainty in this estimation. Assuming a reconstruction cost of 1350€/</a:t>
            </a:r>
            <a:r>
              <a:rPr lang="en-US" sz="1000" dirty="0" err="1">
                <a:latin typeface="Arial" panose="020B0604020202020204" pitchFamily="34" charset="0"/>
                <a:cs typeface="Arial" panose="020B0604020202020204" pitchFamily="34" charset="0"/>
              </a:rPr>
              <a:t>sqm</a:t>
            </a:r>
            <a:r>
              <a:rPr lang="en-US" sz="1000" dirty="0">
                <a:latin typeface="Arial" panose="020B0604020202020204" pitchFamily="34" charset="0"/>
                <a:cs typeface="Arial" panose="020B0604020202020204" pitchFamily="34" charset="0"/>
              </a:rPr>
              <a:t>, the asset replacement cost results to be in the order of  3400 billion euro and the expected annual loss is therefore in the order of 0.063% of the asset replacement cost. These figures account for the direct (repair/reconstruction) costs of the dwelling building stock only and appears quite consistent with the total costs of earthquakes in the last 50 years, shown in the introductory paragraph of the present chapter. These latter, indeed, consider all the costs of past earthquakes, including direct costs of repair/reconstruction of industrial/commercial buildings, public buildings, infrastructures, cultural heritage, as well as the emergency management costs (e.g. shelters, temporary houses, etc.). Including all the other costs typically implies doubling the direct costs calculated for dwelling buildings only (Dolce et al. 2015), thus leading to an expected total costs in the order of 4-4.5 billion euro per year. This is somewhat greater than the real average costs in the last 50 years, which, on the other hand, have been </a:t>
            </a:r>
            <a:r>
              <a:rPr lang="en-US" sz="1000" dirty="0" err="1">
                <a:latin typeface="Arial" panose="020B0604020202020204" pitchFamily="34" charset="0"/>
                <a:cs typeface="Arial" panose="020B0604020202020204" pitchFamily="34" charset="0"/>
              </a:rPr>
              <a:t>characterised</a:t>
            </a:r>
            <a:r>
              <a:rPr lang="en-US" sz="1000" dirty="0">
                <a:latin typeface="Arial" panose="020B0604020202020204" pitchFamily="34" charset="0"/>
                <a:cs typeface="Arial" panose="020B0604020202020204" pitchFamily="34" charset="0"/>
              </a:rPr>
              <a:t> by a seismicity that has neither attained nor overcome magnitude 7. </a:t>
            </a:r>
          </a:p>
          <a:p>
            <a:r>
              <a:rPr lang="en-US" sz="1000" dirty="0">
                <a:latin typeface="Arial" panose="020B0604020202020204" pitchFamily="34" charset="0"/>
                <a:cs typeface="Arial" panose="020B0604020202020204" pitchFamily="34" charset="0"/>
              </a:rPr>
              <a:t>The consequences on the population in table 1.20 provide a high number of fatalities, in the order of 500 per year. Although this appears inconsistent and largely overestimated with respect to the figures of the last 50 </a:t>
            </a:r>
            <a:r>
              <a:rPr lang="en-US" sz="1000" dirty="0" err="1">
                <a:latin typeface="Arial" panose="020B0604020202020204" pitchFamily="34" charset="0"/>
                <a:cs typeface="Arial" panose="020B0604020202020204" pitchFamily="34" charset="0"/>
              </a:rPr>
              <a:t>yrs</a:t>
            </a:r>
            <a:r>
              <a:rPr lang="en-US" sz="1000" dirty="0">
                <a:latin typeface="Arial" panose="020B0604020202020204" pitchFamily="34" charset="0"/>
                <a:cs typeface="Arial" panose="020B0604020202020204" pitchFamily="34" charset="0"/>
              </a:rPr>
              <a:t> (about 5100), they appear underestimated if compared with the figures relevant to the 1860-2010 time window, when more the 200000 dead occurred in 150 </a:t>
            </a:r>
            <a:r>
              <a:rPr lang="en-US" sz="1000" dirty="0" err="1">
                <a:latin typeface="Arial" panose="020B0604020202020204" pitchFamily="34" charset="0"/>
                <a:cs typeface="Arial" panose="020B0604020202020204" pitchFamily="34" charset="0"/>
              </a:rPr>
              <a:t>yrs</a:t>
            </a:r>
            <a:r>
              <a:rPr lang="en-US" sz="1000" dirty="0">
                <a:latin typeface="Arial" panose="020B0604020202020204" pitchFamily="34" charset="0"/>
                <a:cs typeface="Arial" panose="020B0604020202020204" pitchFamily="34" charset="0"/>
              </a:rPr>
              <a:t> shown at the beginning of the present chapter. On the other hand, besides the above considerations on the last 50yrs seismicity, the number of casualties due to an earthquake is the most difficult consequence quantity to estimate as it implies the greatest uncertainty. It depends, indeed, on the population exposure where (</a:t>
            </a:r>
            <a:r>
              <a:rPr lang="en-US" sz="1000" dirty="0" err="1">
                <a:latin typeface="Arial" panose="020B0604020202020204" pitchFamily="34" charset="0"/>
                <a:cs typeface="Arial" panose="020B0604020202020204" pitchFamily="34" charset="0"/>
              </a:rPr>
              <a:t>epicentre</a:t>
            </a:r>
            <a:r>
              <a:rPr lang="en-US" sz="1000" dirty="0">
                <a:latin typeface="Arial" panose="020B0604020202020204" pitchFamily="34" charset="0"/>
                <a:cs typeface="Arial" panose="020B0604020202020204" pitchFamily="34" charset="0"/>
              </a:rPr>
              <a:t> distance from large cities) and when (time of the day, day and season) an earthquake occurs.</a:t>
            </a:r>
          </a:p>
          <a:p>
            <a:r>
              <a:rPr lang="en-US" sz="1000" dirty="0">
                <a:latin typeface="Arial" panose="020B0604020202020204" pitchFamily="34" charset="0"/>
                <a:cs typeface="Arial" panose="020B0604020202020204" pitchFamily="34" charset="0"/>
              </a:rPr>
              <a:t>The </a:t>
            </a:r>
            <a:r>
              <a:rPr lang="en-US" sz="1000" dirty="0" err="1">
                <a:latin typeface="Arial" panose="020B0604020202020204" pitchFamily="34" charset="0"/>
                <a:cs typeface="Arial" panose="020B0604020202020204" pitchFamily="34" charset="0"/>
              </a:rPr>
              <a:t>unusability</a:t>
            </a:r>
            <a:r>
              <a:rPr lang="en-US" sz="1000" dirty="0">
                <a:latin typeface="Arial" panose="020B0604020202020204" pitchFamily="34" charset="0"/>
                <a:cs typeface="Arial" panose="020B0604020202020204" pitchFamily="34" charset="0"/>
              </a:rPr>
              <a:t> of dwellings due to damage and the consequent homeless are also important to evaluate the economic impact due to the not negligible costs for temporary housing arrangement of people as well as the social impact of earthquakes. The figures reported in table 1.19 and 1.20, with an average expected number in the order of 36000 unusable dwellings per year and almost 80000 homeless, summing the short and long term, are impressive, resulting in important economic (in the order of 1/41/2 of the direct costs for dwelling repair/reconstruction)  and social impacts. </a:t>
            </a:r>
          </a:p>
        </p:txBody>
      </p:sp>
      <p:sp>
        <p:nvSpPr>
          <p:cNvPr id="4" name="Segnaposto numero diapositiva 3"/>
          <p:cNvSpPr>
            <a:spLocks noGrp="1"/>
          </p:cNvSpPr>
          <p:nvPr>
            <p:ph type="sldNum" sz="quarter" idx="10"/>
          </p:nvPr>
        </p:nvSpPr>
        <p:spPr/>
        <p:txBody>
          <a:bodyPr/>
          <a:lstStyle/>
          <a:p>
            <a:pPr>
              <a:defRPr/>
            </a:pPr>
            <a:fld id="{31D2D8E9-39F6-4558-A5AB-5AE3EC4251BF}" type="slidenum">
              <a:rPr lang="it-IT" smtClean="0"/>
              <a:pPr>
                <a:defRPr/>
              </a:pPr>
              <a:t>4</a:t>
            </a:fld>
            <a:endParaRPr lang="it-IT"/>
          </a:p>
        </p:txBody>
      </p:sp>
    </p:spTree>
    <p:extLst>
      <p:ext uri="{BB962C8B-B14F-4D97-AF65-F5344CB8AC3E}">
        <p14:creationId xmlns:p14="http://schemas.microsoft.com/office/powerpoint/2010/main" val="25980522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685800" y="1143000"/>
            <a:ext cx="5486400" cy="3086100"/>
          </a:xfrm>
        </p:spPr>
      </p:sp>
      <p:sp>
        <p:nvSpPr>
          <p:cNvPr id="3" name="Segnaposto note 2"/>
          <p:cNvSpPr>
            <a:spLocks noGrp="1"/>
          </p:cNvSpPr>
          <p:nvPr>
            <p:ph type="body" idx="1"/>
          </p:nvPr>
        </p:nvSpPr>
        <p:spPr/>
        <p:txBody>
          <a:bodyPr>
            <a:normAutofit fontScale="70000" lnSpcReduction="20000"/>
          </a:bodyPr>
          <a:lstStyle/>
          <a:p>
            <a:r>
              <a:rPr lang="it-IT" sz="1000" noProof="0" dirty="0">
                <a:latin typeface="Arial" panose="020B0604020202020204" pitchFamily="34" charset="0"/>
                <a:cs typeface="Arial" panose="020B0604020202020204" pitchFamily="34" charset="0"/>
              </a:rPr>
              <a:t>Queste stime sono coerenti con le nuove mappe di rischio che l’Italia ha aggiornato per il patrimonio residenziale in occasione del National </a:t>
            </a:r>
            <a:r>
              <a:rPr lang="it-IT" sz="1000" noProof="0" dirty="0" err="1">
                <a:latin typeface="Arial" panose="020B0604020202020204" pitchFamily="34" charset="0"/>
                <a:cs typeface="Arial" panose="020B0604020202020204" pitchFamily="34" charset="0"/>
              </a:rPr>
              <a:t>Risk</a:t>
            </a:r>
            <a:r>
              <a:rPr lang="it-IT" sz="1000" noProof="0" dirty="0">
                <a:latin typeface="Arial" panose="020B0604020202020204" pitchFamily="34" charset="0"/>
                <a:cs typeface="Arial" panose="020B0604020202020204" pitchFamily="34" charset="0"/>
              </a:rPr>
              <a:t> </a:t>
            </a:r>
            <a:r>
              <a:rPr lang="it-IT" sz="1000" noProof="0" dirty="0" err="1">
                <a:latin typeface="Arial" panose="020B0604020202020204" pitchFamily="34" charset="0"/>
                <a:cs typeface="Arial" panose="020B0604020202020204" pitchFamily="34" charset="0"/>
              </a:rPr>
              <a:t>assessment</a:t>
            </a:r>
            <a:r>
              <a:rPr lang="it-IT" sz="1000" noProof="0" dirty="0">
                <a:latin typeface="Arial" panose="020B0604020202020204" pitchFamily="34" charset="0"/>
                <a:cs typeface="Arial" panose="020B0604020202020204" pitchFamily="34" charset="0"/>
              </a:rPr>
              <a:t> richiesto nell’ambito del Sendai Framework.</a:t>
            </a:r>
          </a:p>
          <a:p>
            <a:endParaRPr lang="en-US" sz="1000" dirty="0">
              <a:latin typeface="Arial" panose="020B0604020202020204" pitchFamily="34" charset="0"/>
              <a:cs typeface="Arial" panose="020B0604020202020204" pitchFamily="34" charset="0"/>
            </a:endParaRPr>
          </a:p>
          <a:p>
            <a:r>
              <a:rPr lang="en-US" sz="1000" dirty="0">
                <a:latin typeface="Arial" panose="020B0604020202020204" pitchFamily="34" charset="0"/>
                <a:cs typeface="Arial" panose="020B0604020202020204" pitchFamily="34" charset="0"/>
              </a:rPr>
              <a:t>In order to provide more useful risk quantities that describe the impact of earthquakes potentially occurring in the national territory in the future, the attention has been focused on the consequences for the population and for the building stock. More in detail, the following impact quantities have been considered, in the assumed time window:</a:t>
            </a:r>
          </a:p>
          <a:p>
            <a:r>
              <a:rPr lang="en-US" sz="1000" dirty="0">
                <a:latin typeface="Arial" panose="020B0604020202020204" pitchFamily="34" charset="0"/>
                <a:cs typeface="Arial" panose="020B0604020202020204" pitchFamily="34" charset="0"/>
              </a:rPr>
              <a:t>No. of dead</a:t>
            </a:r>
          </a:p>
          <a:p>
            <a:r>
              <a:rPr lang="en-US" sz="1000" dirty="0">
                <a:latin typeface="Arial" panose="020B0604020202020204" pitchFamily="34" charset="0"/>
                <a:cs typeface="Arial" panose="020B0604020202020204" pitchFamily="34" charset="0"/>
              </a:rPr>
              <a:t>No. of injured</a:t>
            </a:r>
          </a:p>
          <a:p>
            <a:r>
              <a:rPr lang="en-US" sz="1000" dirty="0">
                <a:latin typeface="Arial" panose="020B0604020202020204" pitchFamily="34" charset="0"/>
                <a:cs typeface="Arial" panose="020B0604020202020204" pitchFamily="34" charset="0"/>
              </a:rPr>
              <a:t>No. of homeless</a:t>
            </a:r>
          </a:p>
          <a:p>
            <a:r>
              <a:rPr lang="en-US" sz="1000" dirty="0">
                <a:latin typeface="Arial" panose="020B0604020202020204" pitchFamily="34" charset="0"/>
                <a:cs typeface="Arial" panose="020B0604020202020204" pitchFamily="34" charset="0"/>
              </a:rPr>
              <a:t>Direct economic losses (i.e. cost of repair or reconstruction of damaged/collapsed buildings) in euro</a:t>
            </a:r>
          </a:p>
          <a:p>
            <a:r>
              <a:rPr lang="en-US" sz="1000" dirty="0">
                <a:latin typeface="Arial" panose="020B0604020202020204" pitchFamily="34" charset="0"/>
                <a:cs typeface="Arial" panose="020B0604020202020204" pitchFamily="34" charset="0"/>
              </a:rPr>
              <a:t>No. of unusable buildings and unusable dwellings in the short term</a:t>
            </a:r>
          </a:p>
          <a:p>
            <a:r>
              <a:rPr lang="en-US" sz="1000" dirty="0">
                <a:latin typeface="Arial" panose="020B0604020202020204" pitchFamily="34" charset="0"/>
                <a:cs typeface="Arial" panose="020B0604020202020204" pitchFamily="34" charset="0"/>
              </a:rPr>
              <a:t>No. of unusable buildings/ dwellings in the long term</a:t>
            </a:r>
          </a:p>
          <a:p>
            <a:r>
              <a:rPr lang="en-US" sz="1000" dirty="0">
                <a:latin typeface="Arial" panose="020B0604020202020204" pitchFamily="34" charset="0"/>
                <a:cs typeface="Arial" panose="020B0604020202020204" pitchFamily="34" charset="0"/>
              </a:rPr>
              <a:t>No. of collapsed buildings/dwellings</a:t>
            </a:r>
          </a:p>
          <a:p>
            <a:r>
              <a:rPr lang="en-US" sz="1000" dirty="0">
                <a:latin typeface="Arial" panose="020B0604020202020204" pitchFamily="34" charset="0"/>
                <a:cs typeface="Arial" panose="020B0604020202020204" pitchFamily="34" charset="0"/>
              </a:rPr>
              <a:t>The evaluation of the above quantities is based on the values of the expected numbers of buildings affected by the different damage levels, shown in the previous paragraph. The translation of the building/dwelling damage levels into the above said impact quantities is carried out by assuming the relationships described below. They are the same for all the elaborations of the research groups that have carried out the analyses considered in the present risk assessment, thus avoiding any further different in the translation from damage to consequences.</a:t>
            </a:r>
          </a:p>
          <a:p>
            <a:r>
              <a:rPr lang="en-US" sz="1000" dirty="0">
                <a:latin typeface="Arial" panose="020B0604020202020204" pitchFamily="34" charset="0"/>
                <a:cs typeface="Arial" panose="020B0604020202020204" pitchFamily="34" charset="0"/>
              </a:rPr>
              <a:t>The average direct cost per year results to be in the order of 2 billion euro, while maximum and minimum values differ by approximately 50% with respect to average, thus confirming the high uncertainty in this estimation. Assuming a reconstruction cost of 1350€/</a:t>
            </a:r>
            <a:r>
              <a:rPr lang="en-US" sz="1000" dirty="0" err="1">
                <a:latin typeface="Arial" panose="020B0604020202020204" pitchFamily="34" charset="0"/>
                <a:cs typeface="Arial" panose="020B0604020202020204" pitchFamily="34" charset="0"/>
              </a:rPr>
              <a:t>sqm</a:t>
            </a:r>
            <a:r>
              <a:rPr lang="en-US" sz="1000" dirty="0">
                <a:latin typeface="Arial" panose="020B0604020202020204" pitchFamily="34" charset="0"/>
                <a:cs typeface="Arial" panose="020B0604020202020204" pitchFamily="34" charset="0"/>
              </a:rPr>
              <a:t>, the asset replacement cost results to be in the order of  3400 billion euro and the expected annual loss is therefore in the order of 0.063% of the asset replacement cost. These figures account for the direct (repair/reconstruction) costs of the dwelling building stock only and appears quite consistent with the total costs of earthquakes in the last 50 years, shown in the introductory paragraph of the present chapter. These latter, indeed, consider all the costs of past earthquakes, including direct costs of repair/reconstruction of industrial/commercial buildings, public buildings, infrastructures, cultural heritage, as well as the emergency management costs (e.g. shelters, temporary houses, etc.). Including all the other costs typically implies doubling the direct costs calculated for dwelling buildings only (Dolce et al. 2015), thus leading to an expected total costs in the order of 4-4.5 billion euro per year. This is somewhat greater than the real average costs in the last 50 years, which, on the other hand, have been </a:t>
            </a:r>
            <a:r>
              <a:rPr lang="en-US" sz="1000" dirty="0" err="1">
                <a:latin typeface="Arial" panose="020B0604020202020204" pitchFamily="34" charset="0"/>
                <a:cs typeface="Arial" panose="020B0604020202020204" pitchFamily="34" charset="0"/>
              </a:rPr>
              <a:t>characterised</a:t>
            </a:r>
            <a:r>
              <a:rPr lang="en-US" sz="1000" dirty="0">
                <a:latin typeface="Arial" panose="020B0604020202020204" pitchFamily="34" charset="0"/>
                <a:cs typeface="Arial" panose="020B0604020202020204" pitchFamily="34" charset="0"/>
              </a:rPr>
              <a:t> by a seismicity that has neither attained nor overcome magnitude 7. </a:t>
            </a:r>
          </a:p>
          <a:p>
            <a:r>
              <a:rPr lang="en-US" sz="1000" dirty="0">
                <a:latin typeface="Arial" panose="020B0604020202020204" pitchFamily="34" charset="0"/>
                <a:cs typeface="Arial" panose="020B0604020202020204" pitchFamily="34" charset="0"/>
              </a:rPr>
              <a:t>The consequences on the population in table 1.20 provide a high number of fatalities, in the order of 500 per year. Although this appears inconsistent and largely overestimated with respect to the figures of the last 50 </a:t>
            </a:r>
            <a:r>
              <a:rPr lang="en-US" sz="1000" dirty="0" err="1">
                <a:latin typeface="Arial" panose="020B0604020202020204" pitchFamily="34" charset="0"/>
                <a:cs typeface="Arial" panose="020B0604020202020204" pitchFamily="34" charset="0"/>
              </a:rPr>
              <a:t>yrs</a:t>
            </a:r>
            <a:r>
              <a:rPr lang="en-US" sz="1000" dirty="0">
                <a:latin typeface="Arial" panose="020B0604020202020204" pitchFamily="34" charset="0"/>
                <a:cs typeface="Arial" panose="020B0604020202020204" pitchFamily="34" charset="0"/>
              </a:rPr>
              <a:t> (about 5100), they appear underestimated if compared with the figures relevant to the 1860-2010 time window, when more the 200000 dead occurred in 150 </a:t>
            </a:r>
            <a:r>
              <a:rPr lang="en-US" sz="1000" dirty="0" err="1">
                <a:latin typeface="Arial" panose="020B0604020202020204" pitchFamily="34" charset="0"/>
                <a:cs typeface="Arial" panose="020B0604020202020204" pitchFamily="34" charset="0"/>
              </a:rPr>
              <a:t>yrs</a:t>
            </a:r>
            <a:r>
              <a:rPr lang="en-US" sz="1000" dirty="0">
                <a:latin typeface="Arial" panose="020B0604020202020204" pitchFamily="34" charset="0"/>
                <a:cs typeface="Arial" panose="020B0604020202020204" pitchFamily="34" charset="0"/>
              </a:rPr>
              <a:t> shown at the beginning of the present chapter. On the other hand, besides the above considerations on the last 50yrs seismicity, the number of casualties due to an earthquake is the most difficult consequence quantity to estimate as it implies the greatest uncertainty. It depends, indeed, on the population exposure where (</a:t>
            </a:r>
            <a:r>
              <a:rPr lang="en-US" sz="1000" dirty="0" err="1">
                <a:latin typeface="Arial" panose="020B0604020202020204" pitchFamily="34" charset="0"/>
                <a:cs typeface="Arial" panose="020B0604020202020204" pitchFamily="34" charset="0"/>
              </a:rPr>
              <a:t>epicentre</a:t>
            </a:r>
            <a:r>
              <a:rPr lang="en-US" sz="1000" dirty="0">
                <a:latin typeface="Arial" panose="020B0604020202020204" pitchFamily="34" charset="0"/>
                <a:cs typeface="Arial" panose="020B0604020202020204" pitchFamily="34" charset="0"/>
              </a:rPr>
              <a:t> distance from large cities) and when (time of the day, day and season) an earthquake occurs.</a:t>
            </a:r>
          </a:p>
          <a:p>
            <a:r>
              <a:rPr lang="en-US" sz="1000" dirty="0">
                <a:latin typeface="Arial" panose="020B0604020202020204" pitchFamily="34" charset="0"/>
                <a:cs typeface="Arial" panose="020B0604020202020204" pitchFamily="34" charset="0"/>
              </a:rPr>
              <a:t>The </a:t>
            </a:r>
            <a:r>
              <a:rPr lang="en-US" sz="1000" dirty="0" err="1">
                <a:latin typeface="Arial" panose="020B0604020202020204" pitchFamily="34" charset="0"/>
                <a:cs typeface="Arial" panose="020B0604020202020204" pitchFamily="34" charset="0"/>
              </a:rPr>
              <a:t>unusability</a:t>
            </a:r>
            <a:r>
              <a:rPr lang="en-US" sz="1000" dirty="0">
                <a:latin typeface="Arial" panose="020B0604020202020204" pitchFamily="34" charset="0"/>
                <a:cs typeface="Arial" panose="020B0604020202020204" pitchFamily="34" charset="0"/>
              </a:rPr>
              <a:t> of dwellings due to damage and the consequent homeless are also important to evaluate the economic impact due to the not negligible costs for temporary housing arrangement of people as well as the social impact of earthquakes. The figures reported in table 1.19 and 1.20, with an average expected number in the order of 36000 unusable dwellings per year and almost 80000 homeless, summing the short and long term, are impressive, resulting in important economic (in the order of 1/41/2 of the direct costs for dwelling repair/reconstruction)  and social impacts. </a:t>
            </a:r>
          </a:p>
        </p:txBody>
      </p:sp>
      <p:sp>
        <p:nvSpPr>
          <p:cNvPr id="4" name="Segnaposto numero diapositiva 3"/>
          <p:cNvSpPr>
            <a:spLocks noGrp="1"/>
          </p:cNvSpPr>
          <p:nvPr>
            <p:ph type="sldNum" sz="quarter" idx="10"/>
          </p:nvPr>
        </p:nvSpPr>
        <p:spPr/>
        <p:txBody>
          <a:bodyPr/>
          <a:lstStyle/>
          <a:p>
            <a:pPr>
              <a:defRPr/>
            </a:pPr>
            <a:fld id="{31D2D8E9-39F6-4558-A5AB-5AE3EC4251BF}" type="slidenum">
              <a:rPr lang="it-IT" smtClean="0"/>
              <a:pPr>
                <a:defRPr/>
              </a:pPr>
              <a:t>5</a:t>
            </a:fld>
            <a:endParaRPr lang="it-IT"/>
          </a:p>
        </p:txBody>
      </p:sp>
    </p:spTree>
    <p:extLst>
      <p:ext uri="{BB962C8B-B14F-4D97-AF65-F5344CB8AC3E}">
        <p14:creationId xmlns:p14="http://schemas.microsoft.com/office/powerpoint/2010/main" val="4578347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685800" y="1143000"/>
            <a:ext cx="5486400" cy="3086100"/>
          </a:xfrm>
        </p:spPr>
      </p:sp>
      <p:sp>
        <p:nvSpPr>
          <p:cNvPr id="3" name="Segnaposto note 2"/>
          <p:cNvSpPr>
            <a:spLocks noGrp="1"/>
          </p:cNvSpPr>
          <p:nvPr>
            <p:ph type="body" idx="1"/>
          </p:nvPr>
        </p:nvSpPr>
        <p:spPr/>
        <p:txBody>
          <a:bodyPr>
            <a:normAutofit/>
          </a:bodyPr>
          <a:lstStyle/>
          <a:p>
            <a:r>
              <a:rPr lang="it-IT" sz="1000" dirty="0">
                <a:latin typeface="Arial" panose="020B0604020202020204" pitchFamily="34" charset="0"/>
                <a:cs typeface="Arial" panose="020B0604020202020204" pitchFamily="34" charset="0"/>
              </a:rPr>
              <a:t>Questi ultimi punti sottendono problematiche di natura culturale e sociale</a:t>
            </a:r>
          </a:p>
        </p:txBody>
      </p:sp>
      <p:sp>
        <p:nvSpPr>
          <p:cNvPr id="4" name="Segnaposto numero diapositiva 3"/>
          <p:cNvSpPr>
            <a:spLocks noGrp="1"/>
          </p:cNvSpPr>
          <p:nvPr>
            <p:ph type="sldNum" sz="quarter" idx="10"/>
          </p:nvPr>
        </p:nvSpPr>
        <p:spPr/>
        <p:txBody>
          <a:bodyPr/>
          <a:lstStyle/>
          <a:p>
            <a:pPr>
              <a:defRPr/>
            </a:pPr>
            <a:fld id="{31D2D8E9-39F6-4558-A5AB-5AE3EC4251BF}" type="slidenum">
              <a:rPr lang="it-IT" smtClean="0"/>
              <a:pPr>
                <a:defRPr/>
              </a:pPr>
              <a:t>6</a:t>
            </a:fld>
            <a:endParaRPr lang="it-IT"/>
          </a:p>
        </p:txBody>
      </p:sp>
    </p:spTree>
    <p:extLst>
      <p:ext uri="{BB962C8B-B14F-4D97-AF65-F5344CB8AC3E}">
        <p14:creationId xmlns:p14="http://schemas.microsoft.com/office/powerpoint/2010/main" val="19598499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sz="1000" dirty="0">
                <a:latin typeface="Arial" panose="020B0604020202020204" pitchFamily="34" charset="0"/>
                <a:cs typeface="Arial" panose="020B0604020202020204" pitchFamily="34" charset="0"/>
              </a:rPr>
              <a:t>Questo drammatico quadro mette in luce come il problema possa essere affrontato dallo Stato soltanto attraverso adeguate politiche di prevenzione e mitigazione dei rischi che sono parte integrante del sistema di protezione civile e vengono distinte dal codice in prevenzione strutturale e non strutturale viste in un’ottica di integrazione.</a:t>
            </a:r>
          </a:p>
          <a:p>
            <a:r>
              <a:rPr lang="it-IT" sz="1000" dirty="0">
                <a:latin typeface="Arial" panose="020B0604020202020204" pitchFamily="34" charset="0"/>
                <a:cs typeface="Arial" panose="020B0604020202020204" pitchFamily="34" charset="0"/>
              </a:rPr>
              <a:t>Il nuovo codice all’articolo 2 comma 3 sottolinea che la prevenzione consiste nell'insieme delle attività di natura strutturale e non strutturale, svolte anche in forma integrata, dirette a evitare o a ridurre la possibilità che si verifichino danni conseguenti a eventi calamitosi anche sulla base delle </a:t>
            </a:r>
          </a:p>
          <a:p>
            <a:r>
              <a:rPr lang="it-IT" sz="1000" dirty="0">
                <a:latin typeface="Arial" panose="020B0604020202020204" pitchFamily="34" charset="0"/>
                <a:cs typeface="Arial" panose="020B0604020202020204" pitchFamily="34" charset="0"/>
              </a:rPr>
              <a:t>conoscenze acquisite per effetto delle attività di previsione.</a:t>
            </a:r>
          </a:p>
          <a:p>
            <a:endParaRPr lang="it-IT" sz="1000" dirty="0">
              <a:latin typeface="Arial" panose="020B0604020202020204" pitchFamily="34" charset="0"/>
              <a:cs typeface="Arial" panose="020B0604020202020204" pitchFamily="34" charset="0"/>
            </a:endParaRPr>
          </a:p>
        </p:txBody>
      </p:sp>
      <p:sp>
        <p:nvSpPr>
          <p:cNvPr id="4" name="Segnaposto numero diapositiva 3"/>
          <p:cNvSpPr>
            <a:spLocks noGrp="1"/>
          </p:cNvSpPr>
          <p:nvPr>
            <p:ph type="sldNum" sz="quarter" idx="10"/>
          </p:nvPr>
        </p:nvSpPr>
        <p:spPr/>
        <p:txBody>
          <a:bodyPr/>
          <a:lstStyle/>
          <a:p>
            <a:pPr marL="0" marR="0" lvl="0" indent="0" algn="r" defTabSz="990514" rtl="0" eaLnBrk="1" fontAlgn="base" latinLnBrk="0" hangingPunct="1">
              <a:lnSpc>
                <a:spcPct val="100000"/>
              </a:lnSpc>
              <a:spcBef>
                <a:spcPct val="0"/>
              </a:spcBef>
              <a:spcAft>
                <a:spcPct val="0"/>
              </a:spcAft>
              <a:buClrTx/>
              <a:buSzTx/>
              <a:buFontTx/>
              <a:buNone/>
              <a:tabLst/>
              <a:defRPr/>
            </a:pPr>
            <a:fld id="{31D2D8E9-39F6-4558-A5AB-5AE3EC4251BF}" type="slidenum">
              <a:rPr kumimoji="0" lang="it-IT" sz="13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90514" rtl="0" eaLnBrk="1" fontAlgn="base" latinLnBrk="0" hangingPunct="1">
                <a:lnSpc>
                  <a:spcPct val="100000"/>
                </a:lnSpc>
                <a:spcBef>
                  <a:spcPct val="0"/>
                </a:spcBef>
                <a:spcAft>
                  <a:spcPct val="0"/>
                </a:spcAft>
                <a:buClrTx/>
                <a:buSzTx/>
                <a:buFontTx/>
                <a:buNone/>
                <a:tabLst/>
                <a:defRPr/>
              </a:pPr>
              <a:t>7</a:t>
            </a:fld>
            <a:endParaRPr kumimoji="0" lang="it-IT" sz="13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8404636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685800" y="1143000"/>
            <a:ext cx="5486400" cy="3086100"/>
          </a:xfrm>
        </p:spPr>
      </p:sp>
      <p:sp>
        <p:nvSpPr>
          <p:cNvPr id="3" name="Segnaposto note 2"/>
          <p:cNvSpPr>
            <a:spLocks noGrp="1"/>
          </p:cNvSpPr>
          <p:nvPr>
            <p:ph type="body" idx="1"/>
          </p:nvPr>
        </p:nvSpPr>
        <p:spPr/>
        <p:txBody>
          <a:bodyPr>
            <a:normAutofit fontScale="55000" lnSpcReduction="20000"/>
          </a:bodyPr>
          <a:lstStyle/>
          <a:p>
            <a:pPr marL="457200" indent="-457200" eaLnBrk="0" hangingPunct="0">
              <a:buFontTx/>
              <a:buAutoNum type="arabicPeriod"/>
            </a:pPr>
            <a:r>
              <a:rPr lang="it-IT" sz="1200" b="1" u="sng" dirty="0">
                <a:solidFill>
                  <a:srgbClr val="003366"/>
                </a:solidFill>
                <a:latin typeface="Arial" charset="0"/>
                <a:ea typeface="Calibri" pitchFamily="34" charset="0"/>
                <a:cs typeface="Arial" charset="0"/>
              </a:rPr>
              <a:t>Azioni per il miglioramento delle conoscenze</a:t>
            </a:r>
          </a:p>
          <a:p>
            <a:pPr marL="457200" indent="-457200" eaLnBrk="0" hangingPunct="0"/>
            <a:endParaRPr lang="it-IT" sz="800" dirty="0">
              <a:solidFill>
                <a:srgbClr val="003366"/>
              </a:solidFill>
              <a:latin typeface="Arial" charset="0"/>
              <a:ea typeface="Calibri" pitchFamily="34" charset="0"/>
              <a:cs typeface="Arial" charset="0"/>
            </a:endParaRPr>
          </a:p>
          <a:p>
            <a:pPr marL="457200" indent="-457200" eaLnBrk="0" hangingPunct="0"/>
            <a:r>
              <a:rPr lang="it-IT" sz="1200" dirty="0">
                <a:solidFill>
                  <a:srgbClr val="003366"/>
                </a:solidFill>
                <a:latin typeface="Arial" charset="0"/>
                <a:cs typeface="Arial" charset="0"/>
              </a:rPr>
              <a:t>1.1	</a:t>
            </a:r>
            <a:r>
              <a:rPr lang="it-IT" sz="1200" b="1" dirty="0">
                <a:solidFill>
                  <a:srgbClr val="003366"/>
                </a:solidFill>
                <a:latin typeface="Arial" charset="0"/>
                <a:cs typeface="Arial" charset="0"/>
              </a:rPr>
              <a:t>Conoscenza tecnico-scientifica </a:t>
            </a:r>
            <a:br>
              <a:rPr lang="it-IT" sz="1100" dirty="0">
                <a:solidFill>
                  <a:srgbClr val="003366"/>
                </a:solidFill>
                <a:latin typeface="Arial" charset="0"/>
                <a:cs typeface="Arial" charset="0"/>
              </a:rPr>
            </a:br>
            <a:r>
              <a:rPr lang="it-IT" sz="1100" dirty="0">
                <a:solidFill>
                  <a:srgbClr val="003366"/>
                </a:solidFill>
                <a:latin typeface="Arial" charset="0"/>
                <a:cs typeface="Arial" charset="0"/>
                <a:sym typeface="Wingdings" pitchFamily="2" charset="2"/>
              </a:rPr>
              <a:t> promozione e finanziamento di </a:t>
            </a:r>
            <a:r>
              <a:rPr lang="it-IT" sz="1100" b="1" dirty="0">
                <a:solidFill>
                  <a:srgbClr val="003366"/>
                </a:solidFill>
                <a:latin typeface="Arial" charset="0"/>
                <a:cs typeface="Arial" charset="0"/>
                <a:sym typeface="Wingdings" pitchFamily="2" charset="2"/>
              </a:rPr>
              <a:t>programmi di ricerca applicata </a:t>
            </a:r>
            <a:r>
              <a:rPr lang="it-IT" sz="1100" dirty="0">
                <a:solidFill>
                  <a:srgbClr val="003366"/>
                </a:solidFill>
                <a:latin typeface="Arial" charset="0"/>
                <a:cs typeface="Arial" charset="0"/>
                <a:sym typeface="Wingdings" pitchFamily="2" charset="2"/>
              </a:rPr>
              <a:t>(sismologica, geologica, ingegneristica) </a:t>
            </a:r>
            <a:br>
              <a:rPr lang="it-IT" sz="1100" dirty="0">
                <a:solidFill>
                  <a:srgbClr val="003366"/>
                </a:solidFill>
                <a:latin typeface="Arial" charset="0"/>
                <a:cs typeface="Arial" charset="0"/>
                <a:sym typeface="Wingdings" pitchFamily="2" charset="2"/>
              </a:rPr>
            </a:br>
            <a:r>
              <a:rPr lang="it-IT" sz="1100" dirty="0">
                <a:solidFill>
                  <a:srgbClr val="003366"/>
                </a:solidFill>
                <a:latin typeface="Arial" charset="0"/>
                <a:cs typeface="Arial" charset="0"/>
                <a:sym typeface="Wingdings" pitchFamily="2" charset="2"/>
              </a:rPr>
              <a:t> </a:t>
            </a:r>
            <a:r>
              <a:rPr lang="it-IT" sz="1100" b="1" dirty="0">
                <a:solidFill>
                  <a:srgbClr val="003366"/>
                </a:solidFill>
                <a:latin typeface="Arial" charset="0"/>
                <a:cs typeface="Arial" charset="0"/>
                <a:sym typeface="Wingdings" pitchFamily="2" charset="2"/>
              </a:rPr>
              <a:t>PFG</a:t>
            </a:r>
            <a:r>
              <a:rPr lang="it-IT" sz="1100" dirty="0">
                <a:solidFill>
                  <a:srgbClr val="003366"/>
                </a:solidFill>
                <a:latin typeface="Arial" charset="0"/>
                <a:cs typeface="Arial" charset="0"/>
                <a:sym typeface="Wingdings" pitchFamily="2" charset="2"/>
              </a:rPr>
              <a:t>  </a:t>
            </a:r>
            <a:r>
              <a:rPr lang="it-IT" sz="1100" b="1" dirty="0">
                <a:solidFill>
                  <a:srgbClr val="003366"/>
                </a:solidFill>
                <a:latin typeface="Arial" charset="0"/>
                <a:cs typeface="Arial" charset="0"/>
                <a:sym typeface="Wingdings" pitchFamily="2" charset="2"/>
              </a:rPr>
              <a:t>GNDT</a:t>
            </a:r>
            <a:r>
              <a:rPr lang="it-IT" sz="1100" dirty="0">
                <a:solidFill>
                  <a:srgbClr val="003366"/>
                </a:solidFill>
                <a:latin typeface="Arial" charset="0"/>
                <a:cs typeface="Arial" charset="0"/>
                <a:sym typeface="Wingdings" pitchFamily="2" charset="2"/>
              </a:rPr>
              <a:t>  </a:t>
            </a:r>
            <a:r>
              <a:rPr lang="it-IT" sz="1100" b="1" dirty="0">
                <a:solidFill>
                  <a:srgbClr val="003366"/>
                </a:solidFill>
                <a:latin typeface="Arial" charset="0"/>
                <a:cs typeface="Arial" charset="0"/>
                <a:sym typeface="Wingdings" pitchFamily="2" charset="2"/>
              </a:rPr>
              <a:t>Centri di competenza</a:t>
            </a:r>
            <a:r>
              <a:rPr lang="it-IT" sz="1100" dirty="0">
                <a:solidFill>
                  <a:srgbClr val="003366"/>
                </a:solidFill>
                <a:latin typeface="Arial" charset="0"/>
                <a:cs typeface="Arial" charset="0"/>
                <a:sym typeface="Wingdings" pitchFamily="2" charset="2"/>
              </a:rPr>
              <a:t> (INGV, ReLUIS, EUCENTRE…)</a:t>
            </a:r>
          </a:p>
          <a:p>
            <a:pPr marL="457200" indent="-457200" eaLnBrk="0" hangingPunct="0"/>
            <a:endParaRPr lang="it-IT" sz="1100" dirty="0">
              <a:solidFill>
                <a:srgbClr val="003366"/>
              </a:solidFill>
              <a:latin typeface="Arial" charset="0"/>
              <a:cs typeface="Arial" charset="0"/>
              <a:sym typeface="Wingdings" pitchFamily="2" charset="2"/>
            </a:endParaRPr>
          </a:p>
          <a:p>
            <a:pPr eaLnBrk="0" hangingPunct="0"/>
            <a:r>
              <a:rPr lang="it-IT" sz="1200" dirty="0">
                <a:solidFill>
                  <a:srgbClr val="003366"/>
                </a:solidFill>
                <a:latin typeface="Arial" charset="0"/>
                <a:cs typeface="Arial" charset="0"/>
                <a:sym typeface="Wingdings" pitchFamily="2" charset="2"/>
              </a:rPr>
              <a:t>1.2	</a:t>
            </a:r>
            <a:r>
              <a:rPr lang="it-IT" sz="1200" b="1" dirty="0">
                <a:solidFill>
                  <a:srgbClr val="003366"/>
                </a:solidFill>
                <a:latin typeface="Arial" charset="0"/>
                <a:cs typeface="Arial" charset="0"/>
                <a:sym typeface="Wingdings" pitchFamily="2" charset="2"/>
              </a:rPr>
              <a:t>Conoscenza del territorio e del costruito</a:t>
            </a:r>
            <a:r>
              <a:rPr lang="it-IT" sz="1200" dirty="0">
                <a:solidFill>
                  <a:srgbClr val="003366"/>
                </a:solidFill>
                <a:latin typeface="Arial" charset="0"/>
                <a:cs typeface="Arial" charset="0"/>
                <a:sym typeface="Wingdings" pitchFamily="2" charset="2"/>
              </a:rPr>
              <a:t> (</a:t>
            </a:r>
            <a:r>
              <a:rPr lang="it-IT" sz="1200" i="1" dirty="0">
                <a:solidFill>
                  <a:srgbClr val="860000"/>
                </a:solidFill>
                <a:cs typeface="Times New Roman" pitchFamily="18" charset="0"/>
                <a:sym typeface="Wingdings" pitchFamily="2" charset="2"/>
              </a:rPr>
              <a:t>Finalità: Analisi del rischio sismico per la valutazione del fabbisogno economico complessivo e per singole categorie e la definizione: </a:t>
            </a:r>
          </a:p>
          <a:p>
            <a:pPr marL="1077913" indent="-342900" eaLnBrk="0" hangingPunct="0">
              <a:buFont typeface="Arial" panose="020B0604020202020204" pitchFamily="34" charset="0"/>
              <a:buChar char="•"/>
            </a:pPr>
            <a:r>
              <a:rPr lang="it-IT" sz="1200" i="1" dirty="0">
                <a:solidFill>
                  <a:srgbClr val="860000"/>
                </a:solidFill>
                <a:cs typeface="Times New Roman" pitchFamily="18" charset="0"/>
                <a:sym typeface="Wingdings" pitchFamily="2" charset="2"/>
              </a:rPr>
              <a:t>delle strategie di intervento generali e su specifiche categorie, </a:t>
            </a:r>
          </a:p>
          <a:p>
            <a:pPr marL="1077913" indent="-342900" eaLnBrk="0" hangingPunct="0">
              <a:buFont typeface="Arial" panose="020B0604020202020204" pitchFamily="34" charset="0"/>
              <a:buChar char="•"/>
            </a:pPr>
            <a:r>
              <a:rPr lang="it-IT" sz="1200" i="1" dirty="0">
                <a:solidFill>
                  <a:srgbClr val="860000"/>
                </a:solidFill>
                <a:cs typeface="Times New Roman" pitchFamily="18" charset="0"/>
                <a:sym typeface="Wingdings" pitchFamily="2" charset="2"/>
              </a:rPr>
              <a:t>degli interventi sulla singola costruzione.</a:t>
            </a:r>
          </a:p>
          <a:p>
            <a:pPr marL="457200" indent="-457200" eaLnBrk="0" hangingPunct="0"/>
            <a:r>
              <a:rPr lang="it-IT" sz="1200" dirty="0">
                <a:solidFill>
                  <a:srgbClr val="003366"/>
                </a:solidFill>
                <a:latin typeface="Arial" charset="0"/>
                <a:cs typeface="Arial" charset="0"/>
                <a:sym typeface="Wingdings" pitchFamily="2" charset="2"/>
              </a:rPr>
              <a:t>)</a:t>
            </a:r>
            <a:br>
              <a:rPr lang="it-IT" sz="1100" dirty="0">
                <a:solidFill>
                  <a:srgbClr val="003366"/>
                </a:solidFill>
                <a:latin typeface="Arial" charset="0"/>
                <a:cs typeface="Arial" charset="0"/>
                <a:sym typeface="Wingdings" pitchFamily="2" charset="2"/>
              </a:rPr>
            </a:br>
            <a:r>
              <a:rPr lang="it-IT" sz="1100" dirty="0">
                <a:solidFill>
                  <a:srgbClr val="003366"/>
                </a:solidFill>
                <a:latin typeface="Arial" charset="0"/>
                <a:cs typeface="Arial" charset="0"/>
                <a:sym typeface="Wingdings" pitchFamily="2" charset="2"/>
              </a:rPr>
              <a:t> promozione e finanziamento di studi sul territorio per: </a:t>
            </a:r>
            <a:br>
              <a:rPr lang="it-IT" sz="1100" dirty="0">
                <a:solidFill>
                  <a:srgbClr val="003366"/>
                </a:solidFill>
                <a:latin typeface="Arial" charset="0"/>
                <a:cs typeface="Arial" charset="0"/>
                <a:sym typeface="Wingdings" pitchFamily="2" charset="2"/>
              </a:rPr>
            </a:br>
            <a:r>
              <a:rPr lang="it-IT" sz="1100" dirty="0">
                <a:solidFill>
                  <a:srgbClr val="003366"/>
                </a:solidFill>
                <a:latin typeface="Arial" charset="0"/>
                <a:cs typeface="Arial" charset="0"/>
                <a:sym typeface="Wingdings" pitchFamily="2" charset="2"/>
              </a:rPr>
              <a:t>	- </a:t>
            </a:r>
            <a:r>
              <a:rPr lang="it-IT" sz="1100" b="1" dirty="0">
                <a:solidFill>
                  <a:srgbClr val="003366"/>
                </a:solidFill>
                <a:latin typeface="Arial" charset="0"/>
                <a:cs typeface="Arial" charset="0"/>
                <a:sym typeface="Wingdings" pitchFamily="2" charset="2"/>
              </a:rPr>
              <a:t>conoscenza del patrimonio costruito </a:t>
            </a:r>
            <a:r>
              <a:rPr lang="it-IT" sz="1100" dirty="0">
                <a:solidFill>
                  <a:srgbClr val="003366"/>
                </a:solidFill>
                <a:latin typeface="Arial" charset="0"/>
                <a:cs typeface="Arial" charset="0"/>
                <a:sym typeface="Wingdings" pitchFamily="2" charset="2"/>
              </a:rPr>
              <a:t>pubblico e privato</a:t>
            </a:r>
            <a:br>
              <a:rPr lang="it-IT" sz="1100" dirty="0">
                <a:solidFill>
                  <a:srgbClr val="003366"/>
                </a:solidFill>
                <a:latin typeface="Arial" charset="0"/>
                <a:cs typeface="Arial" charset="0"/>
                <a:sym typeface="Wingdings" pitchFamily="2" charset="2"/>
              </a:rPr>
            </a:br>
            <a:r>
              <a:rPr lang="it-IT" sz="1100" dirty="0">
                <a:solidFill>
                  <a:srgbClr val="003366"/>
                </a:solidFill>
                <a:latin typeface="Arial" charset="0"/>
                <a:cs typeface="Arial" charset="0"/>
                <a:sym typeface="Wingdings" pitchFamily="2" charset="2"/>
              </a:rPr>
              <a:t>	- </a:t>
            </a:r>
            <a:r>
              <a:rPr lang="it-IT" sz="1100" b="1" dirty="0">
                <a:solidFill>
                  <a:srgbClr val="003366"/>
                </a:solidFill>
                <a:sym typeface="Wingdings" pitchFamily="2" charset="2"/>
              </a:rPr>
              <a:t>conoscenza della pericolosità locale - microzonazione </a:t>
            </a:r>
            <a:r>
              <a:rPr lang="it-IT" sz="1100" b="1" dirty="0">
                <a:solidFill>
                  <a:srgbClr val="003366"/>
                </a:solidFill>
                <a:latin typeface="Arial" charset="0"/>
                <a:cs typeface="Arial" charset="0"/>
                <a:sym typeface="Wingdings" pitchFamily="2" charset="2"/>
              </a:rPr>
              <a:t>sismica</a:t>
            </a:r>
          </a:p>
          <a:p>
            <a:pPr marL="457200" indent="-457200" eaLnBrk="0" hangingPunct="0"/>
            <a:endParaRPr lang="it-IT" sz="1100" b="1" dirty="0">
              <a:solidFill>
                <a:srgbClr val="003366"/>
              </a:solidFill>
              <a:latin typeface="Arial" charset="0"/>
              <a:cs typeface="Arial" charset="0"/>
              <a:sym typeface="Wingdings" pitchFamily="2" charset="2"/>
            </a:endParaRPr>
          </a:p>
          <a:p>
            <a:pPr eaLnBrk="0" hangingPunct="0">
              <a:defRPr/>
            </a:pPr>
            <a:r>
              <a:rPr lang="it-IT" sz="1200" b="1" u="sng" kern="1200" dirty="0">
                <a:solidFill>
                  <a:srgbClr val="003366"/>
                </a:solidFill>
                <a:latin typeface="Arial" charset="0"/>
                <a:ea typeface="Calibri" pitchFamily="34" charset="0"/>
                <a:cs typeface="Arial" charset="0"/>
              </a:rPr>
              <a:t>2. Azioni</a:t>
            </a:r>
            <a:r>
              <a:rPr lang="it-IT" sz="1200" b="1" u="sng" dirty="0">
                <a:solidFill>
                  <a:srgbClr val="003366"/>
                </a:solidFill>
                <a:latin typeface="Arial" pitchFamily="34" charset="0"/>
                <a:ea typeface="Calibri" pitchFamily="34" charset="0"/>
                <a:cs typeface="Times New Roman" pitchFamily="18" charset="0"/>
              </a:rPr>
              <a:t> per la riduzione della vulnerabilità e dell’esposizione</a:t>
            </a:r>
          </a:p>
          <a:p>
            <a:pPr eaLnBrk="0" hangingPunct="0">
              <a:defRPr/>
            </a:pPr>
            <a:endParaRPr lang="it-IT" sz="300" dirty="0">
              <a:solidFill>
                <a:srgbClr val="003366"/>
              </a:solidFill>
              <a:latin typeface="Arial" pitchFamily="34" charset="0"/>
              <a:cs typeface="Arial" pitchFamily="34" charset="0"/>
            </a:endParaRPr>
          </a:p>
          <a:p>
            <a:pPr eaLnBrk="0" hangingPunct="0">
              <a:defRPr/>
            </a:pPr>
            <a:r>
              <a:rPr lang="it-IT" sz="1200" dirty="0">
                <a:solidFill>
                  <a:srgbClr val="003366"/>
                </a:solidFill>
                <a:latin typeface="Arial" pitchFamily="34" charset="0"/>
                <a:ea typeface="Calibri" pitchFamily="34" charset="0"/>
                <a:cs typeface="Times New Roman" pitchFamily="18" charset="0"/>
              </a:rPr>
              <a:t>2.1 Azioni indirette – miglioramento degli strumenti </a:t>
            </a:r>
          </a:p>
          <a:p>
            <a:pPr eaLnBrk="0" hangingPunct="0">
              <a:defRPr/>
            </a:pPr>
            <a:endParaRPr lang="it-IT" sz="300" dirty="0">
              <a:solidFill>
                <a:srgbClr val="003366"/>
              </a:solidFill>
              <a:latin typeface="Arial" pitchFamily="34" charset="0"/>
              <a:cs typeface="Arial" pitchFamily="34" charset="0"/>
            </a:endParaRPr>
          </a:p>
          <a:p>
            <a:pPr marL="457200" indent="-457200" eaLnBrk="0" hangingPunct="0">
              <a:buFont typeface="Arial" pitchFamily="34" charset="0"/>
              <a:buChar char="•"/>
              <a:defRPr/>
            </a:pPr>
            <a:r>
              <a:rPr lang="it-IT" sz="1100" dirty="0">
                <a:solidFill>
                  <a:srgbClr val="003366"/>
                </a:solidFill>
                <a:latin typeface="Arial" pitchFamily="34" charset="0"/>
                <a:ea typeface="Calibri" pitchFamily="34" charset="0"/>
                <a:cs typeface="Times New Roman" pitchFamily="18" charset="0"/>
              </a:rPr>
              <a:t>Per la progettazione: </a:t>
            </a:r>
            <a:br>
              <a:rPr lang="it-IT" sz="1100" dirty="0">
                <a:solidFill>
                  <a:srgbClr val="003366"/>
                </a:solidFill>
                <a:latin typeface="Arial" pitchFamily="34" charset="0"/>
                <a:ea typeface="Calibri" pitchFamily="34" charset="0"/>
                <a:cs typeface="Times New Roman" pitchFamily="18" charset="0"/>
              </a:rPr>
            </a:br>
            <a:r>
              <a:rPr lang="it-IT" sz="1100" dirty="0">
                <a:solidFill>
                  <a:srgbClr val="003366"/>
                </a:solidFill>
                <a:latin typeface="Arial" pitchFamily="34" charset="0"/>
                <a:ea typeface="Calibri" pitchFamily="34" charset="0"/>
                <a:cs typeface="Times New Roman" pitchFamily="18" charset="0"/>
                <a:sym typeface="Wingdings" pitchFamily="2" charset="2"/>
              </a:rPr>
              <a:t> </a:t>
            </a:r>
            <a:r>
              <a:rPr lang="it-IT" sz="1100" dirty="0">
                <a:solidFill>
                  <a:srgbClr val="003366"/>
                </a:solidFill>
                <a:latin typeface="Arial" pitchFamily="34" charset="0"/>
                <a:ea typeface="Calibri" pitchFamily="34" charset="0"/>
                <a:cs typeface="Times New Roman" pitchFamily="18" charset="0"/>
              </a:rPr>
              <a:t>Pericolosità, Classificazione, N</a:t>
            </a:r>
            <a:r>
              <a:rPr lang="it-IT" sz="1100" dirty="0">
                <a:solidFill>
                  <a:srgbClr val="003366"/>
                </a:solidFill>
                <a:latin typeface="Arial" pitchFamily="34" charset="0"/>
                <a:ea typeface="Calibri" pitchFamily="34" charset="0"/>
                <a:cs typeface="Times New Roman" pitchFamily="18" charset="0"/>
                <a:sym typeface="Wingdings" pitchFamily="2" charset="2"/>
              </a:rPr>
              <a:t>ormativa</a:t>
            </a:r>
            <a:br>
              <a:rPr lang="it-IT" sz="1100" dirty="0">
                <a:solidFill>
                  <a:srgbClr val="003366"/>
                </a:solidFill>
                <a:latin typeface="Arial" pitchFamily="34" charset="0"/>
                <a:ea typeface="Calibri" pitchFamily="34" charset="0"/>
                <a:cs typeface="Times New Roman" pitchFamily="18" charset="0"/>
                <a:sym typeface="Wingdings" pitchFamily="2" charset="2"/>
              </a:rPr>
            </a:br>
            <a:r>
              <a:rPr lang="it-IT" sz="1100" dirty="0">
                <a:solidFill>
                  <a:srgbClr val="003366"/>
                </a:solidFill>
                <a:latin typeface="Arial" pitchFamily="34" charset="0"/>
                <a:ea typeface="Calibri" pitchFamily="34" charset="0"/>
                <a:cs typeface="Times New Roman" pitchFamily="18" charset="0"/>
                <a:sym typeface="Wingdings" pitchFamily="2" charset="2"/>
              </a:rPr>
              <a:t> Formazione e aggiornamento professionale  </a:t>
            </a:r>
          </a:p>
          <a:p>
            <a:pPr marL="457200" indent="-457200" eaLnBrk="0" hangingPunct="0">
              <a:buFont typeface="Arial" pitchFamily="34" charset="0"/>
              <a:buChar char="•"/>
              <a:defRPr/>
            </a:pPr>
            <a:r>
              <a:rPr lang="it-IT" sz="1100" dirty="0">
                <a:solidFill>
                  <a:srgbClr val="003366"/>
                </a:solidFill>
                <a:latin typeface="Arial" pitchFamily="34" charset="0"/>
                <a:ea typeface="Calibri" pitchFamily="34" charset="0"/>
                <a:cs typeface="Times New Roman" pitchFamily="18" charset="0"/>
              </a:rPr>
              <a:t>Per la pianificazione: </a:t>
            </a:r>
            <a:br>
              <a:rPr lang="it-IT" sz="1100" dirty="0">
                <a:solidFill>
                  <a:srgbClr val="003366"/>
                </a:solidFill>
                <a:latin typeface="Arial" pitchFamily="34" charset="0"/>
                <a:ea typeface="Calibri" pitchFamily="34" charset="0"/>
                <a:cs typeface="Times New Roman" pitchFamily="18" charset="0"/>
              </a:rPr>
            </a:br>
            <a:r>
              <a:rPr lang="it-IT" sz="1100" dirty="0">
                <a:solidFill>
                  <a:srgbClr val="003366"/>
                </a:solidFill>
                <a:latin typeface="Arial" pitchFamily="34" charset="0"/>
                <a:ea typeface="Calibri" pitchFamily="34" charset="0"/>
                <a:cs typeface="Times New Roman" pitchFamily="18" charset="0"/>
                <a:sym typeface="Wingdings" pitchFamily="2" charset="2"/>
              </a:rPr>
              <a:t> Microzonazione sismica</a:t>
            </a:r>
            <a:br>
              <a:rPr lang="it-IT" sz="1100" dirty="0">
                <a:solidFill>
                  <a:srgbClr val="003366"/>
                </a:solidFill>
                <a:latin typeface="Arial" pitchFamily="34" charset="0"/>
                <a:ea typeface="Calibri" pitchFamily="34" charset="0"/>
                <a:cs typeface="Times New Roman" pitchFamily="18" charset="0"/>
                <a:sym typeface="Wingdings" pitchFamily="2" charset="2"/>
              </a:rPr>
            </a:br>
            <a:r>
              <a:rPr lang="it-IT" sz="1100" dirty="0">
                <a:solidFill>
                  <a:srgbClr val="003366"/>
                </a:solidFill>
                <a:latin typeface="Arial" pitchFamily="34" charset="0"/>
                <a:ea typeface="Calibri" pitchFamily="34" charset="0"/>
                <a:cs typeface="Times New Roman" pitchFamily="18" charset="0"/>
                <a:sym typeface="Wingdings" pitchFamily="2" charset="2"/>
              </a:rPr>
              <a:t> Pianificazione territoriale</a:t>
            </a:r>
            <a:br>
              <a:rPr lang="it-IT" sz="1100" dirty="0">
                <a:solidFill>
                  <a:srgbClr val="003366"/>
                </a:solidFill>
                <a:latin typeface="Arial" pitchFamily="34" charset="0"/>
                <a:ea typeface="Calibri" pitchFamily="34" charset="0"/>
                <a:cs typeface="Times New Roman" pitchFamily="18" charset="0"/>
                <a:sym typeface="Wingdings" pitchFamily="2" charset="2"/>
              </a:rPr>
            </a:br>
            <a:r>
              <a:rPr lang="it-IT" sz="1100" dirty="0">
                <a:solidFill>
                  <a:srgbClr val="003366"/>
                </a:solidFill>
                <a:latin typeface="Arial" pitchFamily="34" charset="0"/>
                <a:ea typeface="Calibri" pitchFamily="34" charset="0"/>
                <a:cs typeface="Times New Roman" pitchFamily="18" charset="0"/>
                <a:sym typeface="Wingdings" pitchFamily="2" charset="2"/>
              </a:rPr>
              <a:t> Pianificazione di emergenza</a:t>
            </a:r>
          </a:p>
          <a:p>
            <a:pPr marL="457200" indent="-457200" eaLnBrk="0" hangingPunct="0">
              <a:buFont typeface="Arial" pitchFamily="34" charset="0"/>
              <a:buChar char="•"/>
              <a:defRPr/>
            </a:pPr>
            <a:endParaRPr lang="it-IT" sz="700" dirty="0">
              <a:solidFill>
                <a:srgbClr val="003366"/>
              </a:solidFill>
              <a:latin typeface="Arial" pitchFamily="34" charset="0"/>
              <a:ea typeface="Calibri" pitchFamily="34" charset="0"/>
              <a:cs typeface="Times New Roman" pitchFamily="18" charset="0"/>
              <a:sym typeface="Wingdings" pitchFamily="2" charset="2"/>
            </a:endParaRPr>
          </a:p>
          <a:p>
            <a:pPr eaLnBrk="0" hangingPunct="0">
              <a:defRPr/>
            </a:pPr>
            <a:r>
              <a:rPr lang="it-IT" sz="1200" dirty="0">
                <a:solidFill>
                  <a:srgbClr val="860000"/>
                </a:solidFill>
                <a:latin typeface="Arial" pitchFamily="34" charset="0"/>
                <a:ea typeface="Calibri" pitchFamily="34" charset="0"/>
                <a:cs typeface="Times New Roman" pitchFamily="18" charset="0"/>
              </a:rPr>
              <a:t>2.2 Azioni dirette – riduzione della vulnerabilità del costruito</a:t>
            </a:r>
          </a:p>
          <a:p>
            <a:pPr eaLnBrk="0" hangingPunct="0">
              <a:defRPr/>
            </a:pPr>
            <a:endParaRPr lang="it-IT" sz="200" dirty="0">
              <a:solidFill>
                <a:srgbClr val="860000"/>
              </a:solidFill>
              <a:latin typeface="Arial" pitchFamily="34" charset="0"/>
              <a:cs typeface="Arial" pitchFamily="34" charset="0"/>
            </a:endParaRPr>
          </a:p>
          <a:p>
            <a:pPr marL="457200" indent="-457200" eaLnBrk="0" hangingPunct="0">
              <a:buFont typeface="Arial" pitchFamily="34" charset="0"/>
              <a:buChar char="•"/>
              <a:defRPr/>
            </a:pPr>
            <a:r>
              <a:rPr lang="it-IT" sz="1100" dirty="0">
                <a:solidFill>
                  <a:srgbClr val="860000"/>
                </a:solidFill>
                <a:latin typeface="Arial" pitchFamily="34" charset="0"/>
                <a:ea typeface="Calibri" pitchFamily="34" charset="0"/>
                <a:cs typeface="Times New Roman" pitchFamily="18" charset="0"/>
              </a:rPr>
              <a:t>Interventi sul patrimonio edilizio e su opere infrastrutturali</a:t>
            </a:r>
            <a:br>
              <a:rPr lang="it-IT" sz="1100" dirty="0">
                <a:solidFill>
                  <a:srgbClr val="860000"/>
                </a:solidFill>
                <a:latin typeface="Arial" pitchFamily="34" charset="0"/>
                <a:ea typeface="Calibri" pitchFamily="34" charset="0"/>
                <a:cs typeface="Times New Roman" pitchFamily="18" charset="0"/>
              </a:rPr>
            </a:br>
            <a:r>
              <a:rPr lang="it-IT" sz="1100" dirty="0">
                <a:solidFill>
                  <a:srgbClr val="860000"/>
                </a:solidFill>
                <a:latin typeface="Arial" pitchFamily="34" charset="0"/>
                <a:ea typeface="Calibri" pitchFamily="34" charset="0"/>
                <a:cs typeface="Times New Roman" pitchFamily="18" charset="0"/>
                <a:sym typeface="Wingdings" pitchFamily="2" charset="2"/>
              </a:rPr>
              <a:t> edifici strategici e rilevanti (</a:t>
            </a:r>
            <a:r>
              <a:rPr lang="it-IT" sz="1100" dirty="0">
                <a:solidFill>
                  <a:srgbClr val="860000"/>
                </a:solidFill>
                <a:latin typeface="Arial" pitchFamily="34" charset="0"/>
                <a:ea typeface="Calibri" pitchFamily="34" charset="0"/>
                <a:cs typeface="Times New Roman" pitchFamily="18" charset="0"/>
              </a:rPr>
              <a:t>ospedali, scuole, etc.)</a:t>
            </a:r>
            <a:br>
              <a:rPr lang="it-IT" sz="1100" dirty="0">
                <a:solidFill>
                  <a:srgbClr val="860000"/>
                </a:solidFill>
                <a:latin typeface="Arial" pitchFamily="34" charset="0"/>
                <a:ea typeface="Calibri" pitchFamily="34" charset="0"/>
                <a:cs typeface="Times New Roman" pitchFamily="18" charset="0"/>
              </a:rPr>
            </a:br>
            <a:r>
              <a:rPr lang="it-IT" sz="1100" dirty="0">
                <a:solidFill>
                  <a:srgbClr val="860000"/>
                </a:solidFill>
                <a:latin typeface="Arial" pitchFamily="34" charset="0"/>
                <a:ea typeface="Calibri" pitchFamily="34" charset="0"/>
                <a:cs typeface="Times New Roman" pitchFamily="18" charset="0"/>
                <a:sym typeface="Wingdings" pitchFamily="2" charset="2"/>
              </a:rPr>
              <a:t> </a:t>
            </a:r>
            <a:r>
              <a:rPr lang="it-IT" sz="1100" dirty="0">
                <a:solidFill>
                  <a:srgbClr val="860000"/>
                </a:solidFill>
                <a:latin typeface="Arial" pitchFamily="34" charset="0"/>
                <a:ea typeface="Calibri" pitchFamily="34" charset="0"/>
                <a:cs typeface="Times New Roman" pitchFamily="18" charset="0"/>
              </a:rPr>
              <a:t>opere infrastrutturali, </a:t>
            </a:r>
            <a:br>
              <a:rPr lang="it-IT" sz="1100" dirty="0">
                <a:solidFill>
                  <a:srgbClr val="860000"/>
                </a:solidFill>
                <a:latin typeface="Arial" pitchFamily="34" charset="0"/>
                <a:ea typeface="Calibri" pitchFamily="34" charset="0"/>
                <a:cs typeface="Times New Roman" pitchFamily="18" charset="0"/>
              </a:rPr>
            </a:br>
            <a:r>
              <a:rPr lang="it-IT" sz="1100" dirty="0">
                <a:solidFill>
                  <a:srgbClr val="860000"/>
                </a:solidFill>
                <a:latin typeface="Arial" pitchFamily="34" charset="0"/>
                <a:ea typeface="Calibri" pitchFamily="34" charset="0"/>
                <a:cs typeface="Times New Roman" pitchFamily="18" charset="0"/>
                <a:sym typeface="Wingdings" pitchFamily="2" charset="2"/>
              </a:rPr>
              <a:t> beni culturali</a:t>
            </a:r>
            <a:r>
              <a:rPr lang="it-IT" sz="1100" dirty="0">
                <a:solidFill>
                  <a:srgbClr val="860000"/>
                </a:solidFill>
                <a:latin typeface="Arial" pitchFamily="34" charset="0"/>
                <a:ea typeface="Calibri" pitchFamily="34" charset="0"/>
                <a:cs typeface="Times New Roman" pitchFamily="18" charset="0"/>
              </a:rPr>
              <a:t>, </a:t>
            </a:r>
            <a:br>
              <a:rPr lang="it-IT" sz="1100" dirty="0">
                <a:solidFill>
                  <a:srgbClr val="860000"/>
                </a:solidFill>
                <a:latin typeface="Arial" pitchFamily="34" charset="0"/>
                <a:ea typeface="Calibri" pitchFamily="34" charset="0"/>
                <a:cs typeface="Times New Roman" pitchFamily="18" charset="0"/>
              </a:rPr>
            </a:br>
            <a:r>
              <a:rPr lang="it-IT" sz="1100" dirty="0">
                <a:solidFill>
                  <a:srgbClr val="860000"/>
                </a:solidFill>
                <a:latin typeface="Arial" pitchFamily="34" charset="0"/>
                <a:ea typeface="Calibri" pitchFamily="34" charset="0"/>
                <a:cs typeface="Times New Roman" pitchFamily="18" charset="0"/>
                <a:sym typeface="Wingdings" pitchFamily="2" charset="2"/>
              </a:rPr>
              <a:t> </a:t>
            </a:r>
            <a:r>
              <a:rPr lang="it-IT" sz="1100" dirty="0">
                <a:solidFill>
                  <a:srgbClr val="860000"/>
                </a:solidFill>
                <a:latin typeface="Arial" pitchFamily="34" charset="0"/>
                <a:ea typeface="Calibri" pitchFamily="34" charset="0"/>
                <a:cs typeface="Times New Roman" pitchFamily="18" charset="0"/>
              </a:rPr>
              <a:t>etc.</a:t>
            </a:r>
          </a:p>
          <a:p>
            <a:pPr marL="457200" indent="-457200" eaLnBrk="0" hangingPunct="0">
              <a:buFont typeface="Arial" pitchFamily="34" charset="0"/>
              <a:buChar char="•"/>
              <a:defRPr/>
            </a:pPr>
            <a:r>
              <a:rPr lang="it-IT" sz="1100" dirty="0">
                <a:solidFill>
                  <a:srgbClr val="860000"/>
                </a:solidFill>
                <a:latin typeface="Arial" pitchFamily="34" charset="0"/>
                <a:ea typeface="Calibri" pitchFamily="34" charset="0"/>
                <a:cs typeface="Times New Roman" pitchFamily="18" charset="0"/>
              </a:rPr>
              <a:t>Interventi sul patrimonio edilizio privato</a:t>
            </a:r>
          </a:p>
          <a:p>
            <a:pPr eaLnBrk="0" hangingPunct="0">
              <a:defRPr/>
            </a:pPr>
            <a:r>
              <a:rPr lang="it-IT" b="1" u="sng" dirty="0">
                <a:solidFill>
                  <a:srgbClr val="003366"/>
                </a:solidFill>
                <a:latin typeface="Arial" pitchFamily="34" charset="0"/>
                <a:ea typeface="Calibri" pitchFamily="34" charset="0"/>
                <a:cs typeface="Times New Roman" pitchFamily="18" charset="0"/>
              </a:rPr>
              <a:t>3. Azioni per la mitigazione degli effetti</a:t>
            </a:r>
          </a:p>
          <a:p>
            <a:pPr eaLnBrk="0" hangingPunct="0">
              <a:defRPr/>
            </a:pPr>
            <a:endParaRPr lang="it-IT" sz="900" dirty="0">
              <a:solidFill>
                <a:srgbClr val="003366"/>
              </a:solidFill>
              <a:latin typeface="Arial" pitchFamily="34" charset="0"/>
              <a:ea typeface="Calibri" pitchFamily="34" charset="0"/>
              <a:cs typeface="Times New Roman" pitchFamily="18" charset="0"/>
            </a:endParaRPr>
          </a:p>
          <a:p>
            <a:pPr marL="457200" indent="-457200" eaLnBrk="0" hangingPunct="0">
              <a:defRPr/>
            </a:pPr>
            <a:r>
              <a:rPr lang="it-IT" sz="1100" dirty="0">
                <a:solidFill>
                  <a:srgbClr val="003366"/>
                </a:solidFill>
                <a:latin typeface="Arial" pitchFamily="34" charset="0"/>
                <a:ea typeface="Calibri" pitchFamily="34" charset="0"/>
                <a:cs typeface="Times New Roman" pitchFamily="18" charset="0"/>
              </a:rPr>
              <a:t>3.1	Miglioramento dell’organizzazione del </a:t>
            </a:r>
            <a:r>
              <a:rPr lang="it-IT" sz="1100" b="1" dirty="0">
                <a:solidFill>
                  <a:srgbClr val="003366"/>
                </a:solidFill>
                <a:latin typeface="Arial" pitchFamily="34" charset="0"/>
                <a:ea typeface="Calibri" pitchFamily="34" charset="0"/>
                <a:cs typeface="Times New Roman" pitchFamily="18" charset="0"/>
              </a:rPr>
              <a:t>sistema di protezione civile </a:t>
            </a:r>
            <a:r>
              <a:rPr lang="it-IT" sz="1100" dirty="0">
                <a:solidFill>
                  <a:srgbClr val="003366"/>
                </a:solidFill>
                <a:latin typeface="Arial" pitchFamily="34" charset="0"/>
                <a:ea typeface="Calibri" pitchFamily="34" charset="0"/>
                <a:cs typeface="Times New Roman" pitchFamily="18" charset="0"/>
              </a:rPr>
              <a:t>e dei </a:t>
            </a:r>
            <a:r>
              <a:rPr lang="it-IT" sz="1100" b="1" dirty="0">
                <a:solidFill>
                  <a:srgbClr val="003366"/>
                </a:solidFill>
                <a:latin typeface="Arial" pitchFamily="34" charset="0"/>
                <a:ea typeface="Calibri" pitchFamily="34" charset="0"/>
                <a:cs typeface="Times New Roman" pitchFamily="18" charset="0"/>
              </a:rPr>
              <a:t>piani di protezione civile </a:t>
            </a:r>
            <a:r>
              <a:rPr lang="it-IT" sz="1100" dirty="0">
                <a:solidFill>
                  <a:srgbClr val="003366"/>
                </a:solidFill>
                <a:latin typeface="Arial" pitchFamily="34" charset="0"/>
                <a:ea typeface="Calibri" pitchFamily="34" charset="0"/>
                <a:cs typeface="Times New Roman" pitchFamily="18" charset="0"/>
              </a:rPr>
              <a:t>per una migliore risposta del sistema</a:t>
            </a:r>
          </a:p>
          <a:p>
            <a:pPr marL="457200" indent="-457200" eaLnBrk="0" hangingPunct="0">
              <a:defRPr/>
            </a:pPr>
            <a:endParaRPr lang="it-IT" sz="800" dirty="0">
              <a:solidFill>
                <a:srgbClr val="003366"/>
              </a:solidFill>
              <a:latin typeface="Arial" pitchFamily="34" charset="0"/>
              <a:ea typeface="Calibri" pitchFamily="34" charset="0"/>
              <a:cs typeface="Times New Roman" pitchFamily="18" charset="0"/>
            </a:endParaRPr>
          </a:p>
          <a:p>
            <a:pPr marL="457200" indent="-457200" eaLnBrk="0" hangingPunct="0">
              <a:defRPr/>
            </a:pPr>
            <a:r>
              <a:rPr lang="it-IT" sz="1100" dirty="0">
                <a:solidFill>
                  <a:srgbClr val="003366"/>
                </a:solidFill>
                <a:latin typeface="Arial" pitchFamily="34" charset="0"/>
                <a:ea typeface="Calibri" pitchFamily="34" charset="0"/>
                <a:cs typeface="Times New Roman" pitchFamily="18" charset="0"/>
                <a:sym typeface="Wingdings" pitchFamily="2" charset="2"/>
              </a:rPr>
              <a:t>3.2	della </a:t>
            </a:r>
            <a:r>
              <a:rPr lang="it-IT" sz="1100" b="1" dirty="0">
                <a:solidFill>
                  <a:srgbClr val="003366"/>
                </a:solidFill>
                <a:latin typeface="Arial" pitchFamily="34" charset="0"/>
                <a:ea typeface="Calibri" pitchFamily="34" charset="0"/>
                <a:cs typeface="Times New Roman" pitchFamily="18" charset="0"/>
                <a:sym typeface="Wingdings" pitchFamily="2" charset="2"/>
              </a:rPr>
              <a:t>popolazione</a:t>
            </a:r>
            <a:r>
              <a:rPr lang="it-IT" sz="1100" dirty="0">
                <a:solidFill>
                  <a:srgbClr val="003366"/>
                </a:solidFill>
                <a:latin typeface="Arial" pitchFamily="34" charset="0"/>
                <a:ea typeface="Calibri" pitchFamily="34" charset="0"/>
                <a:cs typeface="Times New Roman" pitchFamily="18" charset="0"/>
                <a:sym typeface="Wingdings" pitchFamily="2" charset="2"/>
              </a:rPr>
              <a:t> e degli </a:t>
            </a:r>
            <a:r>
              <a:rPr lang="it-IT" sz="1100" b="1" dirty="0">
                <a:solidFill>
                  <a:srgbClr val="003366"/>
                </a:solidFill>
                <a:latin typeface="Arial" pitchFamily="34" charset="0"/>
                <a:ea typeface="Calibri" pitchFamily="34" charset="0"/>
                <a:cs typeface="Times New Roman" pitchFamily="18" charset="0"/>
                <a:sym typeface="Wingdings" pitchFamily="2" charset="2"/>
              </a:rPr>
              <a:t>amministratori pubblici</a:t>
            </a:r>
            <a:r>
              <a:rPr lang="it-IT" sz="1100" dirty="0">
                <a:solidFill>
                  <a:srgbClr val="003366"/>
                </a:solidFill>
                <a:latin typeface="Arial" pitchFamily="34" charset="0"/>
                <a:ea typeface="Calibri" pitchFamily="34" charset="0"/>
                <a:cs typeface="Times New Roman" pitchFamily="18" charset="0"/>
                <a:sym typeface="Wingdings" pitchFamily="2" charset="2"/>
              </a:rPr>
              <a:t>, attraverso la comunicazione e </a:t>
            </a:r>
            <a:r>
              <a:rPr lang="it-IT" sz="1100" b="1" dirty="0">
                <a:solidFill>
                  <a:srgbClr val="003366"/>
                </a:solidFill>
                <a:latin typeface="Arial" pitchFamily="34" charset="0"/>
                <a:ea typeface="Calibri" pitchFamily="34" charset="0"/>
                <a:cs typeface="Times New Roman" pitchFamily="18" charset="0"/>
                <a:sym typeface="Wingdings" pitchFamily="2" charset="2"/>
              </a:rPr>
              <a:t>campagne di divulgazione </a:t>
            </a:r>
            <a:r>
              <a:rPr lang="it-IT" sz="1100" dirty="0">
                <a:solidFill>
                  <a:srgbClr val="003366"/>
                </a:solidFill>
                <a:latin typeface="Arial" pitchFamily="34" charset="0"/>
                <a:ea typeface="Calibri" pitchFamily="34" charset="0"/>
                <a:cs typeface="Times New Roman" pitchFamily="18" charset="0"/>
                <a:sym typeface="Wingdings" pitchFamily="2" charset="2"/>
              </a:rPr>
              <a:t>sui corretti comportamenti e sulla prevenzione</a:t>
            </a:r>
          </a:p>
          <a:p>
            <a:pPr marL="457200" indent="-457200" eaLnBrk="0" hangingPunct="0">
              <a:defRPr/>
            </a:pPr>
            <a:endParaRPr lang="it-IT" sz="800" dirty="0">
              <a:solidFill>
                <a:srgbClr val="003366"/>
              </a:solidFill>
              <a:latin typeface="Arial" pitchFamily="34" charset="0"/>
              <a:ea typeface="Calibri" pitchFamily="34" charset="0"/>
              <a:cs typeface="Times New Roman" pitchFamily="18" charset="0"/>
              <a:sym typeface="Wingdings" pitchFamily="2" charset="2"/>
            </a:endParaRPr>
          </a:p>
          <a:p>
            <a:pPr marL="457200" indent="-457200" eaLnBrk="0" hangingPunct="0">
              <a:defRPr/>
            </a:pPr>
            <a:r>
              <a:rPr lang="it-IT" sz="1100" dirty="0">
                <a:solidFill>
                  <a:srgbClr val="003366"/>
                </a:solidFill>
                <a:latin typeface="Arial" pitchFamily="34" charset="0"/>
                <a:ea typeface="Calibri" pitchFamily="34" charset="0"/>
                <a:cs typeface="Times New Roman" pitchFamily="18" charset="0"/>
                <a:sym typeface="Wingdings" pitchFamily="2" charset="2"/>
              </a:rPr>
              <a:t>3.3	</a:t>
            </a:r>
            <a:r>
              <a:rPr lang="it-IT" sz="1100" b="1" dirty="0">
                <a:solidFill>
                  <a:srgbClr val="003366"/>
                </a:solidFill>
                <a:latin typeface="Arial" pitchFamily="34" charset="0"/>
                <a:ea typeface="Calibri" pitchFamily="34" charset="0"/>
                <a:cs typeface="Times New Roman" pitchFamily="18" charset="0"/>
                <a:sym typeface="Wingdings" pitchFamily="2" charset="2"/>
              </a:rPr>
              <a:t>Esercitazioni</a:t>
            </a:r>
            <a:r>
              <a:rPr lang="it-IT" sz="1100" dirty="0">
                <a:solidFill>
                  <a:srgbClr val="003366"/>
                </a:solidFill>
                <a:latin typeface="Arial" pitchFamily="34" charset="0"/>
                <a:ea typeface="Calibri" pitchFamily="34" charset="0"/>
                <a:cs typeface="Times New Roman" pitchFamily="18" charset="0"/>
                <a:sym typeface="Wingdings" pitchFamily="2" charset="2"/>
              </a:rPr>
              <a:t> per la verifica dei piani di protezione civile</a:t>
            </a:r>
          </a:p>
          <a:p>
            <a:pPr marL="457200" indent="-457200" eaLnBrk="0" hangingPunct="0">
              <a:defRPr/>
            </a:pPr>
            <a:endParaRPr lang="it-IT" sz="1100" dirty="0">
              <a:solidFill>
                <a:srgbClr val="003366"/>
              </a:solidFill>
              <a:latin typeface="Arial" pitchFamily="34" charset="0"/>
              <a:ea typeface="Calibri" pitchFamily="34" charset="0"/>
              <a:cs typeface="Times New Roman" pitchFamily="18" charset="0"/>
              <a:sym typeface="Wingdings" pitchFamily="2" charset="2"/>
            </a:endParaRPr>
          </a:p>
          <a:p>
            <a:pPr marL="457200" indent="-457200" eaLnBrk="0" hangingPunct="0">
              <a:defRPr/>
            </a:pPr>
            <a:r>
              <a:rPr lang="it-IT" sz="1100" dirty="0">
                <a:solidFill>
                  <a:srgbClr val="003366"/>
                </a:solidFill>
                <a:latin typeface="Arial" pitchFamily="34" charset="0"/>
                <a:ea typeface="Calibri" pitchFamily="34" charset="0"/>
                <a:cs typeface="Times New Roman" pitchFamily="18" charset="0"/>
                <a:sym typeface="Wingdings" pitchFamily="2" charset="2"/>
              </a:rPr>
              <a:t>3.4	Preparazione del </a:t>
            </a:r>
            <a:r>
              <a:rPr lang="it-IT" sz="1100" b="1" dirty="0">
                <a:solidFill>
                  <a:srgbClr val="003366"/>
                </a:solidFill>
                <a:latin typeface="Arial" pitchFamily="34" charset="0"/>
                <a:ea typeface="Calibri" pitchFamily="34" charset="0"/>
                <a:cs typeface="Times New Roman" pitchFamily="18" charset="0"/>
                <a:sym typeface="Wingdings" pitchFamily="2" charset="2"/>
              </a:rPr>
              <a:t>volontariato</a:t>
            </a:r>
          </a:p>
          <a:p>
            <a:pPr marL="457200" indent="-457200" eaLnBrk="0" hangingPunct="0">
              <a:defRPr/>
            </a:pPr>
            <a:endParaRPr lang="it-IT" sz="1100" dirty="0">
              <a:solidFill>
                <a:srgbClr val="003366"/>
              </a:solidFill>
              <a:latin typeface="Arial" pitchFamily="34" charset="0"/>
              <a:ea typeface="Calibri" pitchFamily="34" charset="0"/>
              <a:cs typeface="Times New Roman" pitchFamily="18" charset="0"/>
              <a:sym typeface="Wingdings" pitchFamily="2" charset="2"/>
            </a:endParaRPr>
          </a:p>
          <a:p>
            <a:pPr marL="457200" indent="-457200" eaLnBrk="0" hangingPunct="0">
              <a:defRPr/>
            </a:pPr>
            <a:r>
              <a:rPr lang="it-IT" sz="1100" dirty="0">
                <a:solidFill>
                  <a:srgbClr val="003366"/>
                </a:solidFill>
                <a:latin typeface="Arial" pitchFamily="34" charset="0"/>
                <a:ea typeface="Calibri" pitchFamily="34" charset="0"/>
                <a:cs typeface="Times New Roman" pitchFamily="18" charset="0"/>
                <a:sym typeface="Wingdings" pitchFamily="2" charset="2"/>
              </a:rPr>
              <a:t>3.5 	Miglioramento del </a:t>
            </a:r>
            <a:r>
              <a:rPr lang="it-IT" sz="1100" b="1" dirty="0">
                <a:solidFill>
                  <a:srgbClr val="003366"/>
                </a:solidFill>
                <a:latin typeface="Arial" pitchFamily="34" charset="0"/>
                <a:ea typeface="Calibri" pitchFamily="34" charset="0"/>
                <a:cs typeface="Times New Roman" pitchFamily="18" charset="0"/>
                <a:sym typeface="Wingdings" pitchFamily="2" charset="2"/>
              </a:rPr>
              <a:t>monitoraggio sismico</a:t>
            </a:r>
            <a:r>
              <a:rPr lang="it-IT" sz="1100" dirty="0">
                <a:solidFill>
                  <a:srgbClr val="003366"/>
                </a:solidFill>
                <a:latin typeface="Arial" pitchFamily="34" charset="0"/>
                <a:ea typeface="Calibri" pitchFamily="34" charset="0"/>
                <a:cs typeface="Times New Roman" pitchFamily="18" charset="0"/>
                <a:sym typeface="Wingdings" pitchFamily="2" charset="2"/>
              </a:rPr>
              <a:t> del territorio e delle costruzioni</a:t>
            </a:r>
          </a:p>
          <a:p>
            <a:pPr marL="457200" indent="-457200" eaLnBrk="0" hangingPunct="0">
              <a:defRPr/>
            </a:pPr>
            <a:endParaRPr lang="it-IT" sz="800" dirty="0">
              <a:solidFill>
                <a:srgbClr val="003366"/>
              </a:solidFill>
              <a:latin typeface="Arial" pitchFamily="34" charset="0"/>
              <a:ea typeface="Calibri" pitchFamily="34" charset="0"/>
              <a:cs typeface="Times New Roman" pitchFamily="18" charset="0"/>
              <a:sym typeface="Wingdings" pitchFamily="2" charset="2"/>
            </a:endParaRPr>
          </a:p>
          <a:p>
            <a:pPr marL="457200" indent="-457200" eaLnBrk="0" hangingPunct="0">
              <a:defRPr/>
            </a:pPr>
            <a:r>
              <a:rPr lang="it-IT" sz="1100" dirty="0">
                <a:solidFill>
                  <a:srgbClr val="003366"/>
                </a:solidFill>
                <a:latin typeface="Arial" pitchFamily="34" charset="0"/>
                <a:ea typeface="Calibri" pitchFamily="34" charset="0"/>
                <a:cs typeface="Times New Roman" pitchFamily="18" charset="0"/>
                <a:sym typeface="Wingdings" pitchFamily="2" charset="2"/>
              </a:rPr>
              <a:t>	…..</a:t>
            </a:r>
            <a:endParaRPr lang="it-IT" sz="1100" dirty="0">
              <a:solidFill>
                <a:srgbClr val="003366"/>
              </a:solidFill>
              <a:ea typeface="Calibri" pitchFamily="34" charset="0"/>
              <a:cs typeface="Times New Roman" pitchFamily="18" charset="0"/>
              <a:sym typeface="Wingdings" pitchFamily="2" charset="2"/>
            </a:endParaRPr>
          </a:p>
        </p:txBody>
      </p:sp>
      <p:sp>
        <p:nvSpPr>
          <p:cNvPr id="4" name="Segnaposto numero diapositiva 3"/>
          <p:cNvSpPr>
            <a:spLocks noGrp="1"/>
          </p:cNvSpPr>
          <p:nvPr>
            <p:ph type="sldNum" sz="quarter" idx="10"/>
          </p:nvPr>
        </p:nvSpPr>
        <p:spPr/>
        <p:txBody>
          <a:bodyPr/>
          <a:lstStyle/>
          <a:p>
            <a:pPr>
              <a:defRPr/>
            </a:pPr>
            <a:fld id="{31D2D8E9-39F6-4558-A5AB-5AE3EC4251BF}" type="slidenum">
              <a:rPr lang="it-IT" smtClean="0"/>
              <a:pPr>
                <a:defRPr/>
              </a:pPr>
              <a:t>8</a:t>
            </a:fld>
            <a:endParaRPr lang="it-IT"/>
          </a:p>
        </p:txBody>
      </p:sp>
    </p:spTree>
    <p:extLst>
      <p:ext uri="{BB962C8B-B14F-4D97-AF65-F5344CB8AC3E}">
        <p14:creationId xmlns:p14="http://schemas.microsoft.com/office/powerpoint/2010/main" val="13125355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685800" y="1143000"/>
            <a:ext cx="5486400" cy="3086100"/>
          </a:xfrm>
        </p:spPr>
      </p:sp>
      <p:sp>
        <p:nvSpPr>
          <p:cNvPr id="3" name="Segnaposto note 2"/>
          <p:cNvSpPr>
            <a:spLocks noGrp="1"/>
          </p:cNvSpPr>
          <p:nvPr>
            <p:ph type="body" idx="1"/>
          </p:nvPr>
        </p:nvSpPr>
        <p:spPr/>
        <p:txBody>
          <a:bodyPr>
            <a:normAutofit fontScale="55000" lnSpcReduction="20000"/>
          </a:bodyPr>
          <a:lstStyle/>
          <a:p>
            <a:pPr marL="457200" indent="-457200" eaLnBrk="0" hangingPunct="0">
              <a:buFontTx/>
              <a:buAutoNum type="arabicPeriod"/>
            </a:pPr>
            <a:r>
              <a:rPr lang="it-IT" sz="1200" b="1" u="sng" dirty="0">
                <a:solidFill>
                  <a:srgbClr val="003366"/>
                </a:solidFill>
                <a:latin typeface="Arial" charset="0"/>
                <a:ea typeface="Calibri" pitchFamily="34" charset="0"/>
                <a:cs typeface="Arial" charset="0"/>
              </a:rPr>
              <a:t>Azioni per il miglioramento delle conoscenze</a:t>
            </a:r>
          </a:p>
          <a:p>
            <a:pPr marL="457200" indent="-457200" eaLnBrk="0" hangingPunct="0"/>
            <a:endParaRPr lang="it-IT" sz="800" dirty="0">
              <a:solidFill>
                <a:srgbClr val="003366"/>
              </a:solidFill>
              <a:latin typeface="Arial" charset="0"/>
              <a:ea typeface="Calibri" pitchFamily="34" charset="0"/>
              <a:cs typeface="Arial" charset="0"/>
            </a:endParaRPr>
          </a:p>
          <a:p>
            <a:pPr marL="457200" indent="-457200" eaLnBrk="0" hangingPunct="0"/>
            <a:r>
              <a:rPr lang="it-IT" sz="1200" dirty="0">
                <a:solidFill>
                  <a:srgbClr val="003366"/>
                </a:solidFill>
                <a:latin typeface="Arial" charset="0"/>
                <a:cs typeface="Arial" charset="0"/>
              </a:rPr>
              <a:t>1.1	</a:t>
            </a:r>
            <a:r>
              <a:rPr lang="it-IT" sz="1200" b="1" dirty="0">
                <a:solidFill>
                  <a:srgbClr val="003366"/>
                </a:solidFill>
                <a:latin typeface="Arial" charset="0"/>
                <a:cs typeface="Arial" charset="0"/>
              </a:rPr>
              <a:t>Conoscenza tecnico-scientifica </a:t>
            </a:r>
            <a:br>
              <a:rPr lang="it-IT" sz="1100" dirty="0">
                <a:solidFill>
                  <a:srgbClr val="003366"/>
                </a:solidFill>
                <a:latin typeface="Arial" charset="0"/>
                <a:cs typeface="Arial" charset="0"/>
              </a:rPr>
            </a:br>
            <a:r>
              <a:rPr lang="it-IT" sz="1100" dirty="0">
                <a:solidFill>
                  <a:srgbClr val="003366"/>
                </a:solidFill>
                <a:latin typeface="Arial" charset="0"/>
                <a:cs typeface="Arial" charset="0"/>
                <a:sym typeface="Wingdings" pitchFamily="2" charset="2"/>
              </a:rPr>
              <a:t> promozione e finanziamento di </a:t>
            </a:r>
            <a:r>
              <a:rPr lang="it-IT" sz="1100" b="1" dirty="0">
                <a:solidFill>
                  <a:srgbClr val="003366"/>
                </a:solidFill>
                <a:latin typeface="Arial" charset="0"/>
                <a:cs typeface="Arial" charset="0"/>
                <a:sym typeface="Wingdings" pitchFamily="2" charset="2"/>
              </a:rPr>
              <a:t>programmi di ricerca applicata </a:t>
            </a:r>
            <a:r>
              <a:rPr lang="it-IT" sz="1100" dirty="0">
                <a:solidFill>
                  <a:srgbClr val="003366"/>
                </a:solidFill>
                <a:latin typeface="Arial" charset="0"/>
                <a:cs typeface="Arial" charset="0"/>
                <a:sym typeface="Wingdings" pitchFamily="2" charset="2"/>
              </a:rPr>
              <a:t>(sismologica, geologica, ingegneristica) </a:t>
            </a:r>
            <a:br>
              <a:rPr lang="it-IT" sz="1100" dirty="0">
                <a:solidFill>
                  <a:srgbClr val="003366"/>
                </a:solidFill>
                <a:latin typeface="Arial" charset="0"/>
                <a:cs typeface="Arial" charset="0"/>
                <a:sym typeface="Wingdings" pitchFamily="2" charset="2"/>
              </a:rPr>
            </a:br>
            <a:r>
              <a:rPr lang="it-IT" sz="1100" dirty="0">
                <a:solidFill>
                  <a:srgbClr val="003366"/>
                </a:solidFill>
                <a:latin typeface="Arial" charset="0"/>
                <a:cs typeface="Arial" charset="0"/>
                <a:sym typeface="Wingdings" pitchFamily="2" charset="2"/>
              </a:rPr>
              <a:t> </a:t>
            </a:r>
            <a:r>
              <a:rPr lang="it-IT" sz="1100" b="1" dirty="0">
                <a:solidFill>
                  <a:srgbClr val="003366"/>
                </a:solidFill>
                <a:latin typeface="Arial" charset="0"/>
                <a:cs typeface="Arial" charset="0"/>
                <a:sym typeface="Wingdings" pitchFamily="2" charset="2"/>
              </a:rPr>
              <a:t>PFG</a:t>
            </a:r>
            <a:r>
              <a:rPr lang="it-IT" sz="1100" dirty="0">
                <a:solidFill>
                  <a:srgbClr val="003366"/>
                </a:solidFill>
                <a:latin typeface="Arial" charset="0"/>
                <a:cs typeface="Arial" charset="0"/>
                <a:sym typeface="Wingdings" pitchFamily="2" charset="2"/>
              </a:rPr>
              <a:t>  </a:t>
            </a:r>
            <a:r>
              <a:rPr lang="it-IT" sz="1100" b="1" dirty="0">
                <a:solidFill>
                  <a:srgbClr val="003366"/>
                </a:solidFill>
                <a:latin typeface="Arial" charset="0"/>
                <a:cs typeface="Arial" charset="0"/>
                <a:sym typeface="Wingdings" pitchFamily="2" charset="2"/>
              </a:rPr>
              <a:t>GNDT</a:t>
            </a:r>
            <a:r>
              <a:rPr lang="it-IT" sz="1100" dirty="0">
                <a:solidFill>
                  <a:srgbClr val="003366"/>
                </a:solidFill>
                <a:latin typeface="Arial" charset="0"/>
                <a:cs typeface="Arial" charset="0"/>
                <a:sym typeface="Wingdings" pitchFamily="2" charset="2"/>
              </a:rPr>
              <a:t>  </a:t>
            </a:r>
            <a:r>
              <a:rPr lang="it-IT" sz="1100" b="1" dirty="0">
                <a:solidFill>
                  <a:srgbClr val="003366"/>
                </a:solidFill>
                <a:latin typeface="Arial" charset="0"/>
                <a:cs typeface="Arial" charset="0"/>
                <a:sym typeface="Wingdings" pitchFamily="2" charset="2"/>
              </a:rPr>
              <a:t>Centri di competenza</a:t>
            </a:r>
            <a:r>
              <a:rPr lang="it-IT" sz="1100" dirty="0">
                <a:solidFill>
                  <a:srgbClr val="003366"/>
                </a:solidFill>
                <a:latin typeface="Arial" charset="0"/>
                <a:cs typeface="Arial" charset="0"/>
                <a:sym typeface="Wingdings" pitchFamily="2" charset="2"/>
              </a:rPr>
              <a:t> (INGV, ReLUIS, EUCENTRE…)</a:t>
            </a:r>
          </a:p>
          <a:p>
            <a:pPr marL="457200" indent="-457200" eaLnBrk="0" hangingPunct="0"/>
            <a:endParaRPr lang="it-IT" sz="1100" dirty="0">
              <a:solidFill>
                <a:srgbClr val="003366"/>
              </a:solidFill>
              <a:latin typeface="Arial" charset="0"/>
              <a:cs typeface="Arial" charset="0"/>
              <a:sym typeface="Wingdings" pitchFamily="2" charset="2"/>
            </a:endParaRPr>
          </a:p>
          <a:p>
            <a:pPr eaLnBrk="0" hangingPunct="0"/>
            <a:r>
              <a:rPr lang="it-IT" sz="1200" dirty="0">
                <a:solidFill>
                  <a:srgbClr val="003366"/>
                </a:solidFill>
                <a:latin typeface="Arial" charset="0"/>
                <a:cs typeface="Arial" charset="0"/>
                <a:sym typeface="Wingdings" pitchFamily="2" charset="2"/>
              </a:rPr>
              <a:t>1.2	</a:t>
            </a:r>
            <a:r>
              <a:rPr lang="it-IT" sz="1200" b="1" dirty="0">
                <a:solidFill>
                  <a:srgbClr val="003366"/>
                </a:solidFill>
                <a:latin typeface="Arial" charset="0"/>
                <a:cs typeface="Arial" charset="0"/>
                <a:sym typeface="Wingdings" pitchFamily="2" charset="2"/>
              </a:rPr>
              <a:t>Conoscenza del territorio e del costruito</a:t>
            </a:r>
            <a:r>
              <a:rPr lang="it-IT" sz="1200" dirty="0">
                <a:solidFill>
                  <a:srgbClr val="003366"/>
                </a:solidFill>
                <a:latin typeface="Arial" charset="0"/>
                <a:cs typeface="Arial" charset="0"/>
                <a:sym typeface="Wingdings" pitchFamily="2" charset="2"/>
              </a:rPr>
              <a:t> (</a:t>
            </a:r>
            <a:r>
              <a:rPr lang="it-IT" sz="1200" i="1" dirty="0">
                <a:solidFill>
                  <a:srgbClr val="860000"/>
                </a:solidFill>
                <a:cs typeface="Times New Roman" pitchFamily="18" charset="0"/>
                <a:sym typeface="Wingdings" pitchFamily="2" charset="2"/>
              </a:rPr>
              <a:t>Finalità: Analisi del rischio sismico per la valutazione del fabbisogno economico complessivo e per singole categorie e la definizione: </a:t>
            </a:r>
          </a:p>
          <a:p>
            <a:pPr marL="1077913" indent="-342900" eaLnBrk="0" hangingPunct="0">
              <a:buFont typeface="Arial" panose="020B0604020202020204" pitchFamily="34" charset="0"/>
              <a:buChar char="•"/>
            </a:pPr>
            <a:r>
              <a:rPr lang="it-IT" sz="1200" i="1" dirty="0">
                <a:solidFill>
                  <a:srgbClr val="860000"/>
                </a:solidFill>
                <a:cs typeface="Times New Roman" pitchFamily="18" charset="0"/>
                <a:sym typeface="Wingdings" pitchFamily="2" charset="2"/>
              </a:rPr>
              <a:t>delle strategie di intervento generali e su specifiche categorie, </a:t>
            </a:r>
          </a:p>
          <a:p>
            <a:pPr marL="1077913" indent="-342900" eaLnBrk="0" hangingPunct="0">
              <a:buFont typeface="Arial" panose="020B0604020202020204" pitchFamily="34" charset="0"/>
              <a:buChar char="•"/>
            </a:pPr>
            <a:r>
              <a:rPr lang="it-IT" sz="1200" i="1" dirty="0">
                <a:solidFill>
                  <a:srgbClr val="860000"/>
                </a:solidFill>
                <a:cs typeface="Times New Roman" pitchFamily="18" charset="0"/>
                <a:sym typeface="Wingdings" pitchFamily="2" charset="2"/>
              </a:rPr>
              <a:t>degli interventi sulla singola costruzione.</a:t>
            </a:r>
          </a:p>
          <a:p>
            <a:pPr marL="457200" indent="-457200" eaLnBrk="0" hangingPunct="0"/>
            <a:r>
              <a:rPr lang="it-IT" sz="1200" dirty="0">
                <a:solidFill>
                  <a:srgbClr val="003366"/>
                </a:solidFill>
                <a:latin typeface="Arial" charset="0"/>
                <a:cs typeface="Arial" charset="0"/>
                <a:sym typeface="Wingdings" pitchFamily="2" charset="2"/>
              </a:rPr>
              <a:t>)</a:t>
            </a:r>
            <a:br>
              <a:rPr lang="it-IT" sz="1100" dirty="0">
                <a:solidFill>
                  <a:srgbClr val="003366"/>
                </a:solidFill>
                <a:latin typeface="Arial" charset="0"/>
                <a:cs typeface="Arial" charset="0"/>
                <a:sym typeface="Wingdings" pitchFamily="2" charset="2"/>
              </a:rPr>
            </a:br>
            <a:r>
              <a:rPr lang="it-IT" sz="1100" dirty="0">
                <a:solidFill>
                  <a:srgbClr val="003366"/>
                </a:solidFill>
                <a:latin typeface="Arial" charset="0"/>
                <a:cs typeface="Arial" charset="0"/>
                <a:sym typeface="Wingdings" pitchFamily="2" charset="2"/>
              </a:rPr>
              <a:t> promozione e finanziamento di studi sul territorio per: </a:t>
            </a:r>
            <a:br>
              <a:rPr lang="it-IT" sz="1100" dirty="0">
                <a:solidFill>
                  <a:srgbClr val="003366"/>
                </a:solidFill>
                <a:latin typeface="Arial" charset="0"/>
                <a:cs typeface="Arial" charset="0"/>
                <a:sym typeface="Wingdings" pitchFamily="2" charset="2"/>
              </a:rPr>
            </a:br>
            <a:r>
              <a:rPr lang="it-IT" sz="1100" dirty="0">
                <a:solidFill>
                  <a:srgbClr val="003366"/>
                </a:solidFill>
                <a:latin typeface="Arial" charset="0"/>
                <a:cs typeface="Arial" charset="0"/>
                <a:sym typeface="Wingdings" pitchFamily="2" charset="2"/>
              </a:rPr>
              <a:t>	- </a:t>
            </a:r>
            <a:r>
              <a:rPr lang="it-IT" sz="1100" b="1" dirty="0">
                <a:solidFill>
                  <a:srgbClr val="003366"/>
                </a:solidFill>
                <a:latin typeface="Arial" charset="0"/>
                <a:cs typeface="Arial" charset="0"/>
                <a:sym typeface="Wingdings" pitchFamily="2" charset="2"/>
              </a:rPr>
              <a:t>conoscenza del patrimonio costruito </a:t>
            </a:r>
            <a:r>
              <a:rPr lang="it-IT" sz="1100" dirty="0">
                <a:solidFill>
                  <a:srgbClr val="003366"/>
                </a:solidFill>
                <a:latin typeface="Arial" charset="0"/>
                <a:cs typeface="Arial" charset="0"/>
                <a:sym typeface="Wingdings" pitchFamily="2" charset="2"/>
              </a:rPr>
              <a:t>pubblico e privato</a:t>
            </a:r>
            <a:br>
              <a:rPr lang="it-IT" sz="1100" dirty="0">
                <a:solidFill>
                  <a:srgbClr val="003366"/>
                </a:solidFill>
                <a:latin typeface="Arial" charset="0"/>
                <a:cs typeface="Arial" charset="0"/>
                <a:sym typeface="Wingdings" pitchFamily="2" charset="2"/>
              </a:rPr>
            </a:br>
            <a:r>
              <a:rPr lang="it-IT" sz="1100" dirty="0">
                <a:solidFill>
                  <a:srgbClr val="003366"/>
                </a:solidFill>
                <a:latin typeface="Arial" charset="0"/>
                <a:cs typeface="Arial" charset="0"/>
                <a:sym typeface="Wingdings" pitchFamily="2" charset="2"/>
              </a:rPr>
              <a:t>	- </a:t>
            </a:r>
            <a:r>
              <a:rPr lang="it-IT" sz="1100" b="1" dirty="0">
                <a:solidFill>
                  <a:srgbClr val="003366"/>
                </a:solidFill>
                <a:sym typeface="Wingdings" pitchFamily="2" charset="2"/>
              </a:rPr>
              <a:t>conoscenza della pericolosità locale - microzonazione </a:t>
            </a:r>
            <a:r>
              <a:rPr lang="it-IT" sz="1100" b="1" dirty="0">
                <a:solidFill>
                  <a:srgbClr val="003366"/>
                </a:solidFill>
                <a:latin typeface="Arial" charset="0"/>
                <a:cs typeface="Arial" charset="0"/>
                <a:sym typeface="Wingdings" pitchFamily="2" charset="2"/>
              </a:rPr>
              <a:t>sismica</a:t>
            </a:r>
          </a:p>
          <a:p>
            <a:pPr marL="457200" indent="-457200" eaLnBrk="0" hangingPunct="0"/>
            <a:endParaRPr lang="it-IT" sz="1100" b="1" dirty="0">
              <a:solidFill>
                <a:srgbClr val="003366"/>
              </a:solidFill>
              <a:latin typeface="Arial" charset="0"/>
              <a:cs typeface="Arial" charset="0"/>
              <a:sym typeface="Wingdings" pitchFamily="2" charset="2"/>
            </a:endParaRPr>
          </a:p>
          <a:p>
            <a:pPr eaLnBrk="0" hangingPunct="0">
              <a:defRPr/>
            </a:pPr>
            <a:r>
              <a:rPr lang="it-IT" sz="1200" b="1" u="sng" kern="1200" dirty="0">
                <a:solidFill>
                  <a:srgbClr val="003366"/>
                </a:solidFill>
                <a:latin typeface="Arial" charset="0"/>
                <a:ea typeface="Calibri" pitchFamily="34" charset="0"/>
                <a:cs typeface="Arial" charset="0"/>
              </a:rPr>
              <a:t>2. Azioni</a:t>
            </a:r>
            <a:r>
              <a:rPr lang="it-IT" sz="1200" b="1" u="sng" dirty="0">
                <a:solidFill>
                  <a:srgbClr val="003366"/>
                </a:solidFill>
                <a:latin typeface="Arial" pitchFamily="34" charset="0"/>
                <a:ea typeface="Calibri" pitchFamily="34" charset="0"/>
                <a:cs typeface="Times New Roman" pitchFamily="18" charset="0"/>
              </a:rPr>
              <a:t> per la riduzione della vulnerabilità e dell’esposizione</a:t>
            </a:r>
          </a:p>
          <a:p>
            <a:pPr eaLnBrk="0" hangingPunct="0">
              <a:defRPr/>
            </a:pPr>
            <a:endParaRPr lang="it-IT" sz="300" dirty="0">
              <a:solidFill>
                <a:srgbClr val="003366"/>
              </a:solidFill>
              <a:latin typeface="Arial" pitchFamily="34" charset="0"/>
              <a:cs typeface="Arial" pitchFamily="34" charset="0"/>
            </a:endParaRPr>
          </a:p>
          <a:p>
            <a:pPr eaLnBrk="0" hangingPunct="0">
              <a:defRPr/>
            </a:pPr>
            <a:r>
              <a:rPr lang="it-IT" sz="1200" dirty="0">
                <a:solidFill>
                  <a:srgbClr val="003366"/>
                </a:solidFill>
                <a:latin typeface="Arial" pitchFamily="34" charset="0"/>
                <a:ea typeface="Calibri" pitchFamily="34" charset="0"/>
                <a:cs typeface="Times New Roman" pitchFamily="18" charset="0"/>
              </a:rPr>
              <a:t>2.1 Azioni indirette – miglioramento degli strumenti </a:t>
            </a:r>
          </a:p>
          <a:p>
            <a:pPr eaLnBrk="0" hangingPunct="0">
              <a:defRPr/>
            </a:pPr>
            <a:endParaRPr lang="it-IT" sz="300" dirty="0">
              <a:solidFill>
                <a:srgbClr val="003366"/>
              </a:solidFill>
              <a:latin typeface="Arial" pitchFamily="34" charset="0"/>
              <a:cs typeface="Arial" pitchFamily="34" charset="0"/>
            </a:endParaRPr>
          </a:p>
          <a:p>
            <a:pPr marL="457200" indent="-457200" eaLnBrk="0" hangingPunct="0">
              <a:buFont typeface="Arial" pitchFamily="34" charset="0"/>
              <a:buChar char="•"/>
              <a:defRPr/>
            </a:pPr>
            <a:r>
              <a:rPr lang="it-IT" sz="1100" dirty="0">
                <a:solidFill>
                  <a:srgbClr val="003366"/>
                </a:solidFill>
                <a:latin typeface="Arial" pitchFamily="34" charset="0"/>
                <a:ea typeface="Calibri" pitchFamily="34" charset="0"/>
                <a:cs typeface="Times New Roman" pitchFamily="18" charset="0"/>
              </a:rPr>
              <a:t>Per la progettazione: </a:t>
            </a:r>
            <a:br>
              <a:rPr lang="it-IT" sz="1100" dirty="0">
                <a:solidFill>
                  <a:srgbClr val="003366"/>
                </a:solidFill>
                <a:latin typeface="Arial" pitchFamily="34" charset="0"/>
                <a:ea typeface="Calibri" pitchFamily="34" charset="0"/>
                <a:cs typeface="Times New Roman" pitchFamily="18" charset="0"/>
              </a:rPr>
            </a:br>
            <a:r>
              <a:rPr lang="it-IT" sz="1100" dirty="0">
                <a:solidFill>
                  <a:srgbClr val="003366"/>
                </a:solidFill>
                <a:latin typeface="Arial" pitchFamily="34" charset="0"/>
                <a:ea typeface="Calibri" pitchFamily="34" charset="0"/>
                <a:cs typeface="Times New Roman" pitchFamily="18" charset="0"/>
                <a:sym typeface="Wingdings" pitchFamily="2" charset="2"/>
              </a:rPr>
              <a:t> </a:t>
            </a:r>
            <a:r>
              <a:rPr lang="it-IT" sz="1100" dirty="0">
                <a:solidFill>
                  <a:srgbClr val="003366"/>
                </a:solidFill>
                <a:latin typeface="Arial" pitchFamily="34" charset="0"/>
                <a:ea typeface="Calibri" pitchFamily="34" charset="0"/>
                <a:cs typeface="Times New Roman" pitchFamily="18" charset="0"/>
              </a:rPr>
              <a:t>Pericolosità, Classificazione, N</a:t>
            </a:r>
            <a:r>
              <a:rPr lang="it-IT" sz="1100" dirty="0">
                <a:solidFill>
                  <a:srgbClr val="003366"/>
                </a:solidFill>
                <a:latin typeface="Arial" pitchFamily="34" charset="0"/>
                <a:ea typeface="Calibri" pitchFamily="34" charset="0"/>
                <a:cs typeface="Times New Roman" pitchFamily="18" charset="0"/>
                <a:sym typeface="Wingdings" pitchFamily="2" charset="2"/>
              </a:rPr>
              <a:t>ormativa</a:t>
            </a:r>
            <a:br>
              <a:rPr lang="it-IT" sz="1100" dirty="0">
                <a:solidFill>
                  <a:srgbClr val="003366"/>
                </a:solidFill>
                <a:latin typeface="Arial" pitchFamily="34" charset="0"/>
                <a:ea typeface="Calibri" pitchFamily="34" charset="0"/>
                <a:cs typeface="Times New Roman" pitchFamily="18" charset="0"/>
                <a:sym typeface="Wingdings" pitchFamily="2" charset="2"/>
              </a:rPr>
            </a:br>
            <a:r>
              <a:rPr lang="it-IT" sz="1100" dirty="0">
                <a:solidFill>
                  <a:srgbClr val="003366"/>
                </a:solidFill>
                <a:latin typeface="Arial" pitchFamily="34" charset="0"/>
                <a:ea typeface="Calibri" pitchFamily="34" charset="0"/>
                <a:cs typeface="Times New Roman" pitchFamily="18" charset="0"/>
                <a:sym typeface="Wingdings" pitchFamily="2" charset="2"/>
              </a:rPr>
              <a:t> Formazione e aggiornamento professionale  </a:t>
            </a:r>
          </a:p>
          <a:p>
            <a:pPr marL="457200" indent="-457200" eaLnBrk="0" hangingPunct="0">
              <a:buFont typeface="Arial" pitchFamily="34" charset="0"/>
              <a:buChar char="•"/>
              <a:defRPr/>
            </a:pPr>
            <a:r>
              <a:rPr lang="it-IT" sz="1100" dirty="0">
                <a:solidFill>
                  <a:srgbClr val="003366"/>
                </a:solidFill>
                <a:latin typeface="Arial" pitchFamily="34" charset="0"/>
                <a:ea typeface="Calibri" pitchFamily="34" charset="0"/>
                <a:cs typeface="Times New Roman" pitchFamily="18" charset="0"/>
              </a:rPr>
              <a:t>Per la pianificazione: </a:t>
            </a:r>
            <a:br>
              <a:rPr lang="it-IT" sz="1100" dirty="0">
                <a:solidFill>
                  <a:srgbClr val="003366"/>
                </a:solidFill>
                <a:latin typeface="Arial" pitchFamily="34" charset="0"/>
                <a:ea typeface="Calibri" pitchFamily="34" charset="0"/>
                <a:cs typeface="Times New Roman" pitchFamily="18" charset="0"/>
              </a:rPr>
            </a:br>
            <a:r>
              <a:rPr lang="it-IT" sz="1100" dirty="0">
                <a:solidFill>
                  <a:srgbClr val="003366"/>
                </a:solidFill>
                <a:latin typeface="Arial" pitchFamily="34" charset="0"/>
                <a:ea typeface="Calibri" pitchFamily="34" charset="0"/>
                <a:cs typeface="Times New Roman" pitchFamily="18" charset="0"/>
                <a:sym typeface="Wingdings" pitchFamily="2" charset="2"/>
              </a:rPr>
              <a:t> Microzonazione sismica</a:t>
            </a:r>
            <a:br>
              <a:rPr lang="it-IT" sz="1100" dirty="0">
                <a:solidFill>
                  <a:srgbClr val="003366"/>
                </a:solidFill>
                <a:latin typeface="Arial" pitchFamily="34" charset="0"/>
                <a:ea typeface="Calibri" pitchFamily="34" charset="0"/>
                <a:cs typeface="Times New Roman" pitchFamily="18" charset="0"/>
                <a:sym typeface="Wingdings" pitchFamily="2" charset="2"/>
              </a:rPr>
            </a:br>
            <a:r>
              <a:rPr lang="it-IT" sz="1100" dirty="0">
                <a:solidFill>
                  <a:srgbClr val="003366"/>
                </a:solidFill>
                <a:latin typeface="Arial" pitchFamily="34" charset="0"/>
                <a:ea typeface="Calibri" pitchFamily="34" charset="0"/>
                <a:cs typeface="Times New Roman" pitchFamily="18" charset="0"/>
                <a:sym typeface="Wingdings" pitchFamily="2" charset="2"/>
              </a:rPr>
              <a:t> Pianificazione territoriale</a:t>
            </a:r>
            <a:br>
              <a:rPr lang="it-IT" sz="1100" dirty="0">
                <a:solidFill>
                  <a:srgbClr val="003366"/>
                </a:solidFill>
                <a:latin typeface="Arial" pitchFamily="34" charset="0"/>
                <a:ea typeface="Calibri" pitchFamily="34" charset="0"/>
                <a:cs typeface="Times New Roman" pitchFamily="18" charset="0"/>
                <a:sym typeface="Wingdings" pitchFamily="2" charset="2"/>
              </a:rPr>
            </a:br>
            <a:r>
              <a:rPr lang="it-IT" sz="1100" dirty="0">
                <a:solidFill>
                  <a:srgbClr val="003366"/>
                </a:solidFill>
                <a:latin typeface="Arial" pitchFamily="34" charset="0"/>
                <a:ea typeface="Calibri" pitchFamily="34" charset="0"/>
                <a:cs typeface="Times New Roman" pitchFamily="18" charset="0"/>
                <a:sym typeface="Wingdings" pitchFamily="2" charset="2"/>
              </a:rPr>
              <a:t> Pianificazione di emergenza</a:t>
            </a:r>
          </a:p>
          <a:p>
            <a:pPr marL="457200" indent="-457200" eaLnBrk="0" hangingPunct="0">
              <a:buFont typeface="Arial" pitchFamily="34" charset="0"/>
              <a:buChar char="•"/>
              <a:defRPr/>
            </a:pPr>
            <a:endParaRPr lang="it-IT" sz="700" dirty="0">
              <a:solidFill>
                <a:srgbClr val="003366"/>
              </a:solidFill>
              <a:latin typeface="Arial" pitchFamily="34" charset="0"/>
              <a:ea typeface="Calibri" pitchFamily="34" charset="0"/>
              <a:cs typeface="Times New Roman" pitchFamily="18" charset="0"/>
              <a:sym typeface="Wingdings" pitchFamily="2" charset="2"/>
            </a:endParaRPr>
          </a:p>
          <a:p>
            <a:pPr eaLnBrk="0" hangingPunct="0">
              <a:defRPr/>
            </a:pPr>
            <a:r>
              <a:rPr lang="it-IT" sz="1200" dirty="0">
                <a:solidFill>
                  <a:srgbClr val="860000"/>
                </a:solidFill>
                <a:latin typeface="Arial" pitchFamily="34" charset="0"/>
                <a:ea typeface="Calibri" pitchFamily="34" charset="0"/>
                <a:cs typeface="Times New Roman" pitchFamily="18" charset="0"/>
              </a:rPr>
              <a:t>2.2 Azioni dirette – riduzione della vulnerabilità del costruito</a:t>
            </a:r>
          </a:p>
          <a:p>
            <a:pPr eaLnBrk="0" hangingPunct="0">
              <a:defRPr/>
            </a:pPr>
            <a:endParaRPr lang="it-IT" sz="200" dirty="0">
              <a:solidFill>
                <a:srgbClr val="860000"/>
              </a:solidFill>
              <a:latin typeface="Arial" pitchFamily="34" charset="0"/>
              <a:cs typeface="Arial" pitchFamily="34" charset="0"/>
            </a:endParaRPr>
          </a:p>
          <a:p>
            <a:pPr marL="457200" indent="-457200" eaLnBrk="0" hangingPunct="0">
              <a:buFont typeface="Arial" pitchFamily="34" charset="0"/>
              <a:buChar char="•"/>
              <a:defRPr/>
            </a:pPr>
            <a:r>
              <a:rPr lang="it-IT" sz="1100" dirty="0">
                <a:solidFill>
                  <a:srgbClr val="860000"/>
                </a:solidFill>
                <a:latin typeface="Arial" pitchFamily="34" charset="0"/>
                <a:ea typeface="Calibri" pitchFamily="34" charset="0"/>
                <a:cs typeface="Times New Roman" pitchFamily="18" charset="0"/>
              </a:rPr>
              <a:t>Interventi sul patrimonio edilizio e su opere infrastrutturali</a:t>
            </a:r>
            <a:br>
              <a:rPr lang="it-IT" sz="1100" dirty="0">
                <a:solidFill>
                  <a:srgbClr val="860000"/>
                </a:solidFill>
                <a:latin typeface="Arial" pitchFamily="34" charset="0"/>
                <a:ea typeface="Calibri" pitchFamily="34" charset="0"/>
                <a:cs typeface="Times New Roman" pitchFamily="18" charset="0"/>
              </a:rPr>
            </a:br>
            <a:r>
              <a:rPr lang="it-IT" sz="1100" dirty="0">
                <a:solidFill>
                  <a:srgbClr val="860000"/>
                </a:solidFill>
                <a:latin typeface="Arial" pitchFamily="34" charset="0"/>
                <a:ea typeface="Calibri" pitchFamily="34" charset="0"/>
                <a:cs typeface="Times New Roman" pitchFamily="18" charset="0"/>
                <a:sym typeface="Wingdings" pitchFamily="2" charset="2"/>
              </a:rPr>
              <a:t> edifici strategici e rilevanti (</a:t>
            </a:r>
            <a:r>
              <a:rPr lang="it-IT" sz="1100" dirty="0">
                <a:solidFill>
                  <a:srgbClr val="860000"/>
                </a:solidFill>
                <a:latin typeface="Arial" pitchFamily="34" charset="0"/>
                <a:ea typeface="Calibri" pitchFamily="34" charset="0"/>
                <a:cs typeface="Times New Roman" pitchFamily="18" charset="0"/>
              </a:rPr>
              <a:t>ospedali, scuole, etc.)</a:t>
            </a:r>
            <a:br>
              <a:rPr lang="it-IT" sz="1100" dirty="0">
                <a:solidFill>
                  <a:srgbClr val="860000"/>
                </a:solidFill>
                <a:latin typeface="Arial" pitchFamily="34" charset="0"/>
                <a:ea typeface="Calibri" pitchFamily="34" charset="0"/>
                <a:cs typeface="Times New Roman" pitchFamily="18" charset="0"/>
              </a:rPr>
            </a:br>
            <a:r>
              <a:rPr lang="it-IT" sz="1100" dirty="0">
                <a:solidFill>
                  <a:srgbClr val="860000"/>
                </a:solidFill>
                <a:latin typeface="Arial" pitchFamily="34" charset="0"/>
                <a:ea typeface="Calibri" pitchFamily="34" charset="0"/>
                <a:cs typeface="Times New Roman" pitchFamily="18" charset="0"/>
                <a:sym typeface="Wingdings" pitchFamily="2" charset="2"/>
              </a:rPr>
              <a:t> </a:t>
            </a:r>
            <a:r>
              <a:rPr lang="it-IT" sz="1100" dirty="0">
                <a:solidFill>
                  <a:srgbClr val="860000"/>
                </a:solidFill>
                <a:latin typeface="Arial" pitchFamily="34" charset="0"/>
                <a:ea typeface="Calibri" pitchFamily="34" charset="0"/>
                <a:cs typeface="Times New Roman" pitchFamily="18" charset="0"/>
              </a:rPr>
              <a:t>opere infrastrutturali, </a:t>
            </a:r>
            <a:br>
              <a:rPr lang="it-IT" sz="1100" dirty="0">
                <a:solidFill>
                  <a:srgbClr val="860000"/>
                </a:solidFill>
                <a:latin typeface="Arial" pitchFamily="34" charset="0"/>
                <a:ea typeface="Calibri" pitchFamily="34" charset="0"/>
                <a:cs typeface="Times New Roman" pitchFamily="18" charset="0"/>
              </a:rPr>
            </a:br>
            <a:r>
              <a:rPr lang="it-IT" sz="1100" dirty="0">
                <a:solidFill>
                  <a:srgbClr val="860000"/>
                </a:solidFill>
                <a:latin typeface="Arial" pitchFamily="34" charset="0"/>
                <a:ea typeface="Calibri" pitchFamily="34" charset="0"/>
                <a:cs typeface="Times New Roman" pitchFamily="18" charset="0"/>
                <a:sym typeface="Wingdings" pitchFamily="2" charset="2"/>
              </a:rPr>
              <a:t> beni culturali</a:t>
            </a:r>
            <a:r>
              <a:rPr lang="it-IT" sz="1100" dirty="0">
                <a:solidFill>
                  <a:srgbClr val="860000"/>
                </a:solidFill>
                <a:latin typeface="Arial" pitchFamily="34" charset="0"/>
                <a:ea typeface="Calibri" pitchFamily="34" charset="0"/>
                <a:cs typeface="Times New Roman" pitchFamily="18" charset="0"/>
              </a:rPr>
              <a:t>, </a:t>
            </a:r>
            <a:br>
              <a:rPr lang="it-IT" sz="1100" dirty="0">
                <a:solidFill>
                  <a:srgbClr val="860000"/>
                </a:solidFill>
                <a:latin typeface="Arial" pitchFamily="34" charset="0"/>
                <a:ea typeface="Calibri" pitchFamily="34" charset="0"/>
                <a:cs typeface="Times New Roman" pitchFamily="18" charset="0"/>
              </a:rPr>
            </a:br>
            <a:r>
              <a:rPr lang="it-IT" sz="1100" dirty="0">
                <a:solidFill>
                  <a:srgbClr val="860000"/>
                </a:solidFill>
                <a:latin typeface="Arial" pitchFamily="34" charset="0"/>
                <a:ea typeface="Calibri" pitchFamily="34" charset="0"/>
                <a:cs typeface="Times New Roman" pitchFamily="18" charset="0"/>
                <a:sym typeface="Wingdings" pitchFamily="2" charset="2"/>
              </a:rPr>
              <a:t> </a:t>
            </a:r>
            <a:r>
              <a:rPr lang="it-IT" sz="1100" dirty="0">
                <a:solidFill>
                  <a:srgbClr val="860000"/>
                </a:solidFill>
                <a:latin typeface="Arial" pitchFamily="34" charset="0"/>
                <a:ea typeface="Calibri" pitchFamily="34" charset="0"/>
                <a:cs typeface="Times New Roman" pitchFamily="18" charset="0"/>
              </a:rPr>
              <a:t>etc.</a:t>
            </a:r>
          </a:p>
          <a:p>
            <a:pPr marL="457200" indent="-457200" eaLnBrk="0" hangingPunct="0">
              <a:buFont typeface="Arial" pitchFamily="34" charset="0"/>
              <a:buChar char="•"/>
              <a:defRPr/>
            </a:pPr>
            <a:r>
              <a:rPr lang="it-IT" sz="1100" dirty="0">
                <a:solidFill>
                  <a:srgbClr val="860000"/>
                </a:solidFill>
                <a:latin typeface="Arial" pitchFamily="34" charset="0"/>
                <a:ea typeface="Calibri" pitchFamily="34" charset="0"/>
                <a:cs typeface="Times New Roman" pitchFamily="18" charset="0"/>
              </a:rPr>
              <a:t>Interventi sul patrimonio edilizio privato</a:t>
            </a:r>
          </a:p>
          <a:p>
            <a:pPr eaLnBrk="0" hangingPunct="0">
              <a:defRPr/>
            </a:pPr>
            <a:r>
              <a:rPr lang="it-IT" b="1" u="sng" dirty="0">
                <a:solidFill>
                  <a:srgbClr val="003366"/>
                </a:solidFill>
                <a:latin typeface="Arial" pitchFamily="34" charset="0"/>
                <a:ea typeface="Calibri" pitchFamily="34" charset="0"/>
                <a:cs typeface="Times New Roman" pitchFamily="18" charset="0"/>
              </a:rPr>
              <a:t>3. Azioni per la mitigazione degli effetti</a:t>
            </a:r>
          </a:p>
          <a:p>
            <a:pPr eaLnBrk="0" hangingPunct="0">
              <a:defRPr/>
            </a:pPr>
            <a:endParaRPr lang="it-IT" sz="900" dirty="0">
              <a:solidFill>
                <a:srgbClr val="003366"/>
              </a:solidFill>
              <a:latin typeface="Arial" pitchFamily="34" charset="0"/>
              <a:ea typeface="Calibri" pitchFamily="34" charset="0"/>
              <a:cs typeface="Times New Roman" pitchFamily="18" charset="0"/>
            </a:endParaRPr>
          </a:p>
          <a:p>
            <a:pPr marL="457200" indent="-457200" eaLnBrk="0" hangingPunct="0">
              <a:defRPr/>
            </a:pPr>
            <a:r>
              <a:rPr lang="it-IT" sz="1100" dirty="0">
                <a:solidFill>
                  <a:srgbClr val="003366"/>
                </a:solidFill>
                <a:latin typeface="Arial" pitchFamily="34" charset="0"/>
                <a:ea typeface="Calibri" pitchFamily="34" charset="0"/>
                <a:cs typeface="Times New Roman" pitchFamily="18" charset="0"/>
              </a:rPr>
              <a:t>3.1	Miglioramento dell’organizzazione del </a:t>
            </a:r>
            <a:r>
              <a:rPr lang="it-IT" sz="1100" b="1" dirty="0">
                <a:solidFill>
                  <a:srgbClr val="003366"/>
                </a:solidFill>
                <a:latin typeface="Arial" pitchFamily="34" charset="0"/>
                <a:ea typeface="Calibri" pitchFamily="34" charset="0"/>
                <a:cs typeface="Times New Roman" pitchFamily="18" charset="0"/>
              </a:rPr>
              <a:t>sistema di protezione civile </a:t>
            </a:r>
            <a:r>
              <a:rPr lang="it-IT" sz="1100" dirty="0">
                <a:solidFill>
                  <a:srgbClr val="003366"/>
                </a:solidFill>
                <a:latin typeface="Arial" pitchFamily="34" charset="0"/>
                <a:ea typeface="Calibri" pitchFamily="34" charset="0"/>
                <a:cs typeface="Times New Roman" pitchFamily="18" charset="0"/>
              </a:rPr>
              <a:t>e dei </a:t>
            </a:r>
            <a:r>
              <a:rPr lang="it-IT" sz="1100" b="1" dirty="0">
                <a:solidFill>
                  <a:srgbClr val="003366"/>
                </a:solidFill>
                <a:latin typeface="Arial" pitchFamily="34" charset="0"/>
                <a:ea typeface="Calibri" pitchFamily="34" charset="0"/>
                <a:cs typeface="Times New Roman" pitchFamily="18" charset="0"/>
              </a:rPr>
              <a:t>piani di protezione civile </a:t>
            </a:r>
            <a:r>
              <a:rPr lang="it-IT" sz="1100" dirty="0">
                <a:solidFill>
                  <a:srgbClr val="003366"/>
                </a:solidFill>
                <a:latin typeface="Arial" pitchFamily="34" charset="0"/>
                <a:ea typeface="Calibri" pitchFamily="34" charset="0"/>
                <a:cs typeface="Times New Roman" pitchFamily="18" charset="0"/>
              </a:rPr>
              <a:t>per una migliore risposta del sistema</a:t>
            </a:r>
          </a:p>
          <a:p>
            <a:pPr marL="457200" indent="-457200" eaLnBrk="0" hangingPunct="0">
              <a:defRPr/>
            </a:pPr>
            <a:endParaRPr lang="it-IT" sz="800" dirty="0">
              <a:solidFill>
                <a:srgbClr val="003366"/>
              </a:solidFill>
              <a:latin typeface="Arial" pitchFamily="34" charset="0"/>
              <a:ea typeface="Calibri" pitchFamily="34" charset="0"/>
              <a:cs typeface="Times New Roman" pitchFamily="18" charset="0"/>
            </a:endParaRPr>
          </a:p>
          <a:p>
            <a:pPr marL="457200" indent="-457200" eaLnBrk="0" hangingPunct="0">
              <a:defRPr/>
            </a:pPr>
            <a:r>
              <a:rPr lang="it-IT" sz="1100" dirty="0">
                <a:solidFill>
                  <a:srgbClr val="003366"/>
                </a:solidFill>
                <a:latin typeface="Arial" pitchFamily="34" charset="0"/>
                <a:ea typeface="Calibri" pitchFamily="34" charset="0"/>
                <a:cs typeface="Times New Roman" pitchFamily="18" charset="0"/>
                <a:sym typeface="Wingdings" pitchFamily="2" charset="2"/>
              </a:rPr>
              <a:t>3.2	della </a:t>
            </a:r>
            <a:r>
              <a:rPr lang="it-IT" sz="1100" b="1" dirty="0">
                <a:solidFill>
                  <a:srgbClr val="003366"/>
                </a:solidFill>
                <a:latin typeface="Arial" pitchFamily="34" charset="0"/>
                <a:ea typeface="Calibri" pitchFamily="34" charset="0"/>
                <a:cs typeface="Times New Roman" pitchFamily="18" charset="0"/>
                <a:sym typeface="Wingdings" pitchFamily="2" charset="2"/>
              </a:rPr>
              <a:t>popolazione</a:t>
            </a:r>
            <a:r>
              <a:rPr lang="it-IT" sz="1100" dirty="0">
                <a:solidFill>
                  <a:srgbClr val="003366"/>
                </a:solidFill>
                <a:latin typeface="Arial" pitchFamily="34" charset="0"/>
                <a:ea typeface="Calibri" pitchFamily="34" charset="0"/>
                <a:cs typeface="Times New Roman" pitchFamily="18" charset="0"/>
                <a:sym typeface="Wingdings" pitchFamily="2" charset="2"/>
              </a:rPr>
              <a:t> e degli </a:t>
            </a:r>
            <a:r>
              <a:rPr lang="it-IT" sz="1100" b="1" dirty="0">
                <a:solidFill>
                  <a:srgbClr val="003366"/>
                </a:solidFill>
                <a:latin typeface="Arial" pitchFamily="34" charset="0"/>
                <a:ea typeface="Calibri" pitchFamily="34" charset="0"/>
                <a:cs typeface="Times New Roman" pitchFamily="18" charset="0"/>
                <a:sym typeface="Wingdings" pitchFamily="2" charset="2"/>
              </a:rPr>
              <a:t>amministratori pubblici</a:t>
            </a:r>
            <a:r>
              <a:rPr lang="it-IT" sz="1100" dirty="0">
                <a:solidFill>
                  <a:srgbClr val="003366"/>
                </a:solidFill>
                <a:latin typeface="Arial" pitchFamily="34" charset="0"/>
                <a:ea typeface="Calibri" pitchFamily="34" charset="0"/>
                <a:cs typeface="Times New Roman" pitchFamily="18" charset="0"/>
                <a:sym typeface="Wingdings" pitchFamily="2" charset="2"/>
              </a:rPr>
              <a:t>, attraverso la comunicazione e </a:t>
            </a:r>
            <a:r>
              <a:rPr lang="it-IT" sz="1100" b="1" dirty="0">
                <a:solidFill>
                  <a:srgbClr val="003366"/>
                </a:solidFill>
                <a:latin typeface="Arial" pitchFamily="34" charset="0"/>
                <a:ea typeface="Calibri" pitchFamily="34" charset="0"/>
                <a:cs typeface="Times New Roman" pitchFamily="18" charset="0"/>
                <a:sym typeface="Wingdings" pitchFamily="2" charset="2"/>
              </a:rPr>
              <a:t>campagne di divulgazione </a:t>
            </a:r>
            <a:r>
              <a:rPr lang="it-IT" sz="1100" dirty="0">
                <a:solidFill>
                  <a:srgbClr val="003366"/>
                </a:solidFill>
                <a:latin typeface="Arial" pitchFamily="34" charset="0"/>
                <a:ea typeface="Calibri" pitchFamily="34" charset="0"/>
                <a:cs typeface="Times New Roman" pitchFamily="18" charset="0"/>
                <a:sym typeface="Wingdings" pitchFamily="2" charset="2"/>
              </a:rPr>
              <a:t>sui corretti comportamenti e sulla prevenzione</a:t>
            </a:r>
          </a:p>
          <a:p>
            <a:pPr marL="457200" indent="-457200" eaLnBrk="0" hangingPunct="0">
              <a:defRPr/>
            </a:pPr>
            <a:endParaRPr lang="it-IT" sz="800" dirty="0">
              <a:solidFill>
                <a:srgbClr val="003366"/>
              </a:solidFill>
              <a:latin typeface="Arial" pitchFamily="34" charset="0"/>
              <a:ea typeface="Calibri" pitchFamily="34" charset="0"/>
              <a:cs typeface="Times New Roman" pitchFamily="18" charset="0"/>
              <a:sym typeface="Wingdings" pitchFamily="2" charset="2"/>
            </a:endParaRPr>
          </a:p>
          <a:p>
            <a:pPr marL="457200" indent="-457200" eaLnBrk="0" hangingPunct="0">
              <a:defRPr/>
            </a:pPr>
            <a:r>
              <a:rPr lang="it-IT" sz="1100" dirty="0">
                <a:solidFill>
                  <a:srgbClr val="003366"/>
                </a:solidFill>
                <a:latin typeface="Arial" pitchFamily="34" charset="0"/>
                <a:ea typeface="Calibri" pitchFamily="34" charset="0"/>
                <a:cs typeface="Times New Roman" pitchFamily="18" charset="0"/>
                <a:sym typeface="Wingdings" pitchFamily="2" charset="2"/>
              </a:rPr>
              <a:t>3.3	</a:t>
            </a:r>
            <a:r>
              <a:rPr lang="it-IT" sz="1100" b="1" dirty="0">
                <a:solidFill>
                  <a:srgbClr val="003366"/>
                </a:solidFill>
                <a:latin typeface="Arial" pitchFamily="34" charset="0"/>
                <a:ea typeface="Calibri" pitchFamily="34" charset="0"/>
                <a:cs typeface="Times New Roman" pitchFamily="18" charset="0"/>
                <a:sym typeface="Wingdings" pitchFamily="2" charset="2"/>
              </a:rPr>
              <a:t>Esercitazioni</a:t>
            </a:r>
            <a:r>
              <a:rPr lang="it-IT" sz="1100" dirty="0">
                <a:solidFill>
                  <a:srgbClr val="003366"/>
                </a:solidFill>
                <a:latin typeface="Arial" pitchFamily="34" charset="0"/>
                <a:ea typeface="Calibri" pitchFamily="34" charset="0"/>
                <a:cs typeface="Times New Roman" pitchFamily="18" charset="0"/>
                <a:sym typeface="Wingdings" pitchFamily="2" charset="2"/>
              </a:rPr>
              <a:t> per la verifica dei piani di protezione civile</a:t>
            </a:r>
          </a:p>
          <a:p>
            <a:pPr marL="457200" indent="-457200" eaLnBrk="0" hangingPunct="0">
              <a:defRPr/>
            </a:pPr>
            <a:endParaRPr lang="it-IT" sz="1100" dirty="0">
              <a:solidFill>
                <a:srgbClr val="003366"/>
              </a:solidFill>
              <a:latin typeface="Arial" pitchFamily="34" charset="0"/>
              <a:ea typeface="Calibri" pitchFamily="34" charset="0"/>
              <a:cs typeface="Times New Roman" pitchFamily="18" charset="0"/>
              <a:sym typeface="Wingdings" pitchFamily="2" charset="2"/>
            </a:endParaRPr>
          </a:p>
          <a:p>
            <a:pPr marL="457200" indent="-457200" eaLnBrk="0" hangingPunct="0">
              <a:defRPr/>
            </a:pPr>
            <a:r>
              <a:rPr lang="it-IT" sz="1100" dirty="0">
                <a:solidFill>
                  <a:srgbClr val="003366"/>
                </a:solidFill>
                <a:latin typeface="Arial" pitchFamily="34" charset="0"/>
                <a:ea typeface="Calibri" pitchFamily="34" charset="0"/>
                <a:cs typeface="Times New Roman" pitchFamily="18" charset="0"/>
                <a:sym typeface="Wingdings" pitchFamily="2" charset="2"/>
              </a:rPr>
              <a:t>3.4	Preparazione del </a:t>
            </a:r>
            <a:r>
              <a:rPr lang="it-IT" sz="1100" b="1" dirty="0">
                <a:solidFill>
                  <a:srgbClr val="003366"/>
                </a:solidFill>
                <a:latin typeface="Arial" pitchFamily="34" charset="0"/>
                <a:ea typeface="Calibri" pitchFamily="34" charset="0"/>
                <a:cs typeface="Times New Roman" pitchFamily="18" charset="0"/>
                <a:sym typeface="Wingdings" pitchFamily="2" charset="2"/>
              </a:rPr>
              <a:t>volontariato</a:t>
            </a:r>
          </a:p>
          <a:p>
            <a:pPr marL="457200" indent="-457200" eaLnBrk="0" hangingPunct="0">
              <a:defRPr/>
            </a:pPr>
            <a:endParaRPr lang="it-IT" sz="1100" dirty="0">
              <a:solidFill>
                <a:srgbClr val="003366"/>
              </a:solidFill>
              <a:latin typeface="Arial" pitchFamily="34" charset="0"/>
              <a:ea typeface="Calibri" pitchFamily="34" charset="0"/>
              <a:cs typeface="Times New Roman" pitchFamily="18" charset="0"/>
              <a:sym typeface="Wingdings" pitchFamily="2" charset="2"/>
            </a:endParaRPr>
          </a:p>
          <a:p>
            <a:pPr marL="457200" indent="-457200" eaLnBrk="0" hangingPunct="0">
              <a:defRPr/>
            </a:pPr>
            <a:r>
              <a:rPr lang="it-IT" sz="1100" dirty="0">
                <a:solidFill>
                  <a:srgbClr val="003366"/>
                </a:solidFill>
                <a:latin typeface="Arial" pitchFamily="34" charset="0"/>
                <a:ea typeface="Calibri" pitchFamily="34" charset="0"/>
                <a:cs typeface="Times New Roman" pitchFamily="18" charset="0"/>
                <a:sym typeface="Wingdings" pitchFamily="2" charset="2"/>
              </a:rPr>
              <a:t>3.5 	Miglioramento del </a:t>
            </a:r>
            <a:r>
              <a:rPr lang="it-IT" sz="1100" b="1" dirty="0">
                <a:solidFill>
                  <a:srgbClr val="003366"/>
                </a:solidFill>
                <a:latin typeface="Arial" pitchFamily="34" charset="0"/>
                <a:ea typeface="Calibri" pitchFamily="34" charset="0"/>
                <a:cs typeface="Times New Roman" pitchFamily="18" charset="0"/>
                <a:sym typeface="Wingdings" pitchFamily="2" charset="2"/>
              </a:rPr>
              <a:t>monitoraggio sismico</a:t>
            </a:r>
            <a:r>
              <a:rPr lang="it-IT" sz="1100" dirty="0">
                <a:solidFill>
                  <a:srgbClr val="003366"/>
                </a:solidFill>
                <a:latin typeface="Arial" pitchFamily="34" charset="0"/>
                <a:ea typeface="Calibri" pitchFamily="34" charset="0"/>
                <a:cs typeface="Times New Roman" pitchFamily="18" charset="0"/>
                <a:sym typeface="Wingdings" pitchFamily="2" charset="2"/>
              </a:rPr>
              <a:t> del territorio e delle costruzioni</a:t>
            </a:r>
          </a:p>
          <a:p>
            <a:pPr marL="457200" indent="-457200" eaLnBrk="0" hangingPunct="0">
              <a:defRPr/>
            </a:pPr>
            <a:endParaRPr lang="it-IT" sz="800" dirty="0">
              <a:solidFill>
                <a:srgbClr val="003366"/>
              </a:solidFill>
              <a:latin typeface="Arial" pitchFamily="34" charset="0"/>
              <a:ea typeface="Calibri" pitchFamily="34" charset="0"/>
              <a:cs typeface="Times New Roman" pitchFamily="18" charset="0"/>
              <a:sym typeface="Wingdings" pitchFamily="2" charset="2"/>
            </a:endParaRPr>
          </a:p>
          <a:p>
            <a:pPr marL="457200" indent="-457200" eaLnBrk="0" hangingPunct="0">
              <a:defRPr/>
            </a:pPr>
            <a:r>
              <a:rPr lang="it-IT" sz="1100" dirty="0">
                <a:solidFill>
                  <a:srgbClr val="003366"/>
                </a:solidFill>
                <a:latin typeface="Arial" pitchFamily="34" charset="0"/>
                <a:ea typeface="Calibri" pitchFamily="34" charset="0"/>
                <a:cs typeface="Times New Roman" pitchFamily="18" charset="0"/>
                <a:sym typeface="Wingdings" pitchFamily="2" charset="2"/>
              </a:rPr>
              <a:t>	…..</a:t>
            </a:r>
            <a:endParaRPr lang="it-IT" sz="1100" dirty="0">
              <a:solidFill>
                <a:srgbClr val="003366"/>
              </a:solidFill>
              <a:ea typeface="Calibri" pitchFamily="34" charset="0"/>
              <a:cs typeface="Times New Roman" pitchFamily="18" charset="0"/>
              <a:sym typeface="Wingdings" pitchFamily="2" charset="2"/>
            </a:endParaRPr>
          </a:p>
        </p:txBody>
      </p:sp>
      <p:sp>
        <p:nvSpPr>
          <p:cNvPr id="4" name="Segnaposto numero diapositiva 3"/>
          <p:cNvSpPr>
            <a:spLocks noGrp="1"/>
          </p:cNvSpPr>
          <p:nvPr>
            <p:ph type="sldNum" sz="quarter" idx="10"/>
          </p:nvPr>
        </p:nvSpPr>
        <p:spPr/>
        <p:txBody>
          <a:bodyPr/>
          <a:lstStyle/>
          <a:p>
            <a:pPr>
              <a:defRPr/>
            </a:pPr>
            <a:fld id="{31D2D8E9-39F6-4558-A5AB-5AE3EC4251BF}" type="slidenum">
              <a:rPr lang="it-IT" smtClean="0"/>
              <a:pPr>
                <a:defRPr/>
              </a:pPr>
              <a:t>9</a:t>
            </a:fld>
            <a:endParaRPr lang="it-IT"/>
          </a:p>
        </p:txBody>
      </p:sp>
    </p:spTree>
    <p:extLst>
      <p:ext uri="{BB962C8B-B14F-4D97-AF65-F5344CB8AC3E}">
        <p14:creationId xmlns:p14="http://schemas.microsoft.com/office/powerpoint/2010/main" val="12109430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sp>
        <p:nvSpPr>
          <p:cNvPr id="4" name="Segnaposto data 3">
            <a:extLst>
              <a:ext uri="{FF2B5EF4-FFF2-40B4-BE49-F238E27FC236}">
                <a16:creationId xmlns:a16="http://schemas.microsoft.com/office/drawing/2014/main" id="{233E2BE7-392B-484E-8EB9-858A3A5836AA}"/>
              </a:ext>
            </a:extLst>
          </p:cNvPr>
          <p:cNvSpPr>
            <a:spLocks noGrp="1"/>
          </p:cNvSpPr>
          <p:nvPr>
            <p:ph type="dt" sz="half" idx="10"/>
          </p:nvPr>
        </p:nvSpPr>
        <p:spPr/>
        <p:txBody>
          <a:bodyPr/>
          <a:lstStyle/>
          <a:p>
            <a:fld id="{1F62AADF-E658-41F1-86C2-C9ECE5392012}" type="datetimeFigureOut">
              <a:rPr lang="it-IT" smtClean="0"/>
              <a:t>06/07/2023</a:t>
            </a:fld>
            <a:endParaRPr lang="it-IT"/>
          </a:p>
        </p:txBody>
      </p:sp>
      <p:sp>
        <p:nvSpPr>
          <p:cNvPr id="5" name="Segnaposto piè di pagina 4">
            <a:extLst>
              <a:ext uri="{FF2B5EF4-FFF2-40B4-BE49-F238E27FC236}">
                <a16:creationId xmlns:a16="http://schemas.microsoft.com/office/drawing/2014/main" id="{7B1971AD-3C9E-4F0C-9E19-C2BFD4BAC9AD}"/>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4A837132-99E9-412D-826C-F8CAEDD8C4EA}"/>
              </a:ext>
            </a:extLst>
          </p:cNvPr>
          <p:cNvSpPr>
            <a:spLocks noGrp="1"/>
          </p:cNvSpPr>
          <p:nvPr>
            <p:ph type="sldNum" sz="quarter" idx="12"/>
          </p:nvPr>
        </p:nvSpPr>
        <p:spPr/>
        <p:txBody>
          <a:bodyPr/>
          <a:lstStyle/>
          <a:p>
            <a:fld id="{D99AA07A-B438-4FEC-A83D-4190A7C02B35}" type="slidenum">
              <a:rPr lang="it-IT" smtClean="0"/>
              <a:t>‹N›</a:t>
            </a:fld>
            <a:endParaRPr lang="it-IT"/>
          </a:p>
        </p:txBody>
      </p:sp>
      <p:sp>
        <p:nvSpPr>
          <p:cNvPr id="9" name="Titolo 1">
            <a:extLst>
              <a:ext uri="{FF2B5EF4-FFF2-40B4-BE49-F238E27FC236}">
                <a16:creationId xmlns:a16="http://schemas.microsoft.com/office/drawing/2014/main" id="{C57E5B0B-B20D-4D8C-A528-EE4D0A02B9C9}"/>
              </a:ext>
            </a:extLst>
          </p:cNvPr>
          <p:cNvSpPr>
            <a:spLocks noGrp="1"/>
          </p:cNvSpPr>
          <p:nvPr>
            <p:ph type="title"/>
          </p:nvPr>
        </p:nvSpPr>
        <p:spPr>
          <a:xfrm>
            <a:off x="838200" y="365127"/>
            <a:ext cx="10515600" cy="1325563"/>
          </a:xfrm>
        </p:spPr>
        <p:txBody>
          <a:bodyPr/>
          <a:lstStyle/>
          <a:p>
            <a:r>
              <a:rPr lang="it-IT"/>
              <a:t>Fare clic per modificare lo stile del titolo dello schema</a:t>
            </a:r>
          </a:p>
        </p:txBody>
      </p:sp>
      <p:sp>
        <p:nvSpPr>
          <p:cNvPr id="11" name="Segnaposto contenuto 2">
            <a:extLst>
              <a:ext uri="{FF2B5EF4-FFF2-40B4-BE49-F238E27FC236}">
                <a16:creationId xmlns:a16="http://schemas.microsoft.com/office/drawing/2014/main" id="{E57DA533-0BA0-4C4A-ACFA-AB98C6B99A8F}"/>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12" name="Segnaposto contenuto 3">
            <a:extLst>
              <a:ext uri="{FF2B5EF4-FFF2-40B4-BE49-F238E27FC236}">
                <a16:creationId xmlns:a16="http://schemas.microsoft.com/office/drawing/2014/main" id="{F170C131-CBB4-4538-B1F0-3C93C4750AC2}"/>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13" name="Segnaposto data 4">
            <a:extLst>
              <a:ext uri="{FF2B5EF4-FFF2-40B4-BE49-F238E27FC236}">
                <a16:creationId xmlns:a16="http://schemas.microsoft.com/office/drawing/2014/main" id="{3DD23963-5E4A-4D7F-808D-E98D046DA067}"/>
              </a:ext>
            </a:extLst>
          </p:cNvPr>
          <p:cNvSpPr txBox="1">
            <a:spLocks/>
          </p:cNvSpPr>
          <p:nvPr userDrawn="1"/>
        </p:nvSpPr>
        <p:spPr>
          <a:xfrm>
            <a:off x="838200" y="6356352"/>
            <a:ext cx="2743200" cy="365125"/>
          </a:xfrm>
          <a:prstGeom prst="rect">
            <a:avLst/>
          </a:prstGeom>
        </p:spPr>
        <p:txBody>
          <a:bodyPr vert="horz" lIns="91440" tIns="45720" rIns="91440" bIns="45720" rtlCol="0" anchor="ctr"/>
          <a:lstStyle>
            <a:defPPr>
              <a:defRPr lang="it-IT"/>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62AADF-E658-41F1-86C2-C9ECE5392012}" type="datetimeFigureOut">
              <a:rPr lang="it-IT" sz="1200" smtClean="0"/>
              <a:pPr/>
              <a:t>06/07/2023</a:t>
            </a:fld>
            <a:endParaRPr lang="it-IT" sz="1200"/>
          </a:p>
        </p:txBody>
      </p:sp>
      <p:sp>
        <p:nvSpPr>
          <p:cNvPr id="14" name="Segnaposto numero diapositiva 6">
            <a:extLst>
              <a:ext uri="{FF2B5EF4-FFF2-40B4-BE49-F238E27FC236}">
                <a16:creationId xmlns:a16="http://schemas.microsoft.com/office/drawing/2014/main" id="{CA9868A3-FA04-4ACE-A188-4C525FC33115}"/>
              </a:ext>
            </a:extLst>
          </p:cNvPr>
          <p:cNvSpPr txBox="1">
            <a:spLocks/>
          </p:cNvSpPr>
          <p:nvPr userDrawn="1"/>
        </p:nvSpPr>
        <p:spPr>
          <a:xfrm>
            <a:off x="8610600" y="6356352"/>
            <a:ext cx="2743200" cy="365125"/>
          </a:xfrm>
          <a:prstGeom prst="rect">
            <a:avLst/>
          </a:prstGeom>
        </p:spPr>
        <p:txBody>
          <a:bodyPr vert="horz" lIns="91440" tIns="45720" rIns="91440" bIns="45720" rtlCol="0" anchor="ctr"/>
          <a:lstStyle>
            <a:defPPr>
              <a:defRPr lang="it-IT"/>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99AA07A-B438-4FEC-A83D-4190A7C02B35}" type="slidenum">
              <a:rPr lang="it-IT" sz="1200" smtClean="0"/>
              <a:pPr/>
              <a:t>‹N›</a:t>
            </a:fld>
            <a:endParaRPr lang="it-IT" sz="1200"/>
          </a:p>
        </p:txBody>
      </p:sp>
      <p:pic>
        <p:nvPicPr>
          <p:cNvPr id="15" name="Immagine 14" descr="MARCHIO_DPC.eps">
            <a:extLst>
              <a:ext uri="{FF2B5EF4-FFF2-40B4-BE49-F238E27FC236}">
                <a16:creationId xmlns:a16="http://schemas.microsoft.com/office/drawing/2014/main" id="{827D5FA7-999B-4560-8483-80EACC37219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8787" y="98286"/>
            <a:ext cx="981144" cy="768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itolo 1">
            <a:extLst>
              <a:ext uri="{FF2B5EF4-FFF2-40B4-BE49-F238E27FC236}">
                <a16:creationId xmlns:a16="http://schemas.microsoft.com/office/drawing/2014/main" id="{5FEF6FFD-BCAA-48EB-941F-5DD416D84AC9}"/>
              </a:ext>
            </a:extLst>
          </p:cNvPr>
          <p:cNvSpPr txBox="1">
            <a:spLocks/>
          </p:cNvSpPr>
          <p:nvPr userDrawn="1"/>
        </p:nvSpPr>
        <p:spPr>
          <a:xfrm>
            <a:off x="838200" y="36512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4400"/>
              <a:t>Fare clic per modificare lo stile del titolo dello schema</a:t>
            </a:r>
          </a:p>
        </p:txBody>
      </p:sp>
      <p:sp>
        <p:nvSpPr>
          <p:cNvPr id="17" name="Segnaposto contenuto 2">
            <a:extLst>
              <a:ext uri="{FF2B5EF4-FFF2-40B4-BE49-F238E27FC236}">
                <a16:creationId xmlns:a16="http://schemas.microsoft.com/office/drawing/2014/main" id="{6893E33B-CBE3-4EF0-B348-827E0FB9E1D4}"/>
              </a:ext>
            </a:extLst>
          </p:cNvPr>
          <p:cNvSpPr>
            <a:spLocks noGrp="1"/>
          </p:cNvSpPr>
          <p:nvPr>
            <p:ph idx="13"/>
          </p:nvPr>
        </p:nvSpPr>
        <p:spPr>
          <a:xfrm>
            <a:off x="838200" y="1825625"/>
            <a:ext cx="10515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pic>
        <p:nvPicPr>
          <p:cNvPr id="18" name="Immagine 6" descr="SLIDE_PPT_800x600.jpg">
            <a:extLst>
              <a:ext uri="{FF2B5EF4-FFF2-40B4-BE49-F238E27FC236}">
                <a16:creationId xmlns:a16="http://schemas.microsoft.com/office/drawing/2014/main" id="{CCCD7B74-73F5-4C5E-BEAE-9E66E14CFF30}"/>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2540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Immagine 7" descr="MARCHIO_DPC.eps">
            <a:extLst>
              <a:ext uri="{FF2B5EF4-FFF2-40B4-BE49-F238E27FC236}">
                <a16:creationId xmlns:a16="http://schemas.microsoft.com/office/drawing/2014/main" id="{3319D42F-44A8-400D-B81C-ED3F86B15EB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261437" y="5178428"/>
            <a:ext cx="1407401" cy="101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77771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8600B5E-E87C-4B1A-AA37-361DBEEA717E}"/>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7CBE1DB6-1D8B-48BF-9F20-3D6C28E253F4}"/>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0945FB45-2FD2-4537-9479-9EAB2FBEAF7D}"/>
              </a:ext>
            </a:extLst>
          </p:cNvPr>
          <p:cNvSpPr>
            <a:spLocks noGrp="1"/>
          </p:cNvSpPr>
          <p:nvPr>
            <p:ph type="dt" sz="half" idx="10"/>
          </p:nvPr>
        </p:nvSpPr>
        <p:spPr/>
        <p:txBody>
          <a:bodyPr/>
          <a:lstStyle/>
          <a:p>
            <a:fld id="{1F62AADF-E658-41F1-86C2-C9ECE5392012}" type="datetimeFigureOut">
              <a:rPr lang="it-IT" smtClean="0"/>
              <a:t>06/07/2023</a:t>
            </a:fld>
            <a:endParaRPr lang="it-IT"/>
          </a:p>
        </p:txBody>
      </p:sp>
      <p:sp>
        <p:nvSpPr>
          <p:cNvPr id="5" name="Segnaposto piè di pagina 4">
            <a:extLst>
              <a:ext uri="{FF2B5EF4-FFF2-40B4-BE49-F238E27FC236}">
                <a16:creationId xmlns:a16="http://schemas.microsoft.com/office/drawing/2014/main" id="{2FF554BA-6D02-40F3-8362-9571E0CD520B}"/>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58518B63-9937-47F4-8493-075A6AAC3E8F}"/>
              </a:ext>
            </a:extLst>
          </p:cNvPr>
          <p:cNvSpPr>
            <a:spLocks noGrp="1"/>
          </p:cNvSpPr>
          <p:nvPr>
            <p:ph type="sldNum" sz="quarter" idx="12"/>
          </p:nvPr>
        </p:nvSpPr>
        <p:spPr/>
        <p:txBody>
          <a:bodyPr/>
          <a:lstStyle/>
          <a:p>
            <a:fld id="{D99AA07A-B438-4FEC-A83D-4190A7C02B35}" type="slidenum">
              <a:rPr lang="it-IT" smtClean="0"/>
              <a:t>‹N›</a:t>
            </a:fld>
            <a:endParaRPr lang="it-IT"/>
          </a:p>
        </p:txBody>
      </p:sp>
    </p:spTree>
    <p:extLst>
      <p:ext uri="{BB962C8B-B14F-4D97-AF65-F5344CB8AC3E}">
        <p14:creationId xmlns:p14="http://schemas.microsoft.com/office/powerpoint/2010/main" val="11432782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AA991BBD-6E48-4323-BA2E-DD51E7136546}"/>
              </a:ext>
            </a:extLst>
          </p:cNvPr>
          <p:cNvSpPr>
            <a:spLocks noGrp="1"/>
          </p:cNvSpPr>
          <p:nvPr>
            <p:ph type="title" orient="vert"/>
          </p:nvPr>
        </p:nvSpPr>
        <p:spPr>
          <a:xfrm>
            <a:off x="8724901"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CC6CFB8F-49A1-4390-AAA9-ACD06100C271}"/>
              </a:ext>
            </a:extLst>
          </p:cNvPr>
          <p:cNvSpPr>
            <a:spLocks noGrp="1"/>
          </p:cNvSpPr>
          <p:nvPr>
            <p:ph type="body" orient="vert" idx="1"/>
          </p:nvPr>
        </p:nvSpPr>
        <p:spPr>
          <a:xfrm>
            <a:off x="838201"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B8483BD2-4424-4384-96F0-3D233239BC33}"/>
              </a:ext>
            </a:extLst>
          </p:cNvPr>
          <p:cNvSpPr>
            <a:spLocks noGrp="1"/>
          </p:cNvSpPr>
          <p:nvPr>
            <p:ph type="dt" sz="half" idx="10"/>
          </p:nvPr>
        </p:nvSpPr>
        <p:spPr/>
        <p:txBody>
          <a:bodyPr/>
          <a:lstStyle/>
          <a:p>
            <a:fld id="{1F62AADF-E658-41F1-86C2-C9ECE5392012}" type="datetimeFigureOut">
              <a:rPr lang="it-IT" smtClean="0"/>
              <a:t>06/07/2023</a:t>
            </a:fld>
            <a:endParaRPr lang="it-IT"/>
          </a:p>
        </p:txBody>
      </p:sp>
      <p:sp>
        <p:nvSpPr>
          <p:cNvPr id="5" name="Segnaposto piè di pagina 4">
            <a:extLst>
              <a:ext uri="{FF2B5EF4-FFF2-40B4-BE49-F238E27FC236}">
                <a16:creationId xmlns:a16="http://schemas.microsoft.com/office/drawing/2014/main" id="{2596B2B0-BBE7-40F5-BA11-95035034C525}"/>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80BC44EB-E6D4-4CD9-BDFE-3176A380341F}"/>
              </a:ext>
            </a:extLst>
          </p:cNvPr>
          <p:cNvSpPr>
            <a:spLocks noGrp="1"/>
          </p:cNvSpPr>
          <p:nvPr>
            <p:ph type="sldNum" sz="quarter" idx="12"/>
          </p:nvPr>
        </p:nvSpPr>
        <p:spPr/>
        <p:txBody>
          <a:bodyPr/>
          <a:lstStyle/>
          <a:p>
            <a:fld id="{D99AA07A-B438-4FEC-A83D-4190A7C02B35}" type="slidenum">
              <a:rPr lang="it-IT" smtClean="0"/>
              <a:t>‹N›</a:t>
            </a:fld>
            <a:endParaRPr lang="it-IT"/>
          </a:p>
        </p:txBody>
      </p:sp>
    </p:spTree>
    <p:extLst>
      <p:ext uri="{BB962C8B-B14F-4D97-AF65-F5344CB8AC3E}">
        <p14:creationId xmlns:p14="http://schemas.microsoft.com/office/powerpoint/2010/main" val="1213183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Diapositiva titolo">
    <p:spTree>
      <p:nvGrpSpPr>
        <p:cNvPr id="1" name=""/>
        <p:cNvGrpSpPr/>
        <p:nvPr/>
      </p:nvGrpSpPr>
      <p:grpSpPr>
        <a:xfrm>
          <a:off x="0" y="0"/>
          <a:ext cx="0" cy="0"/>
          <a:chOff x="0" y="0"/>
          <a:chExt cx="0" cy="0"/>
        </a:xfrm>
      </p:grpSpPr>
      <p:pic>
        <p:nvPicPr>
          <p:cNvPr id="2" name="Immagine 6" descr="SLIDE_PPT_800x600.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540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magine 7" descr="MARCHIO_DPC.eps"/>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387418" y="5389564"/>
            <a:ext cx="1720849" cy="101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egnaposto data 3"/>
          <p:cNvSpPr>
            <a:spLocks noGrp="1"/>
          </p:cNvSpPr>
          <p:nvPr>
            <p:ph type="dt" sz="half" idx="10"/>
          </p:nvPr>
        </p:nvSpPr>
        <p:spPr/>
        <p:txBody>
          <a:bodyPr/>
          <a:lstStyle>
            <a:lvl1pPr>
              <a:defRPr/>
            </a:lvl1pPr>
          </a:lstStyle>
          <a:p>
            <a:pPr>
              <a:defRPr/>
            </a:pPr>
            <a:fld id="{A2A90401-7547-453E-A73D-06C8E5429AAD}" type="datetime1">
              <a:rPr lang="it-IT"/>
              <a:pPr>
                <a:defRPr/>
              </a:pPr>
              <a:t>06/07/2023</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969EE515-B029-4C81-B9A3-99FE0A716138}" type="slidenum">
              <a:rPr lang="it-IT"/>
              <a:pPr>
                <a:defRPr/>
              </a:pPr>
              <a:t>‹N›</a:t>
            </a:fld>
            <a:endParaRPr lang="it-IT"/>
          </a:p>
        </p:txBody>
      </p:sp>
    </p:spTree>
    <p:extLst>
      <p:ext uri="{BB962C8B-B14F-4D97-AF65-F5344CB8AC3E}">
        <p14:creationId xmlns:p14="http://schemas.microsoft.com/office/powerpoint/2010/main" val="39307793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olo e contenuto">
    <p:spTree>
      <p:nvGrpSpPr>
        <p:cNvPr id="1" name=""/>
        <p:cNvGrpSpPr/>
        <p:nvPr/>
      </p:nvGrpSpPr>
      <p:grpSpPr>
        <a:xfrm>
          <a:off x="0" y="0"/>
          <a:ext cx="0" cy="0"/>
          <a:chOff x="0" y="0"/>
          <a:chExt cx="0" cy="0"/>
        </a:xfrm>
      </p:grpSpPr>
      <p:pic>
        <p:nvPicPr>
          <p:cNvPr id="10" name="Immagine 9" descr="SLIDE_PPT_800x6002.jpg">
            <a:extLst>
              <a:ext uri="{FF2B5EF4-FFF2-40B4-BE49-F238E27FC236}">
                <a16:creationId xmlns:a16="http://schemas.microsoft.com/office/drawing/2014/main" id="{FFB822D3-F268-4FBC-90AA-B7A3F37AF58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Immagine 7" descr="MARCHIO_DPC.eps">
            <a:extLst>
              <a:ext uri="{FF2B5EF4-FFF2-40B4-BE49-F238E27FC236}">
                <a16:creationId xmlns:a16="http://schemas.microsoft.com/office/drawing/2014/main" id="{8DA2A405-27DF-493B-86CC-01EEB2687E6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87025" y="383999"/>
            <a:ext cx="920859" cy="721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9742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olo e contenuto">
    <p:spTree>
      <p:nvGrpSpPr>
        <p:cNvPr id="1" name=""/>
        <p:cNvGrpSpPr/>
        <p:nvPr/>
      </p:nvGrpSpPr>
      <p:grpSpPr>
        <a:xfrm>
          <a:off x="0" y="0"/>
          <a:ext cx="0" cy="0"/>
          <a:chOff x="0" y="0"/>
          <a:chExt cx="0" cy="0"/>
        </a:xfrm>
      </p:grpSpPr>
      <p:pic>
        <p:nvPicPr>
          <p:cNvPr id="15" name="Immagine 9" descr="SLIDE_PPT_800x6002.jpg">
            <a:extLst>
              <a:ext uri="{FF2B5EF4-FFF2-40B4-BE49-F238E27FC236}">
                <a16:creationId xmlns:a16="http://schemas.microsoft.com/office/drawing/2014/main" id="{1C06CFFD-C00E-4D1E-9322-36F3A01217F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itolo 1">
            <a:extLst>
              <a:ext uri="{FF2B5EF4-FFF2-40B4-BE49-F238E27FC236}">
                <a16:creationId xmlns:a16="http://schemas.microsoft.com/office/drawing/2014/main" id="{DDA56EE5-47E5-4770-84A1-3EB072CF3A78}"/>
              </a:ext>
            </a:extLst>
          </p:cNvPr>
          <p:cNvSpPr>
            <a:spLocks noGrp="1"/>
          </p:cNvSpPr>
          <p:nvPr>
            <p:ph type="title"/>
          </p:nvPr>
        </p:nvSpPr>
        <p:spPr>
          <a:xfrm>
            <a:off x="831851" y="1709742"/>
            <a:ext cx="10515600" cy="2852737"/>
          </a:xfrm>
        </p:spPr>
        <p:txBody>
          <a:bodyPr anchor="b"/>
          <a:lstStyle>
            <a:lvl1pPr>
              <a:defRPr sz="6000"/>
            </a:lvl1pPr>
          </a:lstStyle>
          <a:p>
            <a:r>
              <a:rPr lang="it-IT"/>
              <a:t>Fare clic per modificare lo stile del titolo dello schema</a:t>
            </a:r>
          </a:p>
        </p:txBody>
      </p:sp>
      <p:sp>
        <p:nvSpPr>
          <p:cNvPr id="17" name="Segnaposto testo 2">
            <a:extLst>
              <a:ext uri="{FF2B5EF4-FFF2-40B4-BE49-F238E27FC236}">
                <a16:creationId xmlns:a16="http://schemas.microsoft.com/office/drawing/2014/main" id="{F304F448-B67D-44CA-A4A9-76104D964F80}"/>
              </a:ext>
            </a:extLst>
          </p:cNvPr>
          <p:cNvSpPr>
            <a:spLocks noGrp="1"/>
          </p:cNvSpPr>
          <p:nvPr>
            <p:ph type="body" idx="1"/>
          </p:nvPr>
        </p:nvSpPr>
        <p:spPr>
          <a:xfrm>
            <a:off x="831851" y="4589467"/>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a:t>Fare clic per modificare gli stili del testo dello schema</a:t>
            </a:r>
          </a:p>
        </p:txBody>
      </p:sp>
      <p:sp>
        <p:nvSpPr>
          <p:cNvPr id="18" name="Segnaposto data 3">
            <a:extLst>
              <a:ext uri="{FF2B5EF4-FFF2-40B4-BE49-F238E27FC236}">
                <a16:creationId xmlns:a16="http://schemas.microsoft.com/office/drawing/2014/main" id="{A9ADE305-2A48-493A-9EDE-7E5AAF53BE66}"/>
              </a:ext>
            </a:extLst>
          </p:cNvPr>
          <p:cNvSpPr>
            <a:spLocks noGrp="1"/>
          </p:cNvSpPr>
          <p:nvPr>
            <p:ph type="dt" sz="half" idx="10"/>
          </p:nvPr>
        </p:nvSpPr>
        <p:spPr>
          <a:xfrm>
            <a:off x="838200" y="6356354"/>
            <a:ext cx="2743200" cy="365125"/>
          </a:xfrm>
        </p:spPr>
        <p:txBody>
          <a:bodyPr/>
          <a:lstStyle/>
          <a:p>
            <a:fld id="{1F62AADF-E658-41F1-86C2-C9ECE5392012}" type="datetimeFigureOut">
              <a:rPr lang="it-IT" smtClean="0"/>
              <a:t>06/07/2023</a:t>
            </a:fld>
            <a:endParaRPr lang="it-IT"/>
          </a:p>
        </p:txBody>
      </p:sp>
      <p:sp>
        <p:nvSpPr>
          <p:cNvPr id="19" name="Segnaposto piè di pagina 4">
            <a:extLst>
              <a:ext uri="{FF2B5EF4-FFF2-40B4-BE49-F238E27FC236}">
                <a16:creationId xmlns:a16="http://schemas.microsoft.com/office/drawing/2014/main" id="{C8A9BF9D-85D8-4241-A13F-5BB7650B5CA1}"/>
              </a:ext>
            </a:extLst>
          </p:cNvPr>
          <p:cNvSpPr>
            <a:spLocks noGrp="1"/>
          </p:cNvSpPr>
          <p:nvPr>
            <p:ph type="ftr" sz="quarter" idx="11"/>
          </p:nvPr>
        </p:nvSpPr>
        <p:spPr>
          <a:xfrm>
            <a:off x="4038600" y="6356354"/>
            <a:ext cx="4114800" cy="365125"/>
          </a:xfrm>
        </p:spPr>
        <p:txBody>
          <a:bodyPr/>
          <a:lstStyle/>
          <a:p>
            <a:endParaRPr lang="it-IT"/>
          </a:p>
        </p:txBody>
      </p:sp>
      <p:sp>
        <p:nvSpPr>
          <p:cNvPr id="20" name="Segnaposto numero diapositiva 5">
            <a:extLst>
              <a:ext uri="{FF2B5EF4-FFF2-40B4-BE49-F238E27FC236}">
                <a16:creationId xmlns:a16="http://schemas.microsoft.com/office/drawing/2014/main" id="{E558797B-50EF-4920-8071-EB6428C7B1D6}"/>
              </a:ext>
            </a:extLst>
          </p:cNvPr>
          <p:cNvSpPr>
            <a:spLocks noGrp="1"/>
          </p:cNvSpPr>
          <p:nvPr>
            <p:ph type="sldNum" sz="quarter" idx="12"/>
          </p:nvPr>
        </p:nvSpPr>
        <p:spPr>
          <a:xfrm>
            <a:off x="8610600" y="6356354"/>
            <a:ext cx="2743200" cy="365125"/>
          </a:xfrm>
        </p:spPr>
        <p:txBody>
          <a:bodyPr/>
          <a:lstStyle/>
          <a:p>
            <a:fld id="{D99AA07A-B438-4FEC-A83D-4190A7C02B35}" type="slidenum">
              <a:rPr lang="it-IT" smtClean="0"/>
              <a:t>‹N›</a:t>
            </a:fld>
            <a:endParaRPr lang="it-IT"/>
          </a:p>
        </p:txBody>
      </p:sp>
      <p:pic>
        <p:nvPicPr>
          <p:cNvPr id="21" name="Immagine 7" descr="MARCHIO_DPC.eps">
            <a:extLst>
              <a:ext uri="{FF2B5EF4-FFF2-40B4-BE49-F238E27FC236}">
                <a16:creationId xmlns:a16="http://schemas.microsoft.com/office/drawing/2014/main" id="{35875924-334E-4A46-934F-8C4509145BC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87025" y="383999"/>
            <a:ext cx="920859" cy="721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4586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pic>
        <p:nvPicPr>
          <p:cNvPr id="8" name="Immagine 9" descr="SLIDE_PPT_800x6002.jpg">
            <a:extLst>
              <a:ext uri="{FF2B5EF4-FFF2-40B4-BE49-F238E27FC236}">
                <a16:creationId xmlns:a16="http://schemas.microsoft.com/office/drawing/2014/main" id="{EF22226A-1EF2-476B-8022-A3B4BF9F7A6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olo 1">
            <a:extLst>
              <a:ext uri="{FF2B5EF4-FFF2-40B4-BE49-F238E27FC236}">
                <a16:creationId xmlns:a16="http://schemas.microsoft.com/office/drawing/2014/main" id="{02E27354-5696-4873-A283-0A4501EF4D77}"/>
              </a:ext>
            </a:extLst>
          </p:cNvPr>
          <p:cNvSpPr>
            <a:spLocks noGrp="1"/>
          </p:cNvSpPr>
          <p:nvPr>
            <p:ph type="title"/>
          </p:nvPr>
        </p:nvSpPr>
        <p:spPr>
          <a:xfrm>
            <a:off x="831851" y="1709740"/>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BDBE9157-7C52-4608-A952-61A24FC8E0BE}"/>
              </a:ext>
            </a:extLst>
          </p:cNvPr>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93350644-1E0E-40AA-85B1-3FA31DA5C504}"/>
              </a:ext>
            </a:extLst>
          </p:cNvPr>
          <p:cNvSpPr>
            <a:spLocks noGrp="1"/>
          </p:cNvSpPr>
          <p:nvPr>
            <p:ph type="dt" sz="half" idx="10"/>
          </p:nvPr>
        </p:nvSpPr>
        <p:spPr/>
        <p:txBody>
          <a:bodyPr/>
          <a:lstStyle/>
          <a:p>
            <a:fld id="{1F62AADF-E658-41F1-86C2-C9ECE5392012}" type="datetimeFigureOut">
              <a:rPr lang="it-IT" smtClean="0"/>
              <a:t>06/07/2023</a:t>
            </a:fld>
            <a:endParaRPr lang="it-IT"/>
          </a:p>
        </p:txBody>
      </p:sp>
      <p:sp>
        <p:nvSpPr>
          <p:cNvPr id="5" name="Segnaposto piè di pagina 4">
            <a:extLst>
              <a:ext uri="{FF2B5EF4-FFF2-40B4-BE49-F238E27FC236}">
                <a16:creationId xmlns:a16="http://schemas.microsoft.com/office/drawing/2014/main" id="{690A6DD9-9831-4710-8649-72E8335A4F32}"/>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BAA2C72A-A160-43CF-9F99-2644AE37AB1F}"/>
              </a:ext>
            </a:extLst>
          </p:cNvPr>
          <p:cNvSpPr>
            <a:spLocks noGrp="1"/>
          </p:cNvSpPr>
          <p:nvPr>
            <p:ph type="sldNum" sz="quarter" idx="12"/>
          </p:nvPr>
        </p:nvSpPr>
        <p:spPr/>
        <p:txBody>
          <a:bodyPr/>
          <a:lstStyle/>
          <a:p>
            <a:fld id="{D99AA07A-B438-4FEC-A83D-4190A7C02B35}" type="slidenum">
              <a:rPr lang="it-IT" smtClean="0"/>
              <a:t>‹N›</a:t>
            </a:fld>
            <a:endParaRPr lang="it-IT"/>
          </a:p>
        </p:txBody>
      </p:sp>
      <p:pic>
        <p:nvPicPr>
          <p:cNvPr id="7" name="Immagine 7" descr="MARCHIO_DPC.eps">
            <a:extLst>
              <a:ext uri="{FF2B5EF4-FFF2-40B4-BE49-F238E27FC236}">
                <a16:creationId xmlns:a16="http://schemas.microsoft.com/office/drawing/2014/main" id="{791CD3FE-EF89-4520-AD28-5FCF61E7D05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87025" y="383999"/>
            <a:ext cx="920859" cy="721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60546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F62AA95-968F-4F2E-BA05-D11CA0D0BB28}"/>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208DDAB1-6CB7-4FC1-B434-C8561F644D58}"/>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3E2E77CD-4DF9-413E-B1E1-A6558653DFD1}"/>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01BED1E6-CC8E-4426-AEE6-29685064EEB1}"/>
              </a:ext>
            </a:extLst>
          </p:cNvPr>
          <p:cNvSpPr>
            <a:spLocks noGrp="1"/>
          </p:cNvSpPr>
          <p:nvPr>
            <p:ph type="dt" sz="half" idx="10"/>
          </p:nvPr>
        </p:nvSpPr>
        <p:spPr/>
        <p:txBody>
          <a:bodyPr/>
          <a:lstStyle/>
          <a:p>
            <a:fld id="{1F62AADF-E658-41F1-86C2-C9ECE5392012}" type="datetimeFigureOut">
              <a:rPr lang="it-IT" smtClean="0"/>
              <a:t>06/07/2023</a:t>
            </a:fld>
            <a:endParaRPr lang="it-IT"/>
          </a:p>
        </p:txBody>
      </p:sp>
      <p:sp>
        <p:nvSpPr>
          <p:cNvPr id="6" name="Segnaposto piè di pagina 5">
            <a:extLst>
              <a:ext uri="{FF2B5EF4-FFF2-40B4-BE49-F238E27FC236}">
                <a16:creationId xmlns:a16="http://schemas.microsoft.com/office/drawing/2014/main" id="{5A35BDDC-0E32-44D3-8E65-8B44B4E27D9F}"/>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AE4D1A79-9C14-49A9-9AA8-7178B8D838FF}"/>
              </a:ext>
            </a:extLst>
          </p:cNvPr>
          <p:cNvSpPr>
            <a:spLocks noGrp="1"/>
          </p:cNvSpPr>
          <p:nvPr>
            <p:ph type="sldNum" sz="quarter" idx="12"/>
          </p:nvPr>
        </p:nvSpPr>
        <p:spPr/>
        <p:txBody>
          <a:bodyPr/>
          <a:lstStyle/>
          <a:p>
            <a:fld id="{D99AA07A-B438-4FEC-A83D-4190A7C02B35}" type="slidenum">
              <a:rPr lang="it-IT" smtClean="0"/>
              <a:t>‹N›</a:t>
            </a:fld>
            <a:endParaRPr lang="it-IT"/>
          </a:p>
        </p:txBody>
      </p:sp>
      <p:pic>
        <p:nvPicPr>
          <p:cNvPr id="8" name="Immagine 7" descr="MARCHIO_DPC.eps">
            <a:extLst>
              <a:ext uri="{FF2B5EF4-FFF2-40B4-BE49-F238E27FC236}">
                <a16:creationId xmlns:a16="http://schemas.microsoft.com/office/drawing/2014/main" id="{8E281952-5A7F-4CA1-A2EB-1369EED356A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8787" y="98286"/>
            <a:ext cx="981144" cy="768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olo 1">
            <a:extLst>
              <a:ext uri="{FF2B5EF4-FFF2-40B4-BE49-F238E27FC236}">
                <a16:creationId xmlns:a16="http://schemas.microsoft.com/office/drawing/2014/main" id="{7D65ECC8-A54C-4E48-9AF1-B0CB37690761}"/>
              </a:ext>
            </a:extLst>
          </p:cNvPr>
          <p:cNvSpPr txBox="1">
            <a:spLocks/>
          </p:cNvSpPr>
          <p:nvPr userDrawn="1"/>
        </p:nvSpPr>
        <p:spPr>
          <a:xfrm>
            <a:off x="838200" y="36512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4400"/>
              <a:t>Fare clic per modificare lo stile del titolo dello schema</a:t>
            </a:r>
          </a:p>
        </p:txBody>
      </p:sp>
      <p:sp>
        <p:nvSpPr>
          <p:cNvPr id="10" name="Segnaposto contenuto 2">
            <a:extLst>
              <a:ext uri="{FF2B5EF4-FFF2-40B4-BE49-F238E27FC236}">
                <a16:creationId xmlns:a16="http://schemas.microsoft.com/office/drawing/2014/main" id="{EB2DC1C2-437A-45E4-9B60-1EB465633989}"/>
              </a:ext>
            </a:extLst>
          </p:cNvPr>
          <p:cNvSpPr>
            <a:spLocks noGrp="1"/>
          </p:cNvSpPr>
          <p:nvPr>
            <p:ph idx="13"/>
          </p:nvPr>
        </p:nvSpPr>
        <p:spPr>
          <a:xfrm>
            <a:off x="838200" y="1825625"/>
            <a:ext cx="10515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pic>
        <p:nvPicPr>
          <p:cNvPr id="11" name="Immagine 6" descr="SLIDE_PPT_800x600.jpg">
            <a:extLst>
              <a:ext uri="{FF2B5EF4-FFF2-40B4-BE49-F238E27FC236}">
                <a16:creationId xmlns:a16="http://schemas.microsoft.com/office/drawing/2014/main" id="{E14271BE-6779-45A9-81F9-575669DC759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2540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Immagine 7" descr="MARCHIO_DPC.eps">
            <a:extLst>
              <a:ext uri="{FF2B5EF4-FFF2-40B4-BE49-F238E27FC236}">
                <a16:creationId xmlns:a16="http://schemas.microsoft.com/office/drawing/2014/main" id="{BF624091-5C21-4E68-B300-FDBCF03AF40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261438" y="5178430"/>
            <a:ext cx="1407401" cy="101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Segnaposto data 3">
            <a:extLst>
              <a:ext uri="{FF2B5EF4-FFF2-40B4-BE49-F238E27FC236}">
                <a16:creationId xmlns:a16="http://schemas.microsoft.com/office/drawing/2014/main" id="{ACA148F0-C350-43CA-988A-8B9B64B0988E}"/>
              </a:ext>
            </a:extLst>
          </p:cNvPr>
          <p:cNvSpPr txBox="1">
            <a:spLocks/>
          </p:cNvSpPr>
          <p:nvPr userDrawn="1"/>
        </p:nvSpPr>
        <p:spPr>
          <a:xfrm>
            <a:off x="457200" y="6356354"/>
            <a:ext cx="2844800" cy="365125"/>
          </a:xfrm>
          <a:prstGeom prst="rect">
            <a:avLst/>
          </a:prstGeom>
        </p:spPr>
        <p:txBody>
          <a:bodyPr vert="horz" lIns="91440" tIns="45720" rIns="91440" bIns="45720" rtlCol="0" anchor="ctr"/>
          <a:lstStyle>
            <a:defPPr>
              <a:defRPr lang="it-IT"/>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A2A90401-7547-453E-A73D-06C8E5429AAD}" type="datetime1">
              <a:rPr lang="it-IT" sz="1200" smtClean="0"/>
              <a:pPr>
                <a:defRPr/>
              </a:pPr>
              <a:t>06/07/2023</a:t>
            </a:fld>
            <a:endParaRPr lang="it-IT" sz="1200"/>
          </a:p>
        </p:txBody>
      </p:sp>
      <p:sp>
        <p:nvSpPr>
          <p:cNvPr id="14" name="Segnaposto numero diapositiva 5">
            <a:extLst>
              <a:ext uri="{FF2B5EF4-FFF2-40B4-BE49-F238E27FC236}">
                <a16:creationId xmlns:a16="http://schemas.microsoft.com/office/drawing/2014/main" id="{5255101F-1BE7-4CB0-9C62-B4BE7C47F200}"/>
              </a:ext>
            </a:extLst>
          </p:cNvPr>
          <p:cNvSpPr txBox="1">
            <a:spLocks/>
          </p:cNvSpPr>
          <p:nvPr userDrawn="1"/>
        </p:nvSpPr>
        <p:spPr>
          <a:xfrm>
            <a:off x="6553200" y="6356354"/>
            <a:ext cx="2844800" cy="365125"/>
          </a:xfrm>
          <a:prstGeom prst="rect">
            <a:avLst/>
          </a:prstGeom>
        </p:spPr>
        <p:txBody>
          <a:bodyPr vert="horz" lIns="91440" tIns="45720" rIns="91440" bIns="45720" rtlCol="0" anchor="ctr"/>
          <a:lstStyle>
            <a:defPPr>
              <a:defRPr lang="it-IT"/>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969EE515-B029-4C81-B9A3-99FE0A716138}" type="slidenum">
              <a:rPr lang="it-IT" sz="1200" smtClean="0"/>
              <a:pPr>
                <a:defRPr/>
              </a:pPr>
              <a:t>‹N›</a:t>
            </a:fld>
            <a:endParaRPr lang="it-IT" sz="1200"/>
          </a:p>
        </p:txBody>
      </p:sp>
    </p:spTree>
    <p:extLst>
      <p:ext uri="{BB962C8B-B14F-4D97-AF65-F5344CB8AC3E}">
        <p14:creationId xmlns:p14="http://schemas.microsoft.com/office/powerpoint/2010/main" val="12837054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8DDBDD8-4B5B-4CC0-BE59-38E9AC56B681}"/>
              </a:ext>
            </a:extLst>
          </p:cNvPr>
          <p:cNvSpPr>
            <a:spLocks noGrp="1"/>
          </p:cNvSpPr>
          <p:nvPr>
            <p:ph type="title"/>
          </p:nvPr>
        </p:nvSpPr>
        <p:spPr>
          <a:xfrm>
            <a:off x="839788" y="365127"/>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92B1802B-9F28-4099-8D46-A8FE7E0E8E28}"/>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349C76D7-E84C-4AEE-A36D-3B9880883B72}"/>
              </a:ext>
            </a:extLst>
          </p:cNvPr>
          <p:cNvSpPr>
            <a:spLocks noGrp="1"/>
          </p:cNvSpPr>
          <p:nvPr>
            <p:ph sz="half" idx="2"/>
          </p:nvPr>
        </p:nvSpPr>
        <p:spPr>
          <a:xfrm>
            <a:off x="839789"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1F358747-6BCB-4CB3-8566-3BDE9607AE8B}"/>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632D9E36-A30B-4F05-A791-D99441D92450}"/>
              </a:ext>
            </a:extLst>
          </p:cNvPr>
          <p:cNvSpPr>
            <a:spLocks noGrp="1"/>
          </p:cNvSpPr>
          <p:nvPr>
            <p:ph sz="quarter" idx="4"/>
          </p:nvPr>
        </p:nvSpPr>
        <p:spPr>
          <a:xfrm>
            <a:off x="6172201"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5E97E030-5350-4A72-B571-F96F280471BE}"/>
              </a:ext>
            </a:extLst>
          </p:cNvPr>
          <p:cNvSpPr>
            <a:spLocks noGrp="1"/>
          </p:cNvSpPr>
          <p:nvPr>
            <p:ph type="dt" sz="half" idx="10"/>
          </p:nvPr>
        </p:nvSpPr>
        <p:spPr/>
        <p:txBody>
          <a:bodyPr/>
          <a:lstStyle/>
          <a:p>
            <a:fld id="{1F62AADF-E658-41F1-86C2-C9ECE5392012}" type="datetimeFigureOut">
              <a:rPr lang="it-IT" smtClean="0"/>
              <a:t>06/07/2023</a:t>
            </a:fld>
            <a:endParaRPr lang="it-IT"/>
          </a:p>
        </p:txBody>
      </p:sp>
      <p:sp>
        <p:nvSpPr>
          <p:cNvPr id="8" name="Segnaposto piè di pagina 7">
            <a:extLst>
              <a:ext uri="{FF2B5EF4-FFF2-40B4-BE49-F238E27FC236}">
                <a16:creationId xmlns:a16="http://schemas.microsoft.com/office/drawing/2014/main" id="{5AED24CF-6C44-4520-8707-8DD5B3813E42}"/>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FFCAAEE2-6512-4F25-B6D9-14684F4178B8}"/>
              </a:ext>
            </a:extLst>
          </p:cNvPr>
          <p:cNvSpPr>
            <a:spLocks noGrp="1"/>
          </p:cNvSpPr>
          <p:nvPr>
            <p:ph type="sldNum" sz="quarter" idx="12"/>
          </p:nvPr>
        </p:nvSpPr>
        <p:spPr/>
        <p:txBody>
          <a:bodyPr/>
          <a:lstStyle/>
          <a:p>
            <a:fld id="{D99AA07A-B438-4FEC-A83D-4190A7C02B35}" type="slidenum">
              <a:rPr lang="it-IT" smtClean="0"/>
              <a:t>‹N›</a:t>
            </a:fld>
            <a:endParaRPr lang="it-IT"/>
          </a:p>
        </p:txBody>
      </p:sp>
    </p:spTree>
    <p:extLst>
      <p:ext uri="{BB962C8B-B14F-4D97-AF65-F5344CB8AC3E}">
        <p14:creationId xmlns:p14="http://schemas.microsoft.com/office/powerpoint/2010/main" val="28308467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90C986F-747E-4D38-BCBA-892AF3CA7C04}"/>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11DB584F-2563-43BE-B461-4107D43EE065}"/>
              </a:ext>
            </a:extLst>
          </p:cNvPr>
          <p:cNvSpPr>
            <a:spLocks noGrp="1"/>
          </p:cNvSpPr>
          <p:nvPr>
            <p:ph type="dt" sz="half" idx="10"/>
          </p:nvPr>
        </p:nvSpPr>
        <p:spPr/>
        <p:txBody>
          <a:bodyPr/>
          <a:lstStyle/>
          <a:p>
            <a:fld id="{1F62AADF-E658-41F1-86C2-C9ECE5392012}" type="datetimeFigureOut">
              <a:rPr lang="it-IT" smtClean="0"/>
              <a:t>06/07/2023</a:t>
            </a:fld>
            <a:endParaRPr lang="it-IT"/>
          </a:p>
        </p:txBody>
      </p:sp>
      <p:sp>
        <p:nvSpPr>
          <p:cNvPr id="4" name="Segnaposto piè di pagina 3">
            <a:extLst>
              <a:ext uri="{FF2B5EF4-FFF2-40B4-BE49-F238E27FC236}">
                <a16:creationId xmlns:a16="http://schemas.microsoft.com/office/drawing/2014/main" id="{5A6FC91A-7E6D-4796-8E2B-B112B8C31B97}"/>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59305C7D-CF47-4E4D-80B1-E39FA8F25515}"/>
              </a:ext>
            </a:extLst>
          </p:cNvPr>
          <p:cNvSpPr>
            <a:spLocks noGrp="1"/>
          </p:cNvSpPr>
          <p:nvPr>
            <p:ph type="sldNum" sz="quarter" idx="12"/>
          </p:nvPr>
        </p:nvSpPr>
        <p:spPr/>
        <p:txBody>
          <a:bodyPr/>
          <a:lstStyle/>
          <a:p>
            <a:fld id="{D99AA07A-B438-4FEC-A83D-4190A7C02B35}" type="slidenum">
              <a:rPr lang="it-IT" smtClean="0"/>
              <a:t>‹N›</a:t>
            </a:fld>
            <a:endParaRPr lang="it-IT"/>
          </a:p>
        </p:txBody>
      </p:sp>
    </p:spTree>
    <p:extLst>
      <p:ext uri="{BB962C8B-B14F-4D97-AF65-F5344CB8AC3E}">
        <p14:creationId xmlns:p14="http://schemas.microsoft.com/office/powerpoint/2010/main" val="860161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C98FE17F-91BA-4712-BCE3-F4CF53F3253F}"/>
              </a:ext>
            </a:extLst>
          </p:cNvPr>
          <p:cNvSpPr>
            <a:spLocks noGrp="1"/>
          </p:cNvSpPr>
          <p:nvPr>
            <p:ph type="dt" sz="half" idx="10"/>
          </p:nvPr>
        </p:nvSpPr>
        <p:spPr/>
        <p:txBody>
          <a:bodyPr/>
          <a:lstStyle/>
          <a:p>
            <a:fld id="{1F62AADF-E658-41F1-86C2-C9ECE5392012}" type="datetimeFigureOut">
              <a:rPr lang="it-IT" smtClean="0"/>
              <a:t>06/07/2023</a:t>
            </a:fld>
            <a:endParaRPr lang="it-IT"/>
          </a:p>
        </p:txBody>
      </p:sp>
      <p:sp>
        <p:nvSpPr>
          <p:cNvPr id="3" name="Segnaposto piè di pagina 2">
            <a:extLst>
              <a:ext uri="{FF2B5EF4-FFF2-40B4-BE49-F238E27FC236}">
                <a16:creationId xmlns:a16="http://schemas.microsoft.com/office/drawing/2014/main" id="{784EC46F-24CC-4A98-B90F-EC002C82895D}"/>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B669A322-5F2D-4A2A-A429-41E9271B6568}"/>
              </a:ext>
            </a:extLst>
          </p:cNvPr>
          <p:cNvSpPr>
            <a:spLocks noGrp="1"/>
          </p:cNvSpPr>
          <p:nvPr>
            <p:ph type="sldNum" sz="quarter" idx="12"/>
          </p:nvPr>
        </p:nvSpPr>
        <p:spPr/>
        <p:txBody>
          <a:bodyPr/>
          <a:lstStyle/>
          <a:p>
            <a:fld id="{D99AA07A-B438-4FEC-A83D-4190A7C02B35}" type="slidenum">
              <a:rPr lang="it-IT" smtClean="0"/>
              <a:t>‹N›</a:t>
            </a:fld>
            <a:endParaRPr lang="it-IT"/>
          </a:p>
        </p:txBody>
      </p:sp>
      <p:pic>
        <p:nvPicPr>
          <p:cNvPr id="6" name="Immagine 7" descr="MARCHIO_DPC.eps">
            <a:extLst>
              <a:ext uri="{FF2B5EF4-FFF2-40B4-BE49-F238E27FC236}">
                <a16:creationId xmlns:a16="http://schemas.microsoft.com/office/drawing/2014/main" id="{D7C98747-00D5-4A34-8281-EA8D793C5D6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8787" y="98286"/>
            <a:ext cx="981144" cy="768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44149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E81BCDF-E112-49E0-AFC4-241C4E8D1EE9}"/>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8012A96C-7A66-4450-93B6-0E6F59CAD082}"/>
              </a:ext>
            </a:extLst>
          </p:cNvPr>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27DBFB8B-3318-4CCC-B427-DA90B7280DC2}"/>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A4C35064-4ED2-42FE-80B1-843F98EA50C3}"/>
              </a:ext>
            </a:extLst>
          </p:cNvPr>
          <p:cNvSpPr>
            <a:spLocks noGrp="1"/>
          </p:cNvSpPr>
          <p:nvPr>
            <p:ph type="dt" sz="half" idx="10"/>
          </p:nvPr>
        </p:nvSpPr>
        <p:spPr/>
        <p:txBody>
          <a:bodyPr/>
          <a:lstStyle/>
          <a:p>
            <a:fld id="{1F62AADF-E658-41F1-86C2-C9ECE5392012}" type="datetimeFigureOut">
              <a:rPr lang="it-IT" smtClean="0"/>
              <a:t>06/07/2023</a:t>
            </a:fld>
            <a:endParaRPr lang="it-IT"/>
          </a:p>
        </p:txBody>
      </p:sp>
      <p:sp>
        <p:nvSpPr>
          <p:cNvPr id="6" name="Segnaposto piè di pagina 5">
            <a:extLst>
              <a:ext uri="{FF2B5EF4-FFF2-40B4-BE49-F238E27FC236}">
                <a16:creationId xmlns:a16="http://schemas.microsoft.com/office/drawing/2014/main" id="{4E188534-8992-4EB7-AE79-2D56F2459228}"/>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B7C3747A-309A-49E2-BED0-9E43195A41F6}"/>
              </a:ext>
            </a:extLst>
          </p:cNvPr>
          <p:cNvSpPr>
            <a:spLocks noGrp="1"/>
          </p:cNvSpPr>
          <p:nvPr>
            <p:ph type="sldNum" sz="quarter" idx="12"/>
          </p:nvPr>
        </p:nvSpPr>
        <p:spPr/>
        <p:txBody>
          <a:bodyPr/>
          <a:lstStyle/>
          <a:p>
            <a:fld id="{D99AA07A-B438-4FEC-A83D-4190A7C02B35}" type="slidenum">
              <a:rPr lang="it-IT" smtClean="0"/>
              <a:t>‹N›</a:t>
            </a:fld>
            <a:endParaRPr lang="it-IT"/>
          </a:p>
        </p:txBody>
      </p:sp>
    </p:spTree>
    <p:extLst>
      <p:ext uri="{BB962C8B-B14F-4D97-AF65-F5344CB8AC3E}">
        <p14:creationId xmlns:p14="http://schemas.microsoft.com/office/powerpoint/2010/main" val="42398568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9871322-9110-4A51-893F-EE75200CC154}"/>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9C1EEF4D-1899-42AF-8026-D36E3EE8F31B}"/>
              </a:ext>
            </a:extLst>
          </p:cNvPr>
          <p:cNvSpPr>
            <a:spLocks noGrp="1"/>
          </p:cNvSpPr>
          <p:nvPr>
            <p:ph type="pic" idx="1"/>
          </p:nvPr>
        </p:nvSpPr>
        <p:spPr>
          <a:xfrm>
            <a:off x="5183188" y="987427"/>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it-IT"/>
          </a:p>
        </p:txBody>
      </p:sp>
      <p:sp>
        <p:nvSpPr>
          <p:cNvPr id="4" name="Segnaposto testo 3">
            <a:extLst>
              <a:ext uri="{FF2B5EF4-FFF2-40B4-BE49-F238E27FC236}">
                <a16:creationId xmlns:a16="http://schemas.microsoft.com/office/drawing/2014/main" id="{1D437745-A02D-472D-B77B-272E20BB299F}"/>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2C5D4A47-DD18-4238-ADEA-94CDF5CC871B}"/>
              </a:ext>
            </a:extLst>
          </p:cNvPr>
          <p:cNvSpPr>
            <a:spLocks noGrp="1"/>
          </p:cNvSpPr>
          <p:nvPr>
            <p:ph type="dt" sz="half" idx="10"/>
          </p:nvPr>
        </p:nvSpPr>
        <p:spPr/>
        <p:txBody>
          <a:bodyPr/>
          <a:lstStyle/>
          <a:p>
            <a:fld id="{1F62AADF-E658-41F1-86C2-C9ECE5392012}" type="datetimeFigureOut">
              <a:rPr lang="it-IT" smtClean="0"/>
              <a:t>06/07/2023</a:t>
            </a:fld>
            <a:endParaRPr lang="it-IT"/>
          </a:p>
        </p:txBody>
      </p:sp>
      <p:sp>
        <p:nvSpPr>
          <p:cNvPr id="6" name="Segnaposto piè di pagina 5">
            <a:extLst>
              <a:ext uri="{FF2B5EF4-FFF2-40B4-BE49-F238E27FC236}">
                <a16:creationId xmlns:a16="http://schemas.microsoft.com/office/drawing/2014/main" id="{871FDE02-31B0-4C47-85CA-013850315CDD}"/>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AA6F4A94-1408-4AF8-A8D2-3256457EBC7D}"/>
              </a:ext>
            </a:extLst>
          </p:cNvPr>
          <p:cNvSpPr>
            <a:spLocks noGrp="1"/>
          </p:cNvSpPr>
          <p:nvPr>
            <p:ph type="sldNum" sz="quarter" idx="12"/>
          </p:nvPr>
        </p:nvSpPr>
        <p:spPr/>
        <p:txBody>
          <a:bodyPr/>
          <a:lstStyle/>
          <a:p>
            <a:fld id="{D99AA07A-B438-4FEC-A83D-4190A7C02B35}" type="slidenum">
              <a:rPr lang="it-IT" smtClean="0"/>
              <a:t>‹N›</a:t>
            </a:fld>
            <a:endParaRPr lang="it-IT"/>
          </a:p>
        </p:txBody>
      </p:sp>
    </p:spTree>
    <p:extLst>
      <p:ext uri="{BB962C8B-B14F-4D97-AF65-F5344CB8AC3E}">
        <p14:creationId xmlns:p14="http://schemas.microsoft.com/office/powerpoint/2010/main" val="7467555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1A24E8C4-199E-4A19-84AA-BA35834E2D24}"/>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7179FBA8-B605-42BD-930B-FE083AFBBA4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41D27D77-8227-42DC-954F-D7908F23D9E6}"/>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62AADF-E658-41F1-86C2-C9ECE5392012}" type="datetimeFigureOut">
              <a:rPr lang="it-IT" smtClean="0"/>
              <a:t>06/07/2023</a:t>
            </a:fld>
            <a:endParaRPr lang="it-IT"/>
          </a:p>
        </p:txBody>
      </p:sp>
      <p:sp>
        <p:nvSpPr>
          <p:cNvPr id="5" name="Segnaposto piè di pagina 4">
            <a:extLst>
              <a:ext uri="{FF2B5EF4-FFF2-40B4-BE49-F238E27FC236}">
                <a16:creationId xmlns:a16="http://schemas.microsoft.com/office/drawing/2014/main" id="{F80E0E4B-7A87-41EC-A4E1-CEBC9EACC826}"/>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AD227E7D-4966-4322-9A14-819004F2C679}"/>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9AA07A-B438-4FEC-A83D-4190A7C02B35}" type="slidenum">
              <a:rPr lang="it-IT" smtClean="0"/>
              <a:t>‹N›</a:t>
            </a:fld>
            <a:endParaRPr lang="it-IT"/>
          </a:p>
        </p:txBody>
      </p:sp>
    </p:spTree>
    <p:extLst>
      <p:ext uri="{BB962C8B-B14F-4D97-AF65-F5344CB8AC3E}">
        <p14:creationId xmlns:p14="http://schemas.microsoft.com/office/powerpoint/2010/main" val="5016615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7.jpeg"/><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13.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36.png"/></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chart" Target="../charts/chart3.xml"/><Relationship Id="rId4" Type="http://schemas.openxmlformats.org/officeDocument/2006/relationships/image" Target="../media/image44.jpg"/></Relationships>
</file>

<file path=ppt/slides/_rels/slide2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wmf"/></Relationships>
</file>

<file path=ppt/slides/_rels/slide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emf"/></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asellaDiTesto 4"/>
          <p:cNvSpPr txBox="1">
            <a:spLocks noChangeArrowheads="1"/>
          </p:cNvSpPr>
          <p:nvPr/>
        </p:nvSpPr>
        <p:spPr bwMode="auto">
          <a:xfrm>
            <a:off x="210774" y="5240242"/>
            <a:ext cx="74168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175" eaLnBrk="0" hangingPunct="0">
              <a:tabLst>
                <a:tab pos="8699500" algn="l"/>
              </a:tabLst>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tabLst>
                <a:tab pos="8699500" algn="l"/>
              </a:tabLst>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tabLst>
                <a:tab pos="8699500" algn="l"/>
              </a:tabLst>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tabLst>
                <a:tab pos="8699500" algn="l"/>
              </a:tabLst>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tabLst>
                <a:tab pos="8699500" algn="l"/>
              </a:tabLst>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tabLst>
                <a:tab pos="8699500" algn="l"/>
              </a:tabLs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tabLst>
                <a:tab pos="8699500" algn="l"/>
              </a:tabLs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tabLst>
                <a:tab pos="8699500" algn="l"/>
              </a:tabLs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tabLst>
                <a:tab pos="8699500" algn="l"/>
              </a:tabLst>
              <a:defRPr>
                <a:solidFill>
                  <a:schemeClr val="tx1"/>
                </a:solidFill>
                <a:latin typeface="Arial" panose="020B0604020202020204" pitchFamily="34" charset="0"/>
                <a:ea typeface="ＭＳ Ｐゴシック" panose="020B0600070205080204" pitchFamily="34" charset="-128"/>
              </a:defRPr>
            </a:lvl9pPr>
          </a:lstStyle>
          <a:p>
            <a:pPr eaLnBrk="1" hangingPunct="1"/>
            <a:r>
              <a:rPr lang="it-IT" altLang="it-IT" sz="1400" b="1" i="1" dirty="0">
                <a:solidFill>
                  <a:schemeClr val="tx2"/>
                </a:solidFill>
                <a:latin typeface="Century Gothic" panose="020B0502020202020204" pitchFamily="34" charset="0"/>
              </a:rPr>
              <a:t>Attuazione articolo 11. legge 77/2009</a:t>
            </a:r>
            <a:br>
              <a:rPr lang="it-IT" altLang="it-IT" sz="1400" b="1" i="1" dirty="0">
                <a:solidFill>
                  <a:schemeClr val="tx2"/>
                </a:solidFill>
                <a:latin typeface="Century Gothic" panose="020B0502020202020204" pitchFamily="34" charset="0"/>
              </a:rPr>
            </a:br>
            <a:br>
              <a:rPr lang="it-IT" altLang="it-IT" sz="1400" b="1" i="1" dirty="0">
                <a:solidFill>
                  <a:schemeClr val="tx2"/>
                </a:solidFill>
                <a:latin typeface="Century Gothic" panose="020B0502020202020204" pitchFamily="34" charset="0"/>
              </a:rPr>
            </a:br>
            <a:r>
              <a:rPr lang="it-IT" altLang="it-IT" sz="2400" b="1" dirty="0">
                <a:solidFill>
                  <a:schemeClr val="tx2"/>
                </a:solidFill>
                <a:latin typeface="Century Gothic" panose="020B0502020202020204" pitchFamily="34" charset="0"/>
              </a:rPr>
              <a:t>Il Piano Nazionale per la prevenzione sismica</a:t>
            </a:r>
          </a:p>
        </p:txBody>
      </p:sp>
      <p:sp>
        <p:nvSpPr>
          <p:cNvPr id="3" name="CasellaDiTesto 2">
            <a:extLst>
              <a:ext uri="{FF2B5EF4-FFF2-40B4-BE49-F238E27FC236}">
                <a16:creationId xmlns:a16="http://schemas.microsoft.com/office/drawing/2014/main" id="{67E306AC-5D1A-2B54-B8B0-2556C731E490}"/>
              </a:ext>
            </a:extLst>
          </p:cNvPr>
          <p:cNvSpPr txBox="1"/>
          <p:nvPr/>
        </p:nvSpPr>
        <p:spPr>
          <a:xfrm>
            <a:off x="210773" y="6132794"/>
            <a:ext cx="8415433" cy="630942"/>
          </a:xfrm>
          <a:prstGeom prst="rect">
            <a:avLst/>
          </a:prstGeom>
          <a:noFill/>
        </p:spPr>
        <p:txBody>
          <a:bodyPr wrap="square">
            <a:spAutoFit/>
          </a:bodyPr>
          <a:lstStyle/>
          <a:p>
            <a:r>
              <a:rPr lang="it-IT" altLang="it-IT" sz="1800" b="1" dirty="0">
                <a:solidFill>
                  <a:schemeClr val="tx2"/>
                </a:solidFill>
                <a:latin typeface="Century Gothic" panose="020B0502020202020204" pitchFamily="34" charset="0"/>
              </a:rPr>
              <a:t>Elena Speranza</a:t>
            </a:r>
          </a:p>
          <a:p>
            <a:r>
              <a:rPr lang="it-IT" sz="1600" b="1" i="1" dirty="0">
                <a:solidFill>
                  <a:schemeClr val="tx2"/>
                </a:solidFill>
                <a:latin typeface="Century Gothic" panose="020B0502020202020204" pitchFamily="34" charset="0"/>
              </a:rPr>
              <a:t>Ufficio attività tecnico-scientifiche per la previsione e prevenzione dei rischi</a:t>
            </a:r>
            <a:endParaRPr lang="it-IT" sz="1600" i="1" dirty="0"/>
          </a:p>
        </p:txBody>
      </p:sp>
    </p:spTree>
    <p:extLst>
      <p:ext uri="{BB962C8B-B14F-4D97-AF65-F5344CB8AC3E}">
        <p14:creationId xmlns:p14="http://schemas.microsoft.com/office/powerpoint/2010/main" val="31864306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a:extLst>
              <a:ext uri="{FF2B5EF4-FFF2-40B4-BE49-F238E27FC236}">
                <a16:creationId xmlns:a16="http://schemas.microsoft.com/office/drawing/2014/main" id="{4E269046-F6C6-6588-94B3-3DC75DCFAD88}"/>
              </a:ext>
            </a:extLst>
          </p:cNvPr>
          <p:cNvSpPr>
            <a:spLocks noGrp="1" noChangeArrowheads="1"/>
          </p:cNvSpPr>
          <p:nvPr/>
        </p:nvSpPr>
        <p:spPr>
          <a:xfrm>
            <a:off x="156000" y="1092270"/>
            <a:ext cx="11880000" cy="1050925"/>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fontAlgn="base">
              <a:spcBef>
                <a:spcPts val="0"/>
              </a:spcBef>
              <a:spcAft>
                <a:spcPct val="0"/>
              </a:spcAft>
              <a:buFont typeface="Arial"/>
              <a:buNone/>
            </a:pPr>
            <a:r>
              <a:rPr lang="it-IT" altLang="it-IT" sz="2000" b="1" u="sng" dirty="0">
                <a:solidFill>
                  <a:prstClr val="black"/>
                </a:solidFill>
                <a:latin typeface="Candara" panose="020E0502030303020204" pitchFamily="34" charset="0"/>
                <a:ea typeface="ＭＳ Ｐゴシック" panose="020B0600070205080204" pitchFamily="34" charset="-128"/>
                <a:cs typeface="Arial" panose="020B0604020202020204" pitchFamily="34" charset="0"/>
              </a:rPr>
              <a:t>LEGGE 77/2009 – ART. 11: INTERVENTI PER LA PREVENZIONE DEL RISCHIO SISMICO</a:t>
            </a:r>
          </a:p>
          <a:p>
            <a:pPr marL="0" indent="0" algn="just" fontAlgn="base">
              <a:spcBef>
                <a:spcPts val="0"/>
              </a:spcBef>
              <a:spcAft>
                <a:spcPct val="0"/>
              </a:spcAft>
              <a:buNone/>
            </a:pPr>
            <a:r>
              <a:rPr kumimoji="1" lang="it-IT" sz="2000" dirty="0">
                <a:latin typeface="Candara" panose="020E0502030303020204" pitchFamily="34" charset="0"/>
                <a:cs typeface="Arial" pitchFamily="34" charset="0"/>
              </a:rPr>
              <a:t>Nel 2009 è istituito il Fondo Nazionale per la prevenzione sismica, per la riduzione del rischio sismico dell’intero territorio nazionale, </a:t>
            </a:r>
            <a:r>
              <a:rPr kumimoji="1" lang="it-IT" altLang="it-IT" sz="2000" dirty="0">
                <a:latin typeface="Candara" panose="020E0502030303020204" pitchFamily="34" charset="0"/>
                <a:cs typeface="Arial" pitchFamily="34" charset="0"/>
              </a:rPr>
              <a:t>ammontante a </a:t>
            </a:r>
            <a:r>
              <a:rPr kumimoji="1" lang="it-IT" altLang="it-IT" sz="2000" b="1" dirty="0">
                <a:solidFill>
                  <a:srgbClr val="FF0000"/>
                </a:solidFill>
                <a:latin typeface="Candara" panose="020E0502030303020204" pitchFamily="34" charset="0"/>
                <a:cs typeface="Arial" pitchFamily="34" charset="0"/>
              </a:rPr>
              <a:t>965 milioni di Euro </a:t>
            </a:r>
            <a:r>
              <a:rPr kumimoji="1" lang="it-IT" altLang="it-IT" sz="2000" dirty="0">
                <a:latin typeface="Candara" panose="020E0502030303020204" pitchFamily="34" charset="0"/>
                <a:cs typeface="Arial" pitchFamily="34" charset="0"/>
              </a:rPr>
              <a:t>(ridotti a </a:t>
            </a:r>
            <a:r>
              <a:rPr kumimoji="1" lang="it-IT" altLang="it-IT" sz="2000" b="1" dirty="0">
                <a:latin typeface="Candara" panose="020E0502030303020204" pitchFamily="34" charset="0"/>
                <a:cs typeface="Arial" pitchFamily="34" charset="0"/>
              </a:rPr>
              <a:t>963,504 </a:t>
            </a:r>
            <a:r>
              <a:rPr kumimoji="1" lang="it-IT" altLang="it-IT" sz="2000" dirty="0">
                <a:latin typeface="Candara" panose="020E0502030303020204" pitchFamily="34" charset="0"/>
                <a:cs typeface="Arial" pitchFamily="34" charset="0"/>
              </a:rPr>
              <a:t>nel 2010) ripartiti in </a:t>
            </a:r>
            <a:r>
              <a:rPr kumimoji="1" lang="it-IT" altLang="it-IT" sz="2000" b="1" dirty="0">
                <a:latin typeface="Candara" panose="020E0502030303020204" pitchFamily="34" charset="0"/>
                <a:cs typeface="Arial" pitchFamily="34" charset="0"/>
              </a:rPr>
              <a:t>7 anni</a:t>
            </a:r>
          </a:p>
        </p:txBody>
      </p:sp>
      <p:graphicFrame>
        <p:nvGraphicFramePr>
          <p:cNvPr id="9" name="Grafico 8">
            <a:extLst>
              <a:ext uri="{FF2B5EF4-FFF2-40B4-BE49-F238E27FC236}">
                <a16:creationId xmlns:a16="http://schemas.microsoft.com/office/drawing/2014/main" id="{00000000-0008-0000-0000-000004000000}"/>
              </a:ext>
            </a:extLst>
          </p:cNvPr>
          <p:cNvGraphicFramePr>
            <a:graphicFrameLocks/>
          </p:cNvGraphicFramePr>
          <p:nvPr>
            <p:extLst>
              <p:ext uri="{D42A27DB-BD31-4B8C-83A1-F6EECF244321}">
                <p14:modId xmlns:p14="http://schemas.microsoft.com/office/powerpoint/2010/main" val="3544374578"/>
              </p:ext>
            </p:extLst>
          </p:nvPr>
        </p:nvGraphicFramePr>
        <p:xfrm>
          <a:off x="182448" y="3835399"/>
          <a:ext cx="10043352" cy="2837543"/>
        </p:xfrm>
        <a:graphic>
          <a:graphicData uri="http://schemas.openxmlformats.org/drawingml/2006/chart">
            <c:chart xmlns:c="http://schemas.openxmlformats.org/drawingml/2006/chart" xmlns:r="http://schemas.openxmlformats.org/officeDocument/2006/relationships" r:id="rId3"/>
          </a:graphicData>
        </a:graphic>
      </p:graphicFrame>
      <p:sp>
        <p:nvSpPr>
          <p:cNvPr id="14" name="CasellaDiTesto 13">
            <a:extLst>
              <a:ext uri="{FF2B5EF4-FFF2-40B4-BE49-F238E27FC236}">
                <a16:creationId xmlns:a16="http://schemas.microsoft.com/office/drawing/2014/main" id="{E87BDDB2-E56B-819E-9CF9-442DF5669968}"/>
              </a:ext>
            </a:extLst>
          </p:cNvPr>
          <p:cNvSpPr txBox="1"/>
          <p:nvPr/>
        </p:nvSpPr>
        <p:spPr>
          <a:xfrm>
            <a:off x="155999" y="2668658"/>
            <a:ext cx="4548202" cy="707886"/>
          </a:xfrm>
          <a:prstGeom prst="rect">
            <a:avLst/>
          </a:prstGeom>
          <a:solidFill>
            <a:schemeClr val="accent4">
              <a:lumMod val="40000"/>
              <a:lumOff val="60000"/>
            </a:schemeClr>
          </a:solidFill>
        </p:spPr>
        <p:txBody>
          <a:bodyPr wrap="square">
            <a:spAutoFit/>
          </a:bodyPr>
          <a:lstStyle>
            <a:defPPr>
              <a:defRPr lang="it-IT"/>
            </a:defPPr>
            <a:lvl1pPr algn="just">
              <a:defRPr kumimoji="1" sz="2000">
                <a:latin typeface="Candara" panose="020E0502030303020204" pitchFamily="34" charset="0"/>
                <a:cs typeface="Arial" pitchFamily="34" charset="0"/>
              </a:defRPr>
            </a:lvl1pPr>
          </a:lstStyle>
          <a:p>
            <a:r>
              <a:rPr lang="it-IT" dirty="0"/>
              <a:t>Legge 234/2021  (2024-2029) incremento di ulteriori          </a:t>
            </a:r>
            <a:r>
              <a:rPr lang="it-IT" b="1" dirty="0">
                <a:solidFill>
                  <a:srgbClr val="FF0000"/>
                </a:solidFill>
              </a:rPr>
              <a:t>200 milioni di Euro </a:t>
            </a:r>
          </a:p>
        </p:txBody>
      </p:sp>
      <p:sp>
        <p:nvSpPr>
          <p:cNvPr id="15" name="CasellaDiTesto 14">
            <a:extLst>
              <a:ext uri="{FF2B5EF4-FFF2-40B4-BE49-F238E27FC236}">
                <a16:creationId xmlns:a16="http://schemas.microsoft.com/office/drawing/2014/main" id="{1095FE77-B276-89BC-C6C6-414C9BCDFAE0}"/>
              </a:ext>
            </a:extLst>
          </p:cNvPr>
          <p:cNvSpPr txBox="1"/>
          <p:nvPr/>
        </p:nvSpPr>
        <p:spPr>
          <a:xfrm>
            <a:off x="156000" y="2143195"/>
            <a:ext cx="4548202" cy="400110"/>
          </a:xfrm>
          <a:prstGeom prst="rect">
            <a:avLst/>
          </a:prstGeom>
          <a:solidFill>
            <a:schemeClr val="accent4">
              <a:lumMod val="40000"/>
              <a:lumOff val="60000"/>
            </a:schemeClr>
          </a:solidFill>
        </p:spPr>
        <p:txBody>
          <a:bodyPr wrap="square">
            <a:spAutoFit/>
          </a:bodyPr>
          <a:lstStyle/>
          <a:p>
            <a:pPr algn="just"/>
            <a:r>
              <a:rPr kumimoji="1" lang="it-IT" altLang="it-IT" sz="2000" dirty="0">
                <a:latin typeface="Candara" panose="020E0502030303020204" pitchFamily="34" charset="0"/>
                <a:cs typeface="Arial" pitchFamily="34" charset="0"/>
              </a:rPr>
              <a:t>Legge 145/2018 </a:t>
            </a:r>
            <a:r>
              <a:rPr kumimoji="1" lang="it-IT" altLang="it-IT" sz="2000" b="1" dirty="0">
                <a:solidFill>
                  <a:srgbClr val="FF0000"/>
                </a:solidFill>
                <a:latin typeface="Candara" panose="020E0502030303020204" pitchFamily="34" charset="0"/>
                <a:cs typeface="Arial" pitchFamily="34" charset="0"/>
              </a:rPr>
              <a:t>50 milioni di Euro annui</a:t>
            </a:r>
            <a:endParaRPr kumimoji="1" lang="it-IT" sz="2000" dirty="0">
              <a:latin typeface="Candara" panose="020E0502030303020204" pitchFamily="34" charset="0"/>
              <a:cs typeface="Arial" pitchFamily="34" charset="0"/>
            </a:endParaRPr>
          </a:p>
        </p:txBody>
      </p:sp>
      <p:sp>
        <p:nvSpPr>
          <p:cNvPr id="19" name="Segnaposto contenuto 9">
            <a:extLst>
              <a:ext uri="{FF2B5EF4-FFF2-40B4-BE49-F238E27FC236}">
                <a16:creationId xmlns:a16="http://schemas.microsoft.com/office/drawing/2014/main" id="{501E5FB5-CE34-04B5-DB81-9BA9BB9290CF}"/>
              </a:ext>
            </a:extLst>
          </p:cNvPr>
          <p:cNvSpPr txBox="1">
            <a:spLocks/>
          </p:cNvSpPr>
          <p:nvPr/>
        </p:nvSpPr>
        <p:spPr>
          <a:xfrm>
            <a:off x="10251691" y="5658572"/>
            <a:ext cx="1784309" cy="1014370"/>
          </a:xfrm>
          <a:prstGeom prst="roundRect">
            <a:avLst/>
          </a:prstGeom>
          <a:solidFill>
            <a:schemeClr val="accent4">
              <a:lumMod val="60000"/>
              <a:lumOff val="40000"/>
            </a:schemeClr>
          </a:solidFill>
        </p:spPr>
        <p:txBody>
          <a:bodyPr vert="horz" lIns="91440" tIns="45720" rIns="91440" bIns="45720" rtlCol="0" anchor="ctr" anchorCtr="0">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ct val="0"/>
              </a:spcBef>
              <a:buFont typeface="Arial" panose="020B0604020202020204" pitchFamily="34" charset="0"/>
              <a:buNone/>
            </a:pPr>
            <a:r>
              <a:rPr lang="it-IT" altLang="it-IT" sz="3200" b="1" dirty="0">
                <a:solidFill>
                  <a:srgbClr val="D62400"/>
                </a:solidFill>
                <a:latin typeface="Candara" panose="020E0502030303020204" pitchFamily="34" charset="0"/>
              </a:rPr>
              <a:t>1.713</a:t>
            </a:r>
          </a:p>
          <a:p>
            <a:pPr marL="0" indent="0" algn="ctr">
              <a:lnSpc>
                <a:spcPct val="100000"/>
              </a:lnSpc>
              <a:spcBef>
                <a:spcPct val="0"/>
              </a:spcBef>
              <a:buFont typeface="Arial" panose="020B0604020202020204" pitchFamily="34" charset="0"/>
              <a:buNone/>
            </a:pPr>
            <a:r>
              <a:rPr lang="it-IT" altLang="it-IT" sz="3200" b="1" dirty="0">
                <a:solidFill>
                  <a:srgbClr val="D62400"/>
                </a:solidFill>
                <a:latin typeface="Candara" panose="020E0502030303020204" pitchFamily="34" charset="0"/>
              </a:rPr>
              <a:t>MLN €</a:t>
            </a:r>
          </a:p>
        </p:txBody>
      </p:sp>
      <p:sp>
        <p:nvSpPr>
          <p:cNvPr id="3" name="Rectangle 2">
            <a:extLst>
              <a:ext uri="{FF2B5EF4-FFF2-40B4-BE49-F238E27FC236}">
                <a16:creationId xmlns:a16="http://schemas.microsoft.com/office/drawing/2014/main" id="{93102A67-6DBF-E9F4-5380-E998A7E142AB}"/>
              </a:ext>
            </a:extLst>
          </p:cNvPr>
          <p:cNvSpPr>
            <a:spLocks noGrp="1" noChangeArrowheads="1"/>
          </p:cNvSpPr>
          <p:nvPr>
            <p:ph type="title"/>
          </p:nvPr>
        </p:nvSpPr>
        <p:spPr>
          <a:xfrm>
            <a:off x="2100227" y="405552"/>
            <a:ext cx="7087839" cy="552224"/>
          </a:xfrm>
        </p:spPr>
        <p:txBody>
          <a:bodyPr vert="horz" lIns="68580" tIns="34290" rIns="270000" bIns="34290" rtlCol="0" anchor="t">
            <a:noAutofit/>
          </a:bodyPr>
          <a:lstStyle/>
          <a:p>
            <a:pPr>
              <a:tabLst>
                <a:tab pos="6524625" algn="l"/>
              </a:tabLst>
              <a:defRPr/>
            </a:pPr>
            <a:r>
              <a:rPr lang="it-IT" altLang="it-IT" sz="3200" b="1" dirty="0">
                <a:solidFill>
                  <a:srgbClr val="003366"/>
                </a:solidFill>
                <a:latin typeface="+mn-lt"/>
                <a:ea typeface="+mn-ea"/>
                <a:cs typeface="Arial" charset="0"/>
              </a:rPr>
              <a:t>Piano Nazionale Prevenzione sismica</a:t>
            </a:r>
          </a:p>
        </p:txBody>
      </p:sp>
      <p:cxnSp>
        <p:nvCxnSpPr>
          <p:cNvPr id="4" name="Connettore diritto 3">
            <a:extLst>
              <a:ext uri="{FF2B5EF4-FFF2-40B4-BE49-F238E27FC236}">
                <a16:creationId xmlns:a16="http://schemas.microsoft.com/office/drawing/2014/main" id="{0F2BF11E-7EC1-2C36-8695-A45A4BCBCD1E}"/>
              </a:ext>
            </a:extLst>
          </p:cNvPr>
          <p:cNvCxnSpPr>
            <a:cxnSpLocks/>
          </p:cNvCxnSpPr>
          <p:nvPr/>
        </p:nvCxnSpPr>
        <p:spPr>
          <a:xfrm>
            <a:off x="1362636" y="1008971"/>
            <a:ext cx="273275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6" name="CasellaDiTesto 5">
            <a:extLst>
              <a:ext uri="{FF2B5EF4-FFF2-40B4-BE49-F238E27FC236}">
                <a16:creationId xmlns:a16="http://schemas.microsoft.com/office/drawing/2014/main" id="{39651AE6-C090-936F-2DAA-B326A35D23DA}"/>
              </a:ext>
            </a:extLst>
          </p:cNvPr>
          <p:cNvSpPr txBox="1"/>
          <p:nvPr/>
        </p:nvSpPr>
        <p:spPr>
          <a:xfrm>
            <a:off x="5684703" y="2058273"/>
            <a:ext cx="5940845" cy="1708160"/>
          </a:xfrm>
          <a:prstGeom prst="rect">
            <a:avLst/>
          </a:prstGeom>
          <a:noFill/>
        </p:spPr>
        <p:txBody>
          <a:bodyPr wrap="square">
            <a:spAutoFit/>
          </a:bodyPr>
          <a:lstStyle/>
          <a:p>
            <a:pPr marL="265113" indent="-265113" algn="just">
              <a:spcBef>
                <a:spcPts val="600"/>
              </a:spcBef>
              <a:buFont typeface="Wingdings" panose="05000000000000000000" pitchFamily="2" charset="2"/>
              <a:buChar char="§"/>
            </a:pPr>
            <a:r>
              <a:rPr lang="it-IT" altLang="it-IT" sz="1800" b="1" dirty="0">
                <a:solidFill>
                  <a:schemeClr val="accent2"/>
                </a:solidFill>
                <a:latin typeface="Candara" panose="020E0502030303020204" pitchFamily="34" charset="0"/>
                <a:ea typeface="ＭＳ Ｐゴシック" panose="020B0600070205080204" pitchFamily="34" charset="-128"/>
                <a:cs typeface="Arial" panose="020B0604020202020204" pitchFamily="34" charset="0"/>
              </a:rPr>
              <a:t>Programmazione pluriennale </a:t>
            </a:r>
            <a:r>
              <a:rPr lang="it-IT" altLang="it-IT" sz="1800" dirty="0">
                <a:latin typeface="Candara" panose="020E0502030303020204" pitchFamily="34" charset="0"/>
                <a:ea typeface="ＭＳ Ｐゴシック" panose="020B0600070205080204" pitchFamily="34" charset="-128"/>
                <a:cs typeface="Arial" panose="020B0604020202020204" pitchFamily="34" charset="0"/>
              </a:rPr>
              <a:t>delle azioni finanziate</a:t>
            </a:r>
          </a:p>
          <a:p>
            <a:pPr marL="265113" indent="-265113" algn="just">
              <a:spcBef>
                <a:spcPts val="600"/>
              </a:spcBef>
              <a:buFont typeface="Wingdings" panose="05000000000000000000" pitchFamily="2" charset="2"/>
              <a:buChar char="§"/>
            </a:pPr>
            <a:r>
              <a:rPr lang="it-IT" altLang="it-IT" sz="1800" b="1" dirty="0">
                <a:solidFill>
                  <a:srgbClr val="0070C0"/>
                </a:solidFill>
                <a:latin typeface="Candara" panose="020E0502030303020204" pitchFamily="34" charset="0"/>
                <a:ea typeface="ＭＳ Ｐゴシック" panose="020B0600070205080204" pitchFamily="34" charset="-128"/>
                <a:cs typeface="Arial" panose="020B0604020202020204" pitchFamily="34" charset="0"/>
              </a:rPr>
              <a:t>Gestione del Piano</a:t>
            </a:r>
            <a:r>
              <a:rPr lang="it-IT" altLang="it-IT" sz="1800" dirty="0">
                <a:latin typeface="Candara" panose="020E0502030303020204" pitchFamily="34" charset="0"/>
                <a:ea typeface="ＭＳ Ｐゴシック" panose="020B0600070205080204" pitchFamily="34" charset="-128"/>
                <a:cs typeface="Arial" panose="020B0604020202020204" pitchFamily="34" charset="0"/>
              </a:rPr>
              <a:t> affidata al Dipartimento della Protezione Civile e regolata attraverso ordinanze</a:t>
            </a:r>
          </a:p>
          <a:p>
            <a:pPr marL="265113" indent="-265113" algn="just">
              <a:spcBef>
                <a:spcPts val="600"/>
              </a:spcBef>
              <a:buFont typeface="Wingdings" panose="05000000000000000000" pitchFamily="2" charset="2"/>
              <a:buChar char="§"/>
            </a:pPr>
            <a:r>
              <a:rPr lang="it-IT" altLang="it-IT" sz="1800" b="1" dirty="0">
                <a:solidFill>
                  <a:srgbClr val="0070C0"/>
                </a:solidFill>
                <a:latin typeface="Candara" panose="020E0502030303020204" pitchFamily="34" charset="0"/>
                <a:ea typeface="ＭＳ Ｐゴシック" panose="020B0600070205080204" pitchFamily="34" charset="-128"/>
                <a:cs typeface="Arial" panose="020B0604020202020204" pitchFamily="34" charset="0"/>
              </a:rPr>
              <a:t>Attuazione </a:t>
            </a:r>
            <a:r>
              <a:rPr lang="it-IT" altLang="it-IT" sz="1800" dirty="0">
                <a:latin typeface="Candara" panose="020E0502030303020204" pitchFamily="34" charset="0"/>
                <a:ea typeface="ＭＳ Ｐゴシック" panose="020B0600070205080204" pitchFamily="34" charset="-128"/>
                <a:cs typeface="Arial" panose="020B0604020202020204" pitchFamily="34" charset="0"/>
              </a:rPr>
              <a:t>del Piano in capo alle Regioni</a:t>
            </a:r>
          </a:p>
          <a:p>
            <a:pPr marL="265113" indent="-265113" algn="just">
              <a:spcBef>
                <a:spcPts val="600"/>
              </a:spcBef>
              <a:buFont typeface="Wingdings" panose="05000000000000000000" pitchFamily="2" charset="2"/>
              <a:buChar char="§"/>
            </a:pPr>
            <a:r>
              <a:rPr lang="it-IT" altLang="it-IT" sz="1800" dirty="0">
                <a:latin typeface="Candara" panose="020E0502030303020204" pitchFamily="34" charset="0"/>
                <a:ea typeface="ＭＳ Ｐゴシック" panose="020B0600070205080204" pitchFamily="34" charset="-128"/>
                <a:cs typeface="Arial" panose="020B0604020202020204" pitchFamily="34" charset="0"/>
              </a:rPr>
              <a:t>Ad oggi emanate </a:t>
            </a:r>
            <a:r>
              <a:rPr lang="it-IT" altLang="it-IT" sz="1800" b="1" dirty="0">
                <a:solidFill>
                  <a:schemeClr val="accent6">
                    <a:lumMod val="75000"/>
                  </a:schemeClr>
                </a:solidFill>
                <a:latin typeface="Candara" panose="020E0502030303020204" pitchFamily="34" charset="0"/>
                <a:ea typeface="ＭＳ Ｐゴシック" panose="020B0600070205080204" pitchFamily="34" charset="-128"/>
                <a:cs typeface="Arial" panose="020B0604020202020204" pitchFamily="34" charset="0"/>
              </a:rPr>
              <a:t>9 Ordinanze attuative</a:t>
            </a:r>
            <a:endParaRPr lang="it-IT" altLang="it-IT" sz="1800" dirty="0">
              <a:latin typeface="Candara" panose="020E0502030303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14093949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934038" y="1255198"/>
            <a:ext cx="10675877" cy="1823576"/>
          </a:xfrm>
          <a:prstGeom prst="rect">
            <a:avLst/>
          </a:prstGeom>
          <a:solidFill>
            <a:srgbClr val="FFFFCC"/>
          </a:solidFill>
        </p:spPr>
        <p:txBody>
          <a:bodyPr wrap="square">
            <a:spAutoFit/>
          </a:bodyPr>
          <a:lstStyle/>
          <a:p>
            <a:pPr marL="266693" indent="-266693" algn="just">
              <a:lnSpc>
                <a:spcPts val="2700"/>
              </a:lnSpc>
              <a:buFont typeface="+mj-lt"/>
              <a:buAutoNum type="arabicPeriod"/>
            </a:pPr>
            <a:r>
              <a:rPr lang="it-IT" altLang="it-IT" sz="2400" b="1" dirty="0">
                <a:latin typeface="Candara" panose="020E0502030303020204" pitchFamily="34" charset="0"/>
                <a:cs typeface="Arial" panose="020B0604020202020204" pitchFamily="34" charset="0"/>
              </a:rPr>
              <a:t>Affrontare il problema a 360</a:t>
            </a:r>
            <a:r>
              <a:rPr lang="it-IT" altLang="it-IT" sz="2400" b="1" baseline="30000" dirty="0">
                <a:latin typeface="Candara" panose="020E0502030303020204" pitchFamily="34" charset="0"/>
                <a:cs typeface="Arial" panose="020B0604020202020204" pitchFamily="34" charset="0"/>
              </a:rPr>
              <a:t>0</a:t>
            </a:r>
            <a:r>
              <a:rPr lang="it-IT" altLang="it-IT" sz="2400" dirty="0">
                <a:latin typeface="Candara" panose="020E0502030303020204" pitchFamily="34" charset="0"/>
                <a:cs typeface="Arial" panose="020B0604020202020204" pitchFamily="34" charset="0"/>
              </a:rPr>
              <a:t>, in una logica di </a:t>
            </a:r>
            <a:r>
              <a:rPr lang="it-IT" altLang="it-IT" sz="2400" u="sng" dirty="0">
                <a:latin typeface="Candara" panose="020E0502030303020204" pitchFamily="34" charset="0"/>
                <a:cs typeface="Arial" panose="020B0604020202020204" pitchFamily="34" charset="0"/>
              </a:rPr>
              <a:t>sostenibilità e integrazione </a:t>
            </a:r>
            <a:r>
              <a:rPr lang="it-IT" altLang="it-IT" sz="2400" dirty="0">
                <a:latin typeface="Candara" panose="020E0502030303020204" pitchFamily="34" charset="0"/>
                <a:cs typeface="Arial" panose="020B0604020202020204" pitchFamily="34" charset="0"/>
              </a:rPr>
              <a:t>tra:</a:t>
            </a:r>
          </a:p>
          <a:p>
            <a:pPr lvl="1" indent="-342891" algn="just">
              <a:lnSpc>
                <a:spcPts val="2700"/>
              </a:lnSpc>
              <a:buFont typeface="Wingdings" panose="05000000000000000000" pitchFamily="2" charset="2"/>
              <a:buChar char="ü"/>
            </a:pPr>
            <a:r>
              <a:rPr lang="it-IT" altLang="it-IT" sz="2400" b="1" dirty="0">
                <a:solidFill>
                  <a:schemeClr val="accent2"/>
                </a:solidFill>
                <a:latin typeface="Candara" panose="020E0502030303020204" pitchFamily="34" charset="0"/>
                <a:cs typeface="Arial" panose="020B0604020202020204" pitchFamily="34" charset="0"/>
              </a:rPr>
              <a:t>azioni di prevenzione </a:t>
            </a:r>
            <a:r>
              <a:rPr lang="it-IT" altLang="it-IT" sz="2400" b="1" u="sng" dirty="0">
                <a:solidFill>
                  <a:schemeClr val="accent2"/>
                </a:solidFill>
                <a:latin typeface="Candara" panose="020E0502030303020204" pitchFamily="34" charset="0"/>
                <a:cs typeface="Arial" panose="020B0604020202020204" pitchFamily="34" charset="0"/>
              </a:rPr>
              <a:t>non strutturale</a:t>
            </a:r>
            <a:r>
              <a:rPr lang="it-IT" altLang="it-IT" sz="2400" b="1" dirty="0">
                <a:solidFill>
                  <a:schemeClr val="accent2"/>
                </a:solidFill>
                <a:latin typeface="Candara" panose="020E0502030303020204" pitchFamily="34" charset="0"/>
                <a:cs typeface="Arial" panose="020B0604020202020204" pitchFamily="34" charset="0"/>
              </a:rPr>
              <a:t> </a:t>
            </a:r>
            <a:r>
              <a:rPr lang="it-IT" altLang="it-IT" sz="2400" dirty="0">
                <a:latin typeface="Candara" panose="020E0502030303020204" pitchFamily="34" charset="0"/>
                <a:cs typeface="Arial" panose="020B0604020202020204" pitchFamily="34" charset="0"/>
              </a:rPr>
              <a:t>(microzonazione sismica, pianificazione dell’emergenza e territoriale).</a:t>
            </a:r>
          </a:p>
          <a:p>
            <a:pPr lvl="1" indent="-342891" algn="just">
              <a:lnSpc>
                <a:spcPts val="2700"/>
              </a:lnSpc>
              <a:buFont typeface="Wingdings" panose="05000000000000000000" pitchFamily="2" charset="2"/>
              <a:buChar char="ü"/>
            </a:pPr>
            <a:r>
              <a:rPr lang="it-IT" altLang="it-IT" sz="2400" b="1" dirty="0">
                <a:solidFill>
                  <a:schemeClr val="accent2"/>
                </a:solidFill>
                <a:latin typeface="Candara" panose="020E0502030303020204" pitchFamily="34" charset="0"/>
                <a:cs typeface="Arial" panose="020B0604020202020204" pitchFamily="34" charset="0"/>
              </a:rPr>
              <a:t>azioni di prevenzione </a:t>
            </a:r>
            <a:r>
              <a:rPr lang="it-IT" altLang="it-IT" sz="2400" b="1" u="sng" dirty="0">
                <a:solidFill>
                  <a:schemeClr val="accent2"/>
                </a:solidFill>
                <a:latin typeface="Candara" panose="020E0502030303020204" pitchFamily="34" charset="0"/>
                <a:cs typeface="Arial" panose="020B0604020202020204" pitchFamily="34" charset="0"/>
              </a:rPr>
              <a:t>strutturale</a:t>
            </a:r>
            <a:r>
              <a:rPr lang="it-IT" altLang="it-IT" sz="2400" b="1" dirty="0">
                <a:solidFill>
                  <a:schemeClr val="accent2"/>
                </a:solidFill>
                <a:latin typeface="Candara" panose="020E0502030303020204" pitchFamily="34" charset="0"/>
                <a:cs typeface="Arial" panose="020B0604020202020204" pitchFamily="34" charset="0"/>
              </a:rPr>
              <a:t> </a:t>
            </a:r>
            <a:r>
              <a:rPr lang="it-IT" altLang="it-IT" sz="2400" dirty="0">
                <a:latin typeface="Candara" panose="020E0502030303020204" pitchFamily="34" charset="0"/>
                <a:cs typeface="Arial" panose="020B0604020202020204" pitchFamily="34" charset="0"/>
              </a:rPr>
              <a:t>(riduzione della vulnerabilità), su edilizia pubblica e privata, infrastrutture urbane;</a:t>
            </a:r>
          </a:p>
        </p:txBody>
      </p:sp>
      <p:sp>
        <p:nvSpPr>
          <p:cNvPr id="3" name="Rettangolo 2"/>
          <p:cNvSpPr/>
          <p:nvPr/>
        </p:nvSpPr>
        <p:spPr>
          <a:xfrm>
            <a:off x="934038" y="3181862"/>
            <a:ext cx="10675877" cy="1131079"/>
          </a:xfrm>
          <a:prstGeom prst="rect">
            <a:avLst/>
          </a:prstGeom>
          <a:solidFill>
            <a:schemeClr val="accent2">
              <a:lumMod val="40000"/>
              <a:lumOff val="60000"/>
            </a:schemeClr>
          </a:solidFill>
        </p:spPr>
        <p:txBody>
          <a:bodyPr wrap="square">
            <a:spAutoFit/>
          </a:bodyPr>
          <a:lstStyle/>
          <a:p>
            <a:pPr algn="just">
              <a:lnSpc>
                <a:spcPts val="2700"/>
              </a:lnSpc>
            </a:pPr>
            <a:r>
              <a:rPr lang="it-IT" altLang="it-IT" sz="2400" b="1" dirty="0">
                <a:latin typeface="Candara" panose="020E0502030303020204" pitchFamily="34" charset="0"/>
                <a:cs typeface="Arial" panose="020B0604020202020204" pitchFamily="34" charset="0"/>
              </a:rPr>
              <a:t>2. </a:t>
            </a:r>
            <a:r>
              <a:rPr lang="it-IT" altLang="it-IT" sz="2400" b="1" dirty="0">
                <a:solidFill>
                  <a:schemeClr val="accent2"/>
                </a:solidFill>
                <a:latin typeface="Candara" panose="020E0502030303020204" pitchFamily="34" charset="0"/>
                <a:cs typeface="Arial" panose="020B0604020202020204" pitchFamily="34" charset="0"/>
              </a:rPr>
              <a:t>Stimolare l’attenzione e la sensibilità dei </a:t>
            </a:r>
            <a:r>
              <a:rPr lang="it-IT" altLang="it-IT" sz="2400" b="1" dirty="0">
                <a:latin typeface="Candara" panose="020E0502030303020204" pitchFamily="34" charset="0"/>
                <a:cs typeface="Arial" panose="020B0604020202020204" pitchFamily="34" charset="0"/>
              </a:rPr>
              <a:t>privati</a:t>
            </a:r>
            <a:r>
              <a:rPr lang="it-IT" altLang="it-IT" sz="2400" b="1" dirty="0">
                <a:solidFill>
                  <a:schemeClr val="accent2"/>
                </a:solidFill>
                <a:latin typeface="Candara" panose="020E0502030303020204" pitchFamily="34" charset="0"/>
                <a:cs typeface="Arial" panose="020B0604020202020204" pitchFamily="34" charset="0"/>
              </a:rPr>
              <a:t> e degli </a:t>
            </a:r>
            <a:r>
              <a:rPr lang="it-IT" altLang="it-IT" sz="2400" b="1" dirty="0">
                <a:latin typeface="Candara" panose="020E0502030303020204" pitchFamily="34" charset="0"/>
                <a:cs typeface="Arial" panose="020B0604020202020204" pitchFamily="34" charset="0"/>
              </a:rPr>
              <a:t>amministratori</a:t>
            </a:r>
            <a:r>
              <a:rPr lang="it-IT" altLang="it-IT" sz="2400" b="1" dirty="0">
                <a:solidFill>
                  <a:schemeClr val="accent2"/>
                </a:solidFill>
                <a:latin typeface="Candara" panose="020E0502030303020204" pitchFamily="34" charset="0"/>
                <a:cs typeface="Arial" panose="020B0604020202020204" pitchFamily="34" charset="0"/>
              </a:rPr>
              <a:t> </a:t>
            </a:r>
            <a:r>
              <a:rPr lang="it-IT" altLang="it-IT" sz="2400" dirty="0">
                <a:latin typeface="Candara" panose="020E0502030303020204" pitchFamily="34" charset="0"/>
                <a:cs typeface="Arial" panose="020B0604020202020204" pitchFamily="34" charset="0"/>
              </a:rPr>
              <a:t>rispetto al rischio sismico e far crescere la </a:t>
            </a:r>
            <a:r>
              <a:rPr lang="it-IT" altLang="it-IT" sz="2400" b="1" dirty="0">
                <a:latin typeface="Candara" panose="020E0502030303020204" pitchFamily="34" charset="0"/>
                <a:cs typeface="Arial" panose="020B0604020202020204" pitchFamily="34" charset="0"/>
              </a:rPr>
              <a:t>consapevolezza del rischio </a:t>
            </a:r>
            <a:r>
              <a:rPr lang="it-IT" altLang="it-IT" sz="2400" dirty="0">
                <a:latin typeface="Candara" panose="020E0502030303020204" pitchFamily="34" charset="0"/>
                <a:cs typeface="Arial" panose="020B0604020202020204" pitchFamily="34" charset="0"/>
              </a:rPr>
              <a:t>e la cultura di prevenzione.</a:t>
            </a:r>
          </a:p>
        </p:txBody>
      </p:sp>
      <p:sp>
        <p:nvSpPr>
          <p:cNvPr id="4" name="Rettangolo 3"/>
          <p:cNvSpPr/>
          <p:nvPr/>
        </p:nvSpPr>
        <p:spPr>
          <a:xfrm>
            <a:off x="934038" y="4417925"/>
            <a:ext cx="10675877" cy="784830"/>
          </a:xfrm>
          <a:prstGeom prst="rect">
            <a:avLst/>
          </a:prstGeom>
          <a:solidFill>
            <a:schemeClr val="accent5">
              <a:lumMod val="40000"/>
              <a:lumOff val="60000"/>
            </a:schemeClr>
          </a:solidFill>
        </p:spPr>
        <p:txBody>
          <a:bodyPr wrap="square">
            <a:spAutoFit/>
          </a:bodyPr>
          <a:lstStyle/>
          <a:p>
            <a:pPr algn="just">
              <a:lnSpc>
                <a:spcPts val="2700"/>
              </a:lnSpc>
              <a:buClr>
                <a:schemeClr val="tx1"/>
              </a:buClr>
            </a:pPr>
            <a:r>
              <a:rPr lang="it-IT" altLang="it-IT" sz="2200" b="1" dirty="0">
                <a:latin typeface="Candara" panose="020E0502030303020204" pitchFamily="34" charset="0"/>
                <a:cs typeface="Arial" panose="020B0604020202020204" pitchFamily="34" charset="0"/>
              </a:rPr>
              <a:t>3</a:t>
            </a:r>
            <a:r>
              <a:rPr lang="it-IT" altLang="it-IT" sz="2400" b="1" dirty="0">
                <a:latin typeface="Candara" panose="020E0502030303020204" pitchFamily="34" charset="0"/>
                <a:cs typeface="Arial" panose="020B0604020202020204" pitchFamily="34" charset="0"/>
              </a:rPr>
              <a:t>. </a:t>
            </a:r>
            <a:r>
              <a:rPr lang="it-IT" altLang="it-IT" sz="2400" b="1" dirty="0">
                <a:solidFill>
                  <a:schemeClr val="accent2"/>
                </a:solidFill>
                <a:latin typeface="Candara" panose="020E0502030303020204" pitchFamily="34" charset="0"/>
                <a:cs typeface="Arial" panose="020B0604020202020204" pitchFamily="34" charset="0"/>
              </a:rPr>
              <a:t>Moltiplicare gli effetti dello stanziamento</a:t>
            </a:r>
            <a:r>
              <a:rPr lang="it-IT" altLang="it-IT" sz="2400" dirty="0">
                <a:latin typeface="Candara" panose="020E0502030303020204" pitchFamily="34" charset="0"/>
                <a:cs typeface="Arial" panose="020B0604020202020204" pitchFamily="34" charset="0"/>
              </a:rPr>
              <a:t>, richiedendo un </a:t>
            </a:r>
            <a:r>
              <a:rPr lang="it-IT" altLang="it-IT" sz="2400" b="1" dirty="0">
                <a:latin typeface="Candara" panose="020E0502030303020204" pitchFamily="34" charset="0"/>
                <a:cs typeface="Arial" panose="020B0604020202020204" pitchFamily="34" charset="0"/>
              </a:rPr>
              <a:t>cofinanziamento</a:t>
            </a:r>
            <a:r>
              <a:rPr lang="it-IT" altLang="it-IT" sz="2400" dirty="0">
                <a:latin typeface="Candara" panose="020E0502030303020204" pitchFamily="34" charset="0"/>
                <a:cs typeface="Arial" panose="020B0604020202020204" pitchFamily="34" charset="0"/>
              </a:rPr>
              <a:t> alle amministrazioni locali e ai privati.</a:t>
            </a:r>
          </a:p>
        </p:txBody>
      </p:sp>
      <p:sp>
        <p:nvSpPr>
          <p:cNvPr id="8" name="Rettangolo 7"/>
          <p:cNvSpPr/>
          <p:nvPr/>
        </p:nvSpPr>
        <p:spPr>
          <a:xfrm>
            <a:off x="934038" y="5307739"/>
            <a:ext cx="10675877" cy="1131079"/>
          </a:xfrm>
          <a:prstGeom prst="rect">
            <a:avLst/>
          </a:prstGeom>
          <a:solidFill>
            <a:schemeClr val="accent3">
              <a:lumMod val="40000"/>
              <a:lumOff val="60000"/>
            </a:schemeClr>
          </a:solidFill>
        </p:spPr>
        <p:txBody>
          <a:bodyPr wrap="square">
            <a:spAutoFit/>
          </a:bodyPr>
          <a:lstStyle/>
          <a:p>
            <a:pPr algn="just">
              <a:lnSpc>
                <a:spcPts val="2700"/>
              </a:lnSpc>
              <a:buClr>
                <a:schemeClr val="tx1"/>
              </a:buClr>
            </a:pPr>
            <a:r>
              <a:rPr lang="it-IT" altLang="it-IT" sz="2200" b="1" dirty="0">
                <a:latin typeface="Candara" panose="020E0502030303020204" pitchFamily="34" charset="0"/>
                <a:cs typeface="Arial" panose="020B0604020202020204" pitchFamily="34" charset="0"/>
              </a:rPr>
              <a:t>4. </a:t>
            </a:r>
            <a:r>
              <a:rPr lang="it-IT" altLang="it-IT" sz="2400" b="1" dirty="0">
                <a:solidFill>
                  <a:schemeClr val="accent2"/>
                </a:solidFill>
                <a:latin typeface="Candara" panose="020E0502030303020204" pitchFamily="34" charset="0"/>
                <a:cs typeface="Arial" panose="020B0604020202020204" pitchFamily="34" charset="0"/>
              </a:rPr>
              <a:t>Puntare alla riduzione del rischio per le vite umane</a:t>
            </a:r>
            <a:r>
              <a:rPr lang="it-IT" altLang="it-IT" sz="2400" dirty="0">
                <a:latin typeface="Candara" panose="020E0502030303020204" pitchFamily="34" charset="0"/>
                <a:cs typeface="Arial" panose="020B0604020202020204" pitchFamily="34" charset="0"/>
              </a:rPr>
              <a:t>, limitando gli interventi alle zone a più elevata pericolosità (</a:t>
            </a:r>
            <a:r>
              <a:rPr lang="it-IT" altLang="it-IT" sz="2400" dirty="0" err="1">
                <a:latin typeface="Candara" panose="020E0502030303020204" pitchFamily="34" charset="0"/>
                <a:cs typeface="Arial" panose="020B0604020202020204" pitchFamily="34" charset="0"/>
              </a:rPr>
              <a:t>ag</a:t>
            </a:r>
            <a:r>
              <a:rPr lang="it-IT" altLang="it-IT" sz="2400" dirty="0">
                <a:latin typeface="Candara" panose="020E0502030303020204" pitchFamily="34" charset="0"/>
                <a:cs typeface="Arial" panose="020B0604020202020204" pitchFamily="34" charset="0"/>
              </a:rPr>
              <a:t>&gt;0,125g) e alle strutture più vulnerabili e/o più importanti per la gestione delle emergenze.</a:t>
            </a:r>
          </a:p>
        </p:txBody>
      </p:sp>
      <p:sp>
        <p:nvSpPr>
          <p:cNvPr id="5" name="Rectangle 2">
            <a:extLst>
              <a:ext uri="{FF2B5EF4-FFF2-40B4-BE49-F238E27FC236}">
                <a16:creationId xmlns:a16="http://schemas.microsoft.com/office/drawing/2014/main" id="{3B67437E-25D2-F637-9F1F-EABFEC151CED}"/>
              </a:ext>
            </a:extLst>
          </p:cNvPr>
          <p:cNvSpPr>
            <a:spLocks noGrp="1" noChangeArrowheads="1"/>
          </p:cNvSpPr>
          <p:nvPr>
            <p:ph type="title"/>
          </p:nvPr>
        </p:nvSpPr>
        <p:spPr>
          <a:xfrm>
            <a:off x="2100227" y="405552"/>
            <a:ext cx="7087839" cy="552224"/>
          </a:xfrm>
        </p:spPr>
        <p:txBody>
          <a:bodyPr vert="horz" lIns="68580" tIns="34290" rIns="270000" bIns="34290" rtlCol="0" anchor="t">
            <a:noAutofit/>
          </a:bodyPr>
          <a:lstStyle/>
          <a:p>
            <a:pPr>
              <a:tabLst>
                <a:tab pos="6524625" algn="l"/>
              </a:tabLst>
              <a:defRPr/>
            </a:pPr>
            <a:r>
              <a:rPr lang="it-IT" altLang="it-IT" sz="3200" b="1" dirty="0">
                <a:solidFill>
                  <a:srgbClr val="003366"/>
                </a:solidFill>
                <a:latin typeface="+mn-lt"/>
                <a:ea typeface="+mn-ea"/>
                <a:cs typeface="Arial" charset="0"/>
              </a:rPr>
              <a:t>Strategia del Piano</a:t>
            </a:r>
          </a:p>
        </p:txBody>
      </p:sp>
      <p:cxnSp>
        <p:nvCxnSpPr>
          <p:cNvPr id="6" name="Connettore diritto 5">
            <a:extLst>
              <a:ext uri="{FF2B5EF4-FFF2-40B4-BE49-F238E27FC236}">
                <a16:creationId xmlns:a16="http://schemas.microsoft.com/office/drawing/2014/main" id="{3188F441-E098-384B-9E57-8610117E4E5E}"/>
              </a:ext>
            </a:extLst>
          </p:cNvPr>
          <p:cNvCxnSpPr>
            <a:cxnSpLocks/>
          </p:cNvCxnSpPr>
          <p:nvPr/>
        </p:nvCxnSpPr>
        <p:spPr>
          <a:xfrm>
            <a:off x="1001130" y="1008971"/>
            <a:ext cx="2732750"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24489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igura a mano libera 9"/>
          <p:cNvSpPr/>
          <p:nvPr/>
        </p:nvSpPr>
        <p:spPr>
          <a:xfrm>
            <a:off x="3449730" y="1781950"/>
            <a:ext cx="6063606" cy="648000"/>
          </a:xfrm>
          <a:custGeom>
            <a:avLst/>
            <a:gdLst>
              <a:gd name="connsiteX0" fmla="*/ 0 w 5299781"/>
              <a:gd name="connsiteY0" fmla="*/ 78722 h 472320"/>
              <a:gd name="connsiteX1" fmla="*/ 23057 w 5299781"/>
              <a:gd name="connsiteY1" fmla="*/ 23057 h 472320"/>
              <a:gd name="connsiteX2" fmla="*/ 78722 w 5299781"/>
              <a:gd name="connsiteY2" fmla="*/ 0 h 472320"/>
              <a:gd name="connsiteX3" fmla="*/ 5221059 w 5299781"/>
              <a:gd name="connsiteY3" fmla="*/ 0 h 472320"/>
              <a:gd name="connsiteX4" fmla="*/ 5276724 w 5299781"/>
              <a:gd name="connsiteY4" fmla="*/ 23057 h 472320"/>
              <a:gd name="connsiteX5" fmla="*/ 5299781 w 5299781"/>
              <a:gd name="connsiteY5" fmla="*/ 78722 h 472320"/>
              <a:gd name="connsiteX6" fmla="*/ 5299781 w 5299781"/>
              <a:gd name="connsiteY6" fmla="*/ 393598 h 472320"/>
              <a:gd name="connsiteX7" fmla="*/ 5276724 w 5299781"/>
              <a:gd name="connsiteY7" fmla="*/ 449263 h 472320"/>
              <a:gd name="connsiteX8" fmla="*/ 5221059 w 5299781"/>
              <a:gd name="connsiteY8" fmla="*/ 472320 h 472320"/>
              <a:gd name="connsiteX9" fmla="*/ 78722 w 5299781"/>
              <a:gd name="connsiteY9" fmla="*/ 472320 h 472320"/>
              <a:gd name="connsiteX10" fmla="*/ 23057 w 5299781"/>
              <a:gd name="connsiteY10" fmla="*/ 449263 h 472320"/>
              <a:gd name="connsiteX11" fmla="*/ 0 w 5299781"/>
              <a:gd name="connsiteY11" fmla="*/ 393598 h 472320"/>
              <a:gd name="connsiteX12" fmla="*/ 0 w 5299781"/>
              <a:gd name="connsiteY12" fmla="*/ 78722 h 472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99781" h="472320">
                <a:moveTo>
                  <a:pt x="0" y="78722"/>
                </a:moveTo>
                <a:cubicBezTo>
                  <a:pt x="0" y="57844"/>
                  <a:pt x="8294" y="37820"/>
                  <a:pt x="23057" y="23057"/>
                </a:cubicBezTo>
                <a:cubicBezTo>
                  <a:pt x="37820" y="8294"/>
                  <a:pt x="57844" y="0"/>
                  <a:pt x="78722" y="0"/>
                </a:cubicBezTo>
                <a:lnTo>
                  <a:pt x="5221059" y="0"/>
                </a:lnTo>
                <a:cubicBezTo>
                  <a:pt x="5241937" y="0"/>
                  <a:pt x="5261961" y="8294"/>
                  <a:pt x="5276724" y="23057"/>
                </a:cubicBezTo>
                <a:cubicBezTo>
                  <a:pt x="5291487" y="37820"/>
                  <a:pt x="5299781" y="57844"/>
                  <a:pt x="5299781" y="78722"/>
                </a:cubicBezTo>
                <a:lnTo>
                  <a:pt x="5299781" y="393598"/>
                </a:lnTo>
                <a:cubicBezTo>
                  <a:pt x="5299781" y="414476"/>
                  <a:pt x="5291487" y="434500"/>
                  <a:pt x="5276724" y="449263"/>
                </a:cubicBezTo>
                <a:cubicBezTo>
                  <a:pt x="5261961" y="464026"/>
                  <a:pt x="5241937" y="472320"/>
                  <a:pt x="5221059" y="472320"/>
                </a:cubicBezTo>
                <a:lnTo>
                  <a:pt x="78722" y="472320"/>
                </a:lnTo>
                <a:cubicBezTo>
                  <a:pt x="57844" y="472320"/>
                  <a:pt x="37820" y="464026"/>
                  <a:pt x="23057" y="449263"/>
                </a:cubicBezTo>
                <a:cubicBezTo>
                  <a:pt x="8294" y="434500"/>
                  <a:pt x="0" y="414476"/>
                  <a:pt x="0" y="393598"/>
                </a:cubicBezTo>
                <a:lnTo>
                  <a:pt x="0" y="78722"/>
                </a:lnTo>
                <a:close/>
              </a:path>
            </a:pathLst>
          </a:custGeom>
          <a:solidFill>
            <a:schemeClr val="accent5">
              <a:lumMod val="75000"/>
            </a:schemeClr>
          </a:solidFill>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lIns="180000" tIns="23057" rIns="180000" bIns="23057" spcCol="1270" anchor="ctr"/>
          <a:lstStyle/>
          <a:p>
            <a:pPr defTabSz="622300">
              <a:lnSpc>
                <a:spcPct val="90000"/>
              </a:lnSpc>
              <a:spcAft>
                <a:spcPct val="35000"/>
              </a:spcAft>
              <a:defRPr/>
            </a:pPr>
            <a:r>
              <a:rPr lang="it-IT" sz="2000" b="1" dirty="0">
                <a:effectLst>
                  <a:outerShdw blurRad="38100" dist="38100" dir="2700000" algn="tl">
                    <a:srgbClr val="000000">
                      <a:alpha val="43137"/>
                    </a:srgbClr>
                  </a:outerShdw>
                </a:effectLst>
                <a:latin typeface="Candara" panose="020E0502030303020204" pitchFamily="34" charset="0"/>
              </a:rPr>
              <a:t>STUDI DI MICROZONAZIONE SISMICA E ANALISI DELLA CONDIZIONE LIMITE DI EMERGENZA</a:t>
            </a:r>
          </a:p>
        </p:txBody>
      </p:sp>
      <p:sp>
        <p:nvSpPr>
          <p:cNvPr id="15" name="Figura a mano libera 12"/>
          <p:cNvSpPr/>
          <p:nvPr/>
        </p:nvSpPr>
        <p:spPr>
          <a:xfrm>
            <a:off x="3449730" y="3391471"/>
            <a:ext cx="6063606" cy="648000"/>
          </a:xfrm>
          <a:custGeom>
            <a:avLst/>
            <a:gdLst>
              <a:gd name="connsiteX0" fmla="*/ 0 w 5299781"/>
              <a:gd name="connsiteY0" fmla="*/ 78722 h 472320"/>
              <a:gd name="connsiteX1" fmla="*/ 23057 w 5299781"/>
              <a:gd name="connsiteY1" fmla="*/ 23057 h 472320"/>
              <a:gd name="connsiteX2" fmla="*/ 78722 w 5299781"/>
              <a:gd name="connsiteY2" fmla="*/ 0 h 472320"/>
              <a:gd name="connsiteX3" fmla="*/ 5221059 w 5299781"/>
              <a:gd name="connsiteY3" fmla="*/ 0 h 472320"/>
              <a:gd name="connsiteX4" fmla="*/ 5276724 w 5299781"/>
              <a:gd name="connsiteY4" fmla="*/ 23057 h 472320"/>
              <a:gd name="connsiteX5" fmla="*/ 5299781 w 5299781"/>
              <a:gd name="connsiteY5" fmla="*/ 78722 h 472320"/>
              <a:gd name="connsiteX6" fmla="*/ 5299781 w 5299781"/>
              <a:gd name="connsiteY6" fmla="*/ 393598 h 472320"/>
              <a:gd name="connsiteX7" fmla="*/ 5276724 w 5299781"/>
              <a:gd name="connsiteY7" fmla="*/ 449263 h 472320"/>
              <a:gd name="connsiteX8" fmla="*/ 5221059 w 5299781"/>
              <a:gd name="connsiteY8" fmla="*/ 472320 h 472320"/>
              <a:gd name="connsiteX9" fmla="*/ 78722 w 5299781"/>
              <a:gd name="connsiteY9" fmla="*/ 472320 h 472320"/>
              <a:gd name="connsiteX10" fmla="*/ 23057 w 5299781"/>
              <a:gd name="connsiteY10" fmla="*/ 449263 h 472320"/>
              <a:gd name="connsiteX11" fmla="*/ 0 w 5299781"/>
              <a:gd name="connsiteY11" fmla="*/ 393598 h 472320"/>
              <a:gd name="connsiteX12" fmla="*/ 0 w 5299781"/>
              <a:gd name="connsiteY12" fmla="*/ 78722 h 472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99781" h="472320">
                <a:moveTo>
                  <a:pt x="0" y="78722"/>
                </a:moveTo>
                <a:cubicBezTo>
                  <a:pt x="0" y="57844"/>
                  <a:pt x="8294" y="37820"/>
                  <a:pt x="23057" y="23057"/>
                </a:cubicBezTo>
                <a:cubicBezTo>
                  <a:pt x="37820" y="8294"/>
                  <a:pt x="57844" y="0"/>
                  <a:pt x="78722" y="0"/>
                </a:cubicBezTo>
                <a:lnTo>
                  <a:pt x="5221059" y="0"/>
                </a:lnTo>
                <a:cubicBezTo>
                  <a:pt x="5241937" y="0"/>
                  <a:pt x="5261961" y="8294"/>
                  <a:pt x="5276724" y="23057"/>
                </a:cubicBezTo>
                <a:cubicBezTo>
                  <a:pt x="5291487" y="37820"/>
                  <a:pt x="5299781" y="57844"/>
                  <a:pt x="5299781" y="78722"/>
                </a:cubicBezTo>
                <a:lnTo>
                  <a:pt x="5299781" y="393598"/>
                </a:lnTo>
                <a:cubicBezTo>
                  <a:pt x="5299781" y="414476"/>
                  <a:pt x="5291487" y="434500"/>
                  <a:pt x="5276724" y="449263"/>
                </a:cubicBezTo>
                <a:cubicBezTo>
                  <a:pt x="5261961" y="464026"/>
                  <a:pt x="5241937" y="472320"/>
                  <a:pt x="5221059" y="472320"/>
                </a:cubicBezTo>
                <a:lnTo>
                  <a:pt x="78722" y="472320"/>
                </a:lnTo>
                <a:cubicBezTo>
                  <a:pt x="57844" y="472320"/>
                  <a:pt x="37820" y="464026"/>
                  <a:pt x="23057" y="449263"/>
                </a:cubicBezTo>
                <a:cubicBezTo>
                  <a:pt x="8294" y="434500"/>
                  <a:pt x="0" y="414476"/>
                  <a:pt x="0" y="393598"/>
                </a:cubicBezTo>
                <a:lnTo>
                  <a:pt x="0" y="78722"/>
                </a:lnTo>
                <a:close/>
              </a:path>
            </a:pathLst>
          </a:custGeom>
          <a:solidFill>
            <a:schemeClr val="accent2">
              <a:lumMod val="60000"/>
              <a:lumOff val="40000"/>
            </a:schemeClr>
          </a:solidFill>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lIns="180000" tIns="23057" rIns="180000" bIns="23057" spcCol="1270" anchor="ctr"/>
          <a:lstStyle/>
          <a:p>
            <a:pPr defTabSz="622300">
              <a:lnSpc>
                <a:spcPct val="90000"/>
              </a:lnSpc>
              <a:spcAft>
                <a:spcPct val="35000"/>
              </a:spcAft>
              <a:defRPr/>
            </a:pPr>
            <a:r>
              <a:rPr lang="it-IT" sz="2000" b="1" dirty="0">
                <a:effectLst>
                  <a:outerShdw blurRad="38100" dist="38100" dir="2700000" algn="tl">
                    <a:srgbClr val="000000">
                      <a:alpha val="43137"/>
                    </a:srgbClr>
                  </a:outerShdw>
                </a:effectLst>
                <a:latin typeface="Candara" panose="020E0502030303020204" pitchFamily="34" charset="0"/>
              </a:rPr>
              <a:t>INTERVENTI SU EDIFICI PRIVATI	</a:t>
            </a:r>
          </a:p>
        </p:txBody>
      </p:sp>
      <p:sp>
        <p:nvSpPr>
          <p:cNvPr id="17" name="Figura a mano libera 14"/>
          <p:cNvSpPr/>
          <p:nvPr/>
        </p:nvSpPr>
        <p:spPr>
          <a:xfrm>
            <a:off x="3449730" y="4729592"/>
            <a:ext cx="6063606" cy="648000"/>
          </a:xfrm>
          <a:custGeom>
            <a:avLst/>
            <a:gdLst>
              <a:gd name="connsiteX0" fmla="*/ 0 w 5299781"/>
              <a:gd name="connsiteY0" fmla="*/ 78722 h 472320"/>
              <a:gd name="connsiteX1" fmla="*/ 23057 w 5299781"/>
              <a:gd name="connsiteY1" fmla="*/ 23057 h 472320"/>
              <a:gd name="connsiteX2" fmla="*/ 78722 w 5299781"/>
              <a:gd name="connsiteY2" fmla="*/ 0 h 472320"/>
              <a:gd name="connsiteX3" fmla="*/ 5221059 w 5299781"/>
              <a:gd name="connsiteY3" fmla="*/ 0 h 472320"/>
              <a:gd name="connsiteX4" fmla="*/ 5276724 w 5299781"/>
              <a:gd name="connsiteY4" fmla="*/ 23057 h 472320"/>
              <a:gd name="connsiteX5" fmla="*/ 5299781 w 5299781"/>
              <a:gd name="connsiteY5" fmla="*/ 78722 h 472320"/>
              <a:gd name="connsiteX6" fmla="*/ 5299781 w 5299781"/>
              <a:gd name="connsiteY6" fmla="*/ 393598 h 472320"/>
              <a:gd name="connsiteX7" fmla="*/ 5276724 w 5299781"/>
              <a:gd name="connsiteY7" fmla="*/ 449263 h 472320"/>
              <a:gd name="connsiteX8" fmla="*/ 5221059 w 5299781"/>
              <a:gd name="connsiteY8" fmla="*/ 472320 h 472320"/>
              <a:gd name="connsiteX9" fmla="*/ 78722 w 5299781"/>
              <a:gd name="connsiteY9" fmla="*/ 472320 h 472320"/>
              <a:gd name="connsiteX10" fmla="*/ 23057 w 5299781"/>
              <a:gd name="connsiteY10" fmla="*/ 449263 h 472320"/>
              <a:gd name="connsiteX11" fmla="*/ 0 w 5299781"/>
              <a:gd name="connsiteY11" fmla="*/ 393598 h 472320"/>
              <a:gd name="connsiteX12" fmla="*/ 0 w 5299781"/>
              <a:gd name="connsiteY12" fmla="*/ 78722 h 472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99781" h="472320">
                <a:moveTo>
                  <a:pt x="0" y="78722"/>
                </a:moveTo>
                <a:cubicBezTo>
                  <a:pt x="0" y="57844"/>
                  <a:pt x="8294" y="37820"/>
                  <a:pt x="23057" y="23057"/>
                </a:cubicBezTo>
                <a:cubicBezTo>
                  <a:pt x="37820" y="8294"/>
                  <a:pt x="57844" y="0"/>
                  <a:pt x="78722" y="0"/>
                </a:cubicBezTo>
                <a:lnTo>
                  <a:pt x="5221059" y="0"/>
                </a:lnTo>
                <a:cubicBezTo>
                  <a:pt x="5241937" y="0"/>
                  <a:pt x="5261961" y="8294"/>
                  <a:pt x="5276724" y="23057"/>
                </a:cubicBezTo>
                <a:cubicBezTo>
                  <a:pt x="5291487" y="37820"/>
                  <a:pt x="5299781" y="57844"/>
                  <a:pt x="5299781" y="78722"/>
                </a:cubicBezTo>
                <a:lnTo>
                  <a:pt x="5299781" y="393598"/>
                </a:lnTo>
                <a:cubicBezTo>
                  <a:pt x="5299781" y="414476"/>
                  <a:pt x="5291487" y="434500"/>
                  <a:pt x="5276724" y="449263"/>
                </a:cubicBezTo>
                <a:cubicBezTo>
                  <a:pt x="5261961" y="464026"/>
                  <a:pt x="5241937" y="472320"/>
                  <a:pt x="5221059" y="472320"/>
                </a:cubicBezTo>
                <a:lnTo>
                  <a:pt x="78722" y="472320"/>
                </a:lnTo>
                <a:cubicBezTo>
                  <a:pt x="57844" y="472320"/>
                  <a:pt x="37820" y="464026"/>
                  <a:pt x="23057" y="449263"/>
                </a:cubicBezTo>
                <a:cubicBezTo>
                  <a:pt x="8294" y="434500"/>
                  <a:pt x="0" y="414476"/>
                  <a:pt x="0" y="393598"/>
                </a:cubicBezTo>
                <a:lnTo>
                  <a:pt x="0" y="78722"/>
                </a:lnTo>
                <a:close/>
              </a:path>
            </a:pathLst>
          </a:custGeom>
          <a:solidFill>
            <a:schemeClr val="bg1">
              <a:lumMod val="65000"/>
            </a:schemeClr>
          </a:solidFill>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lIns="180000" tIns="23057" rIns="180000" bIns="23057" spcCol="1270" anchor="ctr"/>
          <a:lstStyle/>
          <a:p>
            <a:pPr defTabSz="622300">
              <a:lnSpc>
                <a:spcPct val="90000"/>
              </a:lnSpc>
              <a:spcAft>
                <a:spcPct val="35000"/>
              </a:spcAft>
              <a:defRPr/>
            </a:pPr>
            <a:r>
              <a:rPr lang="it-IT" sz="2000" b="1" dirty="0">
                <a:effectLst>
                  <a:outerShdw blurRad="38100" dist="38100" dir="2700000" algn="tl">
                    <a:srgbClr val="000000">
                      <a:alpha val="43137"/>
                    </a:srgbClr>
                  </a:outerShdw>
                </a:effectLst>
                <a:latin typeface="Candara" panose="020E0502030303020204" pitchFamily="34" charset="0"/>
              </a:rPr>
              <a:t>ALTRI INTERVENTI URGENTI E INDIFFERIBILI</a:t>
            </a:r>
          </a:p>
        </p:txBody>
      </p:sp>
      <p:sp>
        <p:nvSpPr>
          <p:cNvPr id="20" name="Rettangolo 19"/>
          <p:cNvSpPr/>
          <p:nvPr/>
        </p:nvSpPr>
        <p:spPr>
          <a:xfrm>
            <a:off x="3933337" y="5674592"/>
            <a:ext cx="7920137" cy="810150"/>
          </a:xfrm>
          <a:prstGeom prst="rect">
            <a:avLst/>
          </a:prstGeom>
        </p:spPr>
        <p:txBody>
          <a:bodyPr vert="horz" rIns="360000" anchor="t" anchorCtr="0">
            <a:noAutofit/>
          </a:bodyPr>
          <a:lstStyle/>
          <a:p>
            <a:pPr>
              <a:tabLst>
                <a:tab pos="8699500" algn="l"/>
              </a:tabLst>
            </a:pPr>
            <a:r>
              <a:rPr lang="it-IT" sz="2000" b="1" dirty="0">
                <a:solidFill>
                  <a:schemeClr val="accent3">
                    <a:lumMod val="50000"/>
                  </a:schemeClr>
                </a:solidFill>
                <a:ea typeface="+mj-ea"/>
                <a:cs typeface="Arial" panose="020B0604020202020204" pitchFamily="34" charset="0"/>
              </a:rPr>
              <a:t>Solo sulle prime ordinanze. Azione gestita direttamente dal Dipartimento della protezione civile</a:t>
            </a:r>
          </a:p>
        </p:txBody>
      </p:sp>
      <p:sp>
        <p:nvSpPr>
          <p:cNvPr id="21" name="Freccia angolare in su 20"/>
          <p:cNvSpPr/>
          <p:nvPr/>
        </p:nvSpPr>
        <p:spPr>
          <a:xfrm rot="5400000">
            <a:off x="3606559" y="4259868"/>
            <a:ext cx="307053" cy="346502"/>
          </a:xfrm>
          <a:prstGeom prst="bentUpArrow">
            <a:avLst>
              <a:gd name="adj1" fmla="val 23135"/>
              <a:gd name="adj2" fmla="val 25000"/>
              <a:gd name="adj3" fmla="val 25000"/>
            </a:avLst>
          </a:prstGeom>
          <a:solidFill>
            <a:schemeClr val="tx2"/>
          </a:solidFill>
          <a:ln>
            <a:solidFill>
              <a:schemeClr val="tx2">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it-IT">
              <a:solidFill>
                <a:schemeClr val="bg2">
                  <a:lumMod val="50000"/>
                </a:schemeClr>
              </a:solidFill>
              <a:latin typeface="Candara" panose="020E0502030303020204" pitchFamily="34" charset="0"/>
            </a:endParaRPr>
          </a:p>
        </p:txBody>
      </p:sp>
      <p:sp>
        <p:nvSpPr>
          <p:cNvPr id="22" name="Rettangolo 21"/>
          <p:cNvSpPr/>
          <p:nvPr/>
        </p:nvSpPr>
        <p:spPr>
          <a:xfrm>
            <a:off x="3933337" y="4318132"/>
            <a:ext cx="7830138" cy="450150"/>
          </a:xfrm>
          <a:prstGeom prst="rect">
            <a:avLst/>
          </a:prstGeom>
        </p:spPr>
        <p:txBody>
          <a:bodyPr vert="horz" rIns="360000" anchor="t" anchorCtr="0">
            <a:noAutofit/>
          </a:bodyPr>
          <a:lstStyle/>
          <a:p>
            <a:pPr>
              <a:tabLst>
                <a:tab pos="8699500" algn="l"/>
              </a:tabLst>
            </a:pPr>
            <a:r>
              <a:rPr lang="it-IT" sz="2000" b="1" dirty="0">
                <a:solidFill>
                  <a:schemeClr val="accent3">
                    <a:lumMod val="50000"/>
                  </a:schemeClr>
                </a:solidFill>
                <a:ea typeface="+mj-ea"/>
                <a:cs typeface="Arial" panose="020B0604020202020204" pitchFamily="34" charset="0"/>
              </a:rPr>
              <a:t>Azioni gestite direttamente dalle Regioni</a:t>
            </a:r>
          </a:p>
        </p:txBody>
      </p:sp>
      <p:sp>
        <p:nvSpPr>
          <p:cNvPr id="23" name="Freccia angolare in su 22"/>
          <p:cNvSpPr/>
          <p:nvPr/>
        </p:nvSpPr>
        <p:spPr>
          <a:xfrm rot="5400000">
            <a:off x="3606559" y="5673615"/>
            <a:ext cx="307053" cy="346502"/>
          </a:xfrm>
          <a:prstGeom prst="bentUpArrow">
            <a:avLst>
              <a:gd name="adj1" fmla="val 23135"/>
              <a:gd name="adj2" fmla="val 25000"/>
              <a:gd name="adj3" fmla="val 25000"/>
            </a:avLst>
          </a:prstGeom>
          <a:solidFill>
            <a:schemeClr val="tx2"/>
          </a:solidFill>
          <a:ln>
            <a:solidFill>
              <a:schemeClr val="tx2">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it-IT">
              <a:solidFill>
                <a:schemeClr val="bg2">
                  <a:lumMod val="50000"/>
                </a:schemeClr>
              </a:solidFill>
              <a:latin typeface="Candara" panose="020E0502030303020204" pitchFamily="34" charset="0"/>
            </a:endParaRPr>
          </a:p>
        </p:txBody>
      </p:sp>
      <p:sp>
        <p:nvSpPr>
          <p:cNvPr id="18" name="Rectangle 4"/>
          <p:cNvSpPr>
            <a:spLocks noGrp="1" noChangeArrowheads="1"/>
          </p:cNvSpPr>
          <p:nvPr/>
        </p:nvSpPr>
        <p:spPr>
          <a:xfrm>
            <a:off x="3476166" y="1281871"/>
            <a:ext cx="8560674" cy="495526"/>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ts val="3200"/>
              </a:lnSpc>
              <a:spcBef>
                <a:spcPts val="0"/>
              </a:spcBef>
              <a:buNone/>
            </a:pPr>
            <a:r>
              <a:rPr lang="it-IT" altLang="it-IT" sz="2400" b="1" u="sng" dirty="0">
                <a:latin typeface="Candara" panose="020E0502030303020204" pitchFamily="34" charset="0"/>
                <a:ea typeface="ＭＳ Ｐゴシック" panose="020B0600070205080204" pitchFamily="34" charset="-128"/>
                <a:cs typeface="Arial" panose="020B0604020202020204" pitchFamily="34" charset="0"/>
              </a:rPr>
              <a:t>AZIONI FINANZIATE DAL 2010</a:t>
            </a:r>
          </a:p>
          <a:p>
            <a:pPr marL="0" indent="0">
              <a:lnSpc>
                <a:spcPts val="3200"/>
              </a:lnSpc>
              <a:spcBef>
                <a:spcPts val="0"/>
              </a:spcBef>
              <a:buNone/>
            </a:pPr>
            <a:endParaRPr lang="it-IT" altLang="it-IT" sz="2000" b="1" u="sng" dirty="0">
              <a:latin typeface="Candara" panose="020E0502030303020204" pitchFamily="34" charset="0"/>
              <a:ea typeface="ＭＳ Ｐゴシック" panose="020B0600070205080204" pitchFamily="34" charset="-128"/>
              <a:cs typeface="Arial" panose="020B0604020202020204" pitchFamily="34" charset="0"/>
            </a:endParaRPr>
          </a:p>
        </p:txBody>
      </p:sp>
      <p:grpSp>
        <p:nvGrpSpPr>
          <p:cNvPr id="3" name="Gruppo 2">
            <a:extLst>
              <a:ext uri="{FF2B5EF4-FFF2-40B4-BE49-F238E27FC236}">
                <a16:creationId xmlns:a16="http://schemas.microsoft.com/office/drawing/2014/main" id="{65588E68-FD23-4529-BC48-3DA4EAF62EC6}"/>
              </a:ext>
            </a:extLst>
          </p:cNvPr>
          <p:cNvGrpSpPr/>
          <p:nvPr/>
        </p:nvGrpSpPr>
        <p:grpSpPr>
          <a:xfrm>
            <a:off x="0" y="1538950"/>
            <a:ext cx="3258024" cy="4330265"/>
            <a:chOff x="0" y="1018975"/>
            <a:chExt cx="3258024" cy="4330265"/>
          </a:xfrm>
        </p:grpSpPr>
        <p:pic>
          <p:nvPicPr>
            <p:cNvPr id="25" name="Immagine 4" descr="finanziamenti2012_unito.jpg">
              <a:extLst>
                <a:ext uri="{FF2B5EF4-FFF2-40B4-BE49-F238E27FC236}">
                  <a16:creationId xmlns:a16="http://schemas.microsoft.com/office/drawing/2014/main" id="{0365E9EB-838F-44C8-B504-03627D2201E2}"/>
                </a:ext>
              </a:extLst>
            </p:cNvPr>
            <p:cNvPicPr>
              <a:picLocks noChangeAspect="1"/>
            </p:cNvPicPr>
            <p:nvPr/>
          </p:nvPicPr>
          <p:blipFill>
            <a:blip r:embed="rId3" cstate="print"/>
            <a:srcRect t="7597"/>
            <a:stretch>
              <a:fillRect/>
            </a:stretch>
          </p:blipFill>
          <p:spPr bwMode="auto">
            <a:xfrm>
              <a:off x="202802" y="1018975"/>
              <a:ext cx="3055222" cy="4244790"/>
            </a:xfrm>
            <a:prstGeom prst="rect">
              <a:avLst/>
            </a:prstGeom>
            <a:noFill/>
            <a:ln w="19050">
              <a:noFill/>
              <a:miter lim="800000"/>
              <a:headEnd/>
              <a:tailEnd/>
            </a:ln>
          </p:spPr>
        </p:pic>
        <p:sp>
          <p:nvSpPr>
            <p:cNvPr id="2" name="Rettangolo 1">
              <a:extLst>
                <a:ext uri="{FF2B5EF4-FFF2-40B4-BE49-F238E27FC236}">
                  <a16:creationId xmlns:a16="http://schemas.microsoft.com/office/drawing/2014/main" id="{92F08559-2F11-4A6F-B83F-64312F259B66}"/>
                </a:ext>
              </a:extLst>
            </p:cNvPr>
            <p:cNvSpPr/>
            <p:nvPr/>
          </p:nvSpPr>
          <p:spPr>
            <a:xfrm>
              <a:off x="0" y="4154277"/>
              <a:ext cx="1524000" cy="11949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14" name="Figura a mano libera 11"/>
          <p:cNvSpPr/>
          <p:nvPr/>
        </p:nvSpPr>
        <p:spPr>
          <a:xfrm>
            <a:off x="3449730" y="2704592"/>
            <a:ext cx="6063606" cy="648000"/>
          </a:xfrm>
          <a:custGeom>
            <a:avLst/>
            <a:gdLst>
              <a:gd name="connsiteX0" fmla="*/ 0 w 5299781"/>
              <a:gd name="connsiteY0" fmla="*/ 78722 h 472320"/>
              <a:gd name="connsiteX1" fmla="*/ 23057 w 5299781"/>
              <a:gd name="connsiteY1" fmla="*/ 23057 h 472320"/>
              <a:gd name="connsiteX2" fmla="*/ 78722 w 5299781"/>
              <a:gd name="connsiteY2" fmla="*/ 0 h 472320"/>
              <a:gd name="connsiteX3" fmla="*/ 5221059 w 5299781"/>
              <a:gd name="connsiteY3" fmla="*/ 0 h 472320"/>
              <a:gd name="connsiteX4" fmla="*/ 5276724 w 5299781"/>
              <a:gd name="connsiteY4" fmla="*/ 23057 h 472320"/>
              <a:gd name="connsiteX5" fmla="*/ 5299781 w 5299781"/>
              <a:gd name="connsiteY5" fmla="*/ 78722 h 472320"/>
              <a:gd name="connsiteX6" fmla="*/ 5299781 w 5299781"/>
              <a:gd name="connsiteY6" fmla="*/ 393598 h 472320"/>
              <a:gd name="connsiteX7" fmla="*/ 5276724 w 5299781"/>
              <a:gd name="connsiteY7" fmla="*/ 449263 h 472320"/>
              <a:gd name="connsiteX8" fmla="*/ 5221059 w 5299781"/>
              <a:gd name="connsiteY8" fmla="*/ 472320 h 472320"/>
              <a:gd name="connsiteX9" fmla="*/ 78722 w 5299781"/>
              <a:gd name="connsiteY9" fmla="*/ 472320 h 472320"/>
              <a:gd name="connsiteX10" fmla="*/ 23057 w 5299781"/>
              <a:gd name="connsiteY10" fmla="*/ 449263 h 472320"/>
              <a:gd name="connsiteX11" fmla="*/ 0 w 5299781"/>
              <a:gd name="connsiteY11" fmla="*/ 393598 h 472320"/>
              <a:gd name="connsiteX12" fmla="*/ 0 w 5299781"/>
              <a:gd name="connsiteY12" fmla="*/ 78722 h 472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99781" h="472320">
                <a:moveTo>
                  <a:pt x="0" y="78722"/>
                </a:moveTo>
                <a:cubicBezTo>
                  <a:pt x="0" y="57844"/>
                  <a:pt x="8294" y="37820"/>
                  <a:pt x="23057" y="23057"/>
                </a:cubicBezTo>
                <a:cubicBezTo>
                  <a:pt x="37820" y="8294"/>
                  <a:pt x="57844" y="0"/>
                  <a:pt x="78722" y="0"/>
                </a:cubicBezTo>
                <a:lnTo>
                  <a:pt x="5221059" y="0"/>
                </a:lnTo>
                <a:cubicBezTo>
                  <a:pt x="5241937" y="0"/>
                  <a:pt x="5261961" y="8294"/>
                  <a:pt x="5276724" y="23057"/>
                </a:cubicBezTo>
                <a:cubicBezTo>
                  <a:pt x="5291487" y="37820"/>
                  <a:pt x="5299781" y="57844"/>
                  <a:pt x="5299781" y="78722"/>
                </a:cubicBezTo>
                <a:lnTo>
                  <a:pt x="5299781" y="393598"/>
                </a:lnTo>
                <a:cubicBezTo>
                  <a:pt x="5299781" y="414476"/>
                  <a:pt x="5291487" y="434500"/>
                  <a:pt x="5276724" y="449263"/>
                </a:cubicBezTo>
                <a:cubicBezTo>
                  <a:pt x="5261961" y="464026"/>
                  <a:pt x="5241937" y="472320"/>
                  <a:pt x="5221059" y="472320"/>
                </a:cubicBezTo>
                <a:lnTo>
                  <a:pt x="78722" y="472320"/>
                </a:lnTo>
                <a:cubicBezTo>
                  <a:pt x="57844" y="472320"/>
                  <a:pt x="37820" y="464026"/>
                  <a:pt x="23057" y="449263"/>
                </a:cubicBezTo>
                <a:cubicBezTo>
                  <a:pt x="8294" y="434500"/>
                  <a:pt x="0" y="414476"/>
                  <a:pt x="0" y="393598"/>
                </a:cubicBezTo>
                <a:lnTo>
                  <a:pt x="0" y="78722"/>
                </a:lnTo>
                <a:close/>
              </a:path>
            </a:pathLst>
          </a:custGeom>
          <a:solidFill>
            <a:schemeClr val="accent2">
              <a:lumMod val="75000"/>
            </a:schemeClr>
          </a:solidFill>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lIns="180000" tIns="23057" rIns="180000" bIns="23057" spcCol="1270" anchor="ctr"/>
          <a:lstStyle/>
          <a:p>
            <a:pPr defTabSz="622300">
              <a:lnSpc>
                <a:spcPct val="90000"/>
              </a:lnSpc>
              <a:spcAft>
                <a:spcPct val="35000"/>
              </a:spcAft>
              <a:defRPr/>
            </a:pPr>
            <a:r>
              <a:rPr lang="it-IT" sz="2000" b="1" dirty="0">
                <a:effectLst>
                  <a:outerShdw blurRad="38100" dist="38100" dir="2700000" algn="tl">
                    <a:srgbClr val="000000">
                      <a:alpha val="43137"/>
                    </a:srgbClr>
                  </a:outerShdw>
                </a:effectLst>
                <a:latin typeface="Candara" panose="020E0502030303020204" pitchFamily="34" charset="0"/>
              </a:rPr>
              <a:t>INTERVENTI SU EDIFICI E OPERE PUBBLICHE STRATEGICHE (E RILEVANTI)</a:t>
            </a:r>
          </a:p>
        </p:txBody>
      </p:sp>
      <p:grpSp>
        <p:nvGrpSpPr>
          <p:cNvPr id="8" name="Gruppo 7">
            <a:extLst>
              <a:ext uri="{FF2B5EF4-FFF2-40B4-BE49-F238E27FC236}">
                <a16:creationId xmlns:a16="http://schemas.microsoft.com/office/drawing/2014/main" id="{CED9E974-D80F-3766-8940-84863BE5DE67}"/>
              </a:ext>
            </a:extLst>
          </p:cNvPr>
          <p:cNvGrpSpPr/>
          <p:nvPr/>
        </p:nvGrpSpPr>
        <p:grpSpPr>
          <a:xfrm>
            <a:off x="3476166" y="1814849"/>
            <a:ext cx="6063606" cy="1544990"/>
            <a:chOff x="3536880" y="1598196"/>
            <a:chExt cx="6063606" cy="1544990"/>
          </a:xfrm>
        </p:grpSpPr>
        <p:sp>
          <p:nvSpPr>
            <p:cNvPr id="9" name="Rettangolo con angoli arrotondati 8">
              <a:extLst>
                <a:ext uri="{FF2B5EF4-FFF2-40B4-BE49-F238E27FC236}">
                  <a16:creationId xmlns:a16="http://schemas.microsoft.com/office/drawing/2014/main" id="{A2C2C4C7-91AC-421E-B811-72101035FD7C}"/>
                </a:ext>
              </a:extLst>
            </p:cNvPr>
            <p:cNvSpPr/>
            <p:nvPr/>
          </p:nvSpPr>
          <p:spPr>
            <a:xfrm>
              <a:off x="3536880" y="1598196"/>
              <a:ext cx="6063606" cy="592743"/>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9" name="Rettangolo con angoli arrotondati 28">
              <a:extLst>
                <a:ext uri="{FF2B5EF4-FFF2-40B4-BE49-F238E27FC236}">
                  <a16:creationId xmlns:a16="http://schemas.microsoft.com/office/drawing/2014/main" id="{1FE3E8CD-7B68-4FAD-8884-32BF4D3DAE7F}"/>
                </a:ext>
              </a:extLst>
            </p:cNvPr>
            <p:cNvSpPr/>
            <p:nvPr/>
          </p:nvSpPr>
          <p:spPr>
            <a:xfrm>
              <a:off x="3536880" y="2474496"/>
              <a:ext cx="6063606" cy="66869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7" name="Rettangolo 6">
            <a:extLst>
              <a:ext uri="{FF2B5EF4-FFF2-40B4-BE49-F238E27FC236}">
                <a16:creationId xmlns:a16="http://schemas.microsoft.com/office/drawing/2014/main" id="{33894A33-21D2-2131-5D5C-8306B6C275E4}"/>
              </a:ext>
            </a:extLst>
          </p:cNvPr>
          <p:cNvSpPr/>
          <p:nvPr/>
        </p:nvSpPr>
        <p:spPr>
          <a:xfrm>
            <a:off x="57149" y="6521685"/>
            <a:ext cx="11857038" cy="612000"/>
          </a:xfrm>
          <a:prstGeom prst="rect">
            <a:avLst/>
          </a:prstGeom>
          <a:noFill/>
        </p:spPr>
        <p:txBody>
          <a:bodyPr wrap="square">
            <a:noAutofit/>
          </a:bodyPr>
          <a:lstStyle/>
          <a:p>
            <a:pPr algn="just"/>
            <a:r>
              <a:rPr lang="it-IT" dirty="0">
                <a:solidFill>
                  <a:schemeClr val="accent3">
                    <a:lumMod val="50000"/>
                  </a:schemeClr>
                </a:solidFill>
                <a:latin typeface="Arial" panose="020B0604020202020204" pitchFamily="34" charset="0"/>
                <a:ea typeface="MS Mincho" panose="02020609040205080304"/>
                <a:cs typeface="Arial" panose="020B0604020202020204" pitchFamily="34" charset="0"/>
              </a:rPr>
              <a:t>*</a:t>
            </a:r>
            <a:r>
              <a:rPr lang="it-IT" dirty="0">
                <a:latin typeface="Candara" panose="020E0502030303020204" pitchFamily="34" charset="0"/>
              </a:rPr>
              <a:t>Dal 2019, con introduzione SISMA BONUS (L. 232/2016) e SUPERBONUS la linea sui  privati è stata eliminata</a:t>
            </a:r>
          </a:p>
        </p:txBody>
      </p:sp>
      <p:grpSp>
        <p:nvGrpSpPr>
          <p:cNvPr id="34" name="Gruppo 33">
            <a:extLst>
              <a:ext uri="{FF2B5EF4-FFF2-40B4-BE49-F238E27FC236}">
                <a16:creationId xmlns:a16="http://schemas.microsoft.com/office/drawing/2014/main" id="{00FF45B4-D8B4-7FFF-C18F-CC6F97A59743}"/>
              </a:ext>
            </a:extLst>
          </p:cNvPr>
          <p:cNvGrpSpPr/>
          <p:nvPr/>
        </p:nvGrpSpPr>
        <p:grpSpPr>
          <a:xfrm>
            <a:off x="9702292" y="1790344"/>
            <a:ext cx="2139377" cy="3530518"/>
            <a:chOff x="9984613" y="1685073"/>
            <a:chExt cx="2139377" cy="3530518"/>
          </a:xfrm>
        </p:grpSpPr>
        <p:sp>
          <p:nvSpPr>
            <p:cNvPr id="30" name="Rettangolo 8">
              <a:extLst>
                <a:ext uri="{FF2B5EF4-FFF2-40B4-BE49-F238E27FC236}">
                  <a16:creationId xmlns:a16="http://schemas.microsoft.com/office/drawing/2014/main" id="{3FC01F83-5DFD-563A-9B00-8971D9AF1EA8}"/>
                </a:ext>
              </a:extLst>
            </p:cNvPr>
            <p:cNvSpPr/>
            <p:nvPr/>
          </p:nvSpPr>
          <p:spPr>
            <a:xfrm>
              <a:off x="10010378" y="1685073"/>
              <a:ext cx="2112941" cy="612000"/>
            </a:xfrm>
            <a:prstGeom prst="rect">
              <a:avLst/>
            </a:prstGeom>
            <a:solidFill>
              <a:schemeClr val="accent5">
                <a:lumMod val="20000"/>
                <a:lumOff val="80000"/>
                <a:alpha val="90000"/>
              </a:schemeClr>
            </a:solidFill>
            <a:ln>
              <a:solidFill>
                <a:schemeClr val="accent5">
                  <a:lumMod val="75000"/>
                </a:schemeClr>
              </a:solidFill>
            </a:ln>
          </p:spPr>
          <p:style>
            <a:lnRef idx="2">
              <a:schemeClr val="dk2">
                <a:hueOff val="0"/>
                <a:satOff val="0"/>
                <a:lumOff val="0"/>
                <a:alphaOff val="0"/>
              </a:schemeClr>
            </a:lnRef>
            <a:fillRef idx="1">
              <a:schemeClr val="lt2">
                <a:alpha val="90000"/>
                <a:hueOff val="0"/>
                <a:satOff val="0"/>
                <a:lumOff val="0"/>
                <a:alphaOff val="0"/>
              </a:schemeClr>
            </a:fillRef>
            <a:effectRef idx="0">
              <a:schemeClr val="lt2">
                <a:alpha val="90000"/>
                <a:hueOff val="0"/>
                <a:satOff val="0"/>
                <a:lumOff val="0"/>
                <a:alphaOff val="0"/>
              </a:schemeClr>
            </a:effectRef>
            <a:fontRef idx="minor">
              <a:schemeClr val="dk1">
                <a:hueOff val="0"/>
                <a:satOff val="0"/>
                <a:lumOff val="0"/>
                <a:alphaOff val="0"/>
              </a:schemeClr>
            </a:fontRef>
          </p:style>
          <p:txBody>
            <a:bodyPr anchor="ctr"/>
            <a:lstStyle/>
            <a:p>
              <a:pPr algn="r">
                <a:defRPr/>
              </a:pPr>
              <a:r>
                <a:rPr lang="it-IT" sz="2400" b="1" dirty="0">
                  <a:solidFill>
                    <a:prstClr val="black"/>
                  </a:solidFill>
                  <a:latin typeface="Candara" panose="020E0502030303020204" pitchFamily="34" charset="0"/>
                </a:rPr>
                <a:t>€ 93.072.517</a:t>
              </a:r>
            </a:p>
          </p:txBody>
        </p:sp>
        <p:sp>
          <p:nvSpPr>
            <p:cNvPr id="31" name="Rettangolo 10">
              <a:extLst>
                <a:ext uri="{FF2B5EF4-FFF2-40B4-BE49-F238E27FC236}">
                  <a16:creationId xmlns:a16="http://schemas.microsoft.com/office/drawing/2014/main" id="{B28A0F7C-D7C8-3FC2-C29D-E5BBDA7115D6}"/>
                </a:ext>
              </a:extLst>
            </p:cNvPr>
            <p:cNvSpPr/>
            <p:nvPr/>
          </p:nvSpPr>
          <p:spPr>
            <a:xfrm>
              <a:off x="10011049" y="2519036"/>
              <a:ext cx="2112941" cy="1415163"/>
            </a:xfrm>
            <a:prstGeom prst="rect">
              <a:avLst/>
            </a:prstGeom>
            <a:solidFill>
              <a:schemeClr val="accent2">
                <a:lumMod val="20000"/>
                <a:lumOff val="80000"/>
                <a:alpha val="90000"/>
              </a:schemeClr>
            </a:solidFill>
            <a:ln>
              <a:solidFill>
                <a:schemeClr val="accent2">
                  <a:lumMod val="75000"/>
                </a:schemeClr>
              </a:solidFill>
            </a:ln>
          </p:spPr>
          <p:style>
            <a:lnRef idx="2">
              <a:schemeClr val="dk2">
                <a:hueOff val="0"/>
                <a:satOff val="0"/>
                <a:lumOff val="0"/>
                <a:alphaOff val="0"/>
              </a:schemeClr>
            </a:lnRef>
            <a:fillRef idx="1">
              <a:schemeClr val="lt2">
                <a:alpha val="90000"/>
                <a:hueOff val="0"/>
                <a:satOff val="0"/>
                <a:lumOff val="0"/>
                <a:alphaOff val="0"/>
              </a:schemeClr>
            </a:fillRef>
            <a:effectRef idx="0">
              <a:schemeClr val="lt2">
                <a:alpha val="90000"/>
                <a:hueOff val="0"/>
                <a:satOff val="0"/>
                <a:lumOff val="0"/>
                <a:alphaOff val="0"/>
              </a:schemeClr>
            </a:effectRef>
            <a:fontRef idx="minor">
              <a:schemeClr val="dk1">
                <a:hueOff val="0"/>
                <a:satOff val="0"/>
                <a:lumOff val="0"/>
                <a:alphaOff val="0"/>
              </a:schemeClr>
            </a:fontRef>
          </p:style>
          <p:txBody>
            <a:bodyPr anchor="ctr"/>
            <a:lstStyle/>
            <a:p>
              <a:pPr algn="r">
                <a:defRPr/>
              </a:pPr>
              <a:r>
                <a:rPr lang="it-IT" sz="2400" b="1" dirty="0">
                  <a:solidFill>
                    <a:prstClr val="black"/>
                  </a:solidFill>
                  <a:latin typeface="Candara" panose="020E0502030303020204" pitchFamily="34" charset="0"/>
                </a:rPr>
                <a:t>€ 1.082.560.534</a:t>
              </a:r>
            </a:p>
          </p:txBody>
        </p:sp>
        <p:sp>
          <p:nvSpPr>
            <p:cNvPr id="33" name="Rettangolo 13">
              <a:extLst>
                <a:ext uri="{FF2B5EF4-FFF2-40B4-BE49-F238E27FC236}">
                  <a16:creationId xmlns:a16="http://schemas.microsoft.com/office/drawing/2014/main" id="{CFCB1F8E-3DE5-0983-6C14-B3B4EC36330C}"/>
                </a:ext>
              </a:extLst>
            </p:cNvPr>
            <p:cNvSpPr/>
            <p:nvPr/>
          </p:nvSpPr>
          <p:spPr>
            <a:xfrm>
              <a:off x="9984613" y="4567590"/>
              <a:ext cx="2112941" cy="648001"/>
            </a:xfrm>
            <a:prstGeom prst="rect">
              <a:avLst/>
            </a:prstGeom>
            <a:solidFill>
              <a:schemeClr val="accent3">
                <a:lumMod val="20000"/>
                <a:lumOff val="80000"/>
                <a:alpha val="90000"/>
              </a:schemeClr>
            </a:solidFill>
            <a:ln>
              <a:solidFill>
                <a:schemeClr val="accent3">
                  <a:lumMod val="75000"/>
                </a:schemeClr>
              </a:solidFill>
            </a:ln>
          </p:spPr>
          <p:style>
            <a:lnRef idx="2">
              <a:schemeClr val="dk2">
                <a:hueOff val="0"/>
                <a:satOff val="0"/>
                <a:lumOff val="0"/>
                <a:alphaOff val="0"/>
              </a:schemeClr>
            </a:lnRef>
            <a:fillRef idx="1">
              <a:schemeClr val="lt2">
                <a:alpha val="90000"/>
                <a:hueOff val="0"/>
                <a:satOff val="0"/>
                <a:lumOff val="0"/>
                <a:alphaOff val="0"/>
              </a:schemeClr>
            </a:fillRef>
            <a:effectRef idx="0">
              <a:schemeClr val="lt2">
                <a:alpha val="90000"/>
                <a:hueOff val="0"/>
                <a:satOff val="0"/>
                <a:lumOff val="0"/>
                <a:alphaOff val="0"/>
              </a:schemeClr>
            </a:effectRef>
            <a:fontRef idx="minor">
              <a:schemeClr val="dk1">
                <a:hueOff val="0"/>
                <a:satOff val="0"/>
                <a:lumOff val="0"/>
                <a:alphaOff val="0"/>
              </a:schemeClr>
            </a:fontRef>
          </p:style>
          <p:txBody>
            <a:bodyPr anchor="ctr"/>
            <a:lstStyle/>
            <a:p>
              <a:pPr algn="r">
                <a:defRPr/>
              </a:pPr>
              <a:r>
                <a:rPr lang="it-IT" sz="2400" b="1" dirty="0">
                  <a:solidFill>
                    <a:prstClr val="black"/>
                  </a:solidFill>
                  <a:latin typeface="Candara" panose="020E0502030303020204" pitchFamily="34" charset="0"/>
                </a:rPr>
                <a:t>€ 6.921.184</a:t>
              </a:r>
            </a:p>
          </p:txBody>
        </p:sp>
      </p:grpSp>
      <p:sp>
        <p:nvSpPr>
          <p:cNvPr id="10" name="CasellaDiTesto 9">
            <a:extLst>
              <a:ext uri="{FF2B5EF4-FFF2-40B4-BE49-F238E27FC236}">
                <a16:creationId xmlns:a16="http://schemas.microsoft.com/office/drawing/2014/main" id="{7D0C9DD7-3A64-CC71-6B96-29F39B6F4699}"/>
              </a:ext>
            </a:extLst>
          </p:cNvPr>
          <p:cNvSpPr txBox="1"/>
          <p:nvPr/>
        </p:nvSpPr>
        <p:spPr>
          <a:xfrm>
            <a:off x="2995625" y="1814849"/>
            <a:ext cx="267398" cy="553998"/>
          </a:xfrm>
          <a:prstGeom prst="rect">
            <a:avLst/>
          </a:prstGeom>
          <a:noFill/>
        </p:spPr>
        <p:txBody>
          <a:bodyPr wrap="square" rtlCol="0">
            <a:spAutoFit/>
          </a:bodyPr>
          <a:lstStyle/>
          <a:p>
            <a:r>
              <a:rPr lang="it-IT" sz="3000" b="1" dirty="0">
                <a:solidFill>
                  <a:srgbClr val="FF0000"/>
                </a:solidFill>
              </a:rPr>
              <a:t>a</a:t>
            </a:r>
          </a:p>
        </p:txBody>
      </p:sp>
      <p:sp>
        <p:nvSpPr>
          <p:cNvPr id="11" name="CasellaDiTesto 10">
            <a:extLst>
              <a:ext uri="{FF2B5EF4-FFF2-40B4-BE49-F238E27FC236}">
                <a16:creationId xmlns:a16="http://schemas.microsoft.com/office/drawing/2014/main" id="{A258D2D2-B991-88C2-B601-DD3DBD5EB9C4}"/>
              </a:ext>
            </a:extLst>
          </p:cNvPr>
          <p:cNvSpPr txBox="1"/>
          <p:nvPr/>
        </p:nvSpPr>
        <p:spPr>
          <a:xfrm>
            <a:off x="3011418" y="2681056"/>
            <a:ext cx="267398" cy="553998"/>
          </a:xfrm>
          <a:prstGeom prst="rect">
            <a:avLst/>
          </a:prstGeom>
          <a:noFill/>
        </p:spPr>
        <p:txBody>
          <a:bodyPr wrap="square" rtlCol="0">
            <a:spAutoFit/>
          </a:bodyPr>
          <a:lstStyle/>
          <a:p>
            <a:r>
              <a:rPr lang="it-IT" sz="3000" b="1" dirty="0">
                <a:solidFill>
                  <a:srgbClr val="FF0000"/>
                </a:solidFill>
              </a:rPr>
              <a:t>b</a:t>
            </a:r>
          </a:p>
        </p:txBody>
      </p:sp>
      <p:sp>
        <p:nvSpPr>
          <p:cNvPr id="16" name="CasellaDiTesto 15">
            <a:extLst>
              <a:ext uri="{FF2B5EF4-FFF2-40B4-BE49-F238E27FC236}">
                <a16:creationId xmlns:a16="http://schemas.microsoft.com/office/drawing/2014/main" id="{321932E4-9065-02FF-8E44-8EA6B3598600}"/>
              </a:ext>
            </a:extLst>
          </p:cNvPr>
          <p:cNvSpPr txBox="1"/>
          <p:nvPr/>
        </p:nvSpPr>
        <p:spPr>
          <a:xfrm>
            <a:off x="3034722" y="3403617"/>
            <a:ext cx="267398" cy="553998"/>
          </a:xfrm>
          <a:prstGeom prst="rect">
            <a:avLst/>
          </a:prstGeom>
          <a:noFill/>
        </p:spPr>
        <p:txBody>
          <a:bodyPr wrap="square" rtlCol="0">
            <a:spAutoFit/>
          </a:bodyPr>
          <a:lstStyle/>
          <a:p>
            <a:r>
              <a:rPr lang="it-IT" sz="3000" b="1" dirty="0">
                <a:solidFill>
                  <a:srgbClr val="FF0000"/>
                </a:solidFill>
              </a:rPr>
              <a:t>c</a:t>
            </a:r>
          </a:p>
        </p:txBody>
      </p:sp>
      <p:sp>
        <p:nvSpPr>
          <p:cNvPr id="19" name="CasellaDiTesto 18">
            <a:extLst>
              <a:ext uri="{FF2B5EF4-FFF2-40B4-BE49-F238E27FC236}">
                <a16:creationId xmlns:a16="http://schemas.microsoft.com/office/drawing/2014/main" id="{3F548F1B-40F2-0687-1289-96C83792BDFA}"/>
              </a:ext>
            </a:extLst>
          </p:cNvPr>
          <p:cNvSpPr txBox="1"/>
          <p:nvPr/>
        </p:nvSpPr>
        <p:spPr>
          <a:xfrm>
            <a:off x="3056238" y="4716040"/>
            <a:ext cx="267398" cy="553998"/>
          </a:xfrm>
          <a:prstGeom prst="rect">
            <a:avLst/>
          </a:prstGeom>
          <a:noFill/>
        </p:spPr>
        <p:txBody>
          <a:bodyPr wrap="square" rtlCol="0">
            <a:spAutoFit/>
          </a:bodyPr>
          <a:lstStyle/>
          <a:p>
            <a:r>
              <a:rPr lang="it-IT" sz="3000" b="1" dirty="0">
                <a:solidFill>
                  <a:srgbClr val="FF0000"/>
                </a:solidFill>
              </a:rPr>
              <a:t>d</a:t>
            </a:r>
          </a:p>
        </p:txBody>
      </p:sp>
      <p:sp>
        <p:nvSpPr>
          <p:cNvPr id="24" name="Figura a mano libera 27">
            <a:extLst>
              <a:ext uri="{FF2B5EF4-FFF2-40B4-BE49-F238E27FC236}">
                <a16:creationId xmlns:a16="http://schemas.microsoft.com/office/drawing/2014/main" id="{9D046723-7DCB-3AB4-321A-6A1A51F2CA27}"/>
              </a:ext>
            </a:extLst>
          </p:cNvPr>
          <p:cNvSpPr/>
          <p:nvPr/>
        </p:nvSpPr>
        <p:spPr>
          <a:xfrm>
            <a:off x="9980101" y="2429950"/>
            <a:ext cx="2204204" cy="660134"/>
          </a:xfrm>
          <a:custGeom>
            <a:avLst/>
            <a:gdLst>
              <a:gd name="connsiteX0" fmla="*/ 0 w 6234854"/>
              <a:gd name="connsiteY0" fmla="*/ 81828 h 818278"/>
              <a:gd name="connsiteX1" fmla="*/ 81828 w 6234854"/>
              <a:gd name="connsiteY1" fmla="*/ 0 h 818278"/>
              <a:gd name="connsiteX2" fmla="*/ 6153026 w 6234854"/>
              <a:gd name="connsiteY2" fmla="*/ 0 h 818278"/>
              <a:gd name="connsiteX3" fmla="*/ 6234854 w 6234854"/>
              <a:gd name="connsiteY3" fmla="*/ 81828 h 818278"/>
              <a:gd name="connsiteX4" fmla="*/ 6234854 w 6234854"/>
              <a:gd name="connsiteY4" fmla="*/ 736450 h 818278"/>
              <a:gd name="connsiteX5" fmla="*/ 6153026 w 6234854"/>
              <a:gd name="connsiteY5" fmla="*/ 818278 h 818278"/>
              <a:gd name="connsiteX6" fmla="*/ 81828 w 6234854"/>
              <a:gd name="connsiteY6" fmla="*/ 818278 h 818278"/>
              <a:gd name="connsiteX7" fmla="*/ 0 w 6234854"/>
              <a:gd name="connsiteY7" fmla="*/ 736450 h 818278"/>
              <a:gd name="connsiteX8" fmla="*/ 0 w 6234854"/>
              <a:gd name="connsiteY8" fmla="*/ 81828 h 818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34854" h="818278">
                <a:moveTo>
                  <a:pt x="0" y="81828"/>
                </a:moveTo>
                <a:cubicBezTo>
                  <a:pt x="0" y="36636"/>
                  <a:pt x="36636" y="0"/>
                  <a:pt x="81828" y="0"/>
                </a:cubicBezTo>
                <a:lnTo>
                  <a:pt x="6153026" y="0"/>
                </a:lnTo>
                <a:cubicBezTo>
                  <a:pt x="6198218" y="0"/>
                  <a:pt x="6234854" y="36636"/>
                  <a:pt x="6234854" y="81828"/>
                </a:cubicBezTo>
                <a:lnTo>
                  <a:pt x="6234854" y="736450"/>
                </a:lnTo>
                <a:cubicBezTo>
                  <a:pt x="6234854" y="781642"/>
                  <a:pt x="6198218" y="818278"/>
                  <a:pt x="6153026" y="818278"/>
                </a:cubicBezTo>
                <a:lnTo>
                  <a:pt x="81828" y="818278"/>
                </a:lnTo>
                <a:cubicBezTo>
                  <a:pt x="36636" y="818278"/>
                  <a:pt x="0" y="781642"/>
                  <a:pt x="0" y="736450"/>
                </a:cubicBezTo>
                <a:lnTo>
                  <a:pt x="0" y="81828"/>
                </a:lnTo>
                <a:close/>
              </a:path>
            </a:pathLst>
          </a:custGeom>
          <a:solidFill>
            <a:srgbClr val="FFFFCC"/>
          </a:solidFill>
          <a:ln>
            <a:solidFill>
              <a:schemeClr val="bg1">
                <a:lumMod val="95000"/>
              </a:schemeClr>
            </a:solidFill>
          </a:ln>
        </p:spPr>
        <p:style>
          <a:lnRef idx="3">
            <a:schemeClr val="accent2">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spcFirstLastPara="0" vert="horz" wrap="square" lIns="84927" tIns="64607" rIns="84927" bIns="64607" numCol="1" spcCol="1270" anchor="ctr" anchorCtr="0">
            <a:noAutofit/>
          </a:bodyPr>
          <a:lstStyle/>
          <a:p>
            <a:pPr algn="ctr" defTabSz="1422400" fontAlgn="base">
              <a:spcBef>
                <a:spcPct val="0"/>
              </a:spcBef>
              <a:defRPr/>
            </a:pPr>
            <a:r>
              <a:rPr lang="it-IT" sz="2200" b="1" dirty="0">
                <a:solidFill>
                  <a:srgbClr val="003366"/>
                </a:solidFill>
                <a:effectLst>
                  <a:outerShdw blurRad="38100" dist="38100" dir="2700000" algn="tl">
                    <a:srgbClr val="000000">
                      <a:alpha val="43137"/>
                    </a:srgbClr>
                  </a:outerShdw>
                </a:effectLst>
                <a:latin typeface="Candara" panose="020E0502030303020204" pitchFamily="34" charset="0"/>
              </a:rPr>
              <a:t>Prevenzione</a:t>
            </a:r>
          </a:p>
          <a:p>
            <a:pPr algn="ctr" defTabSz="1422400" fontAlgn="base">
              <a:spcBef>
                <a:spcPct val="0"/>
              </a:spcBef>
              <a:defRPr/>
            </a:pPr>
            <a:r>
              <a:rPr lang="it-IT" sz="2200" b="1" dirty="0">
                <a:solidFill>
                  <a:srgbClr val="003366"/>
                </a:solidFill>
                <a:effectLst>
                  <a:outerShdw blurRad="38100" dist="38100" dir="2700000" algn="tl">
                    <a:srgbClr val="000000">
                      <a:alpha val="43137"/>
                    </a:srgbClr>
                  </a:outerShdw>
                </a:effectLst>
                <a:latin typeface="Candara" panose="020E0502030303020204" pitchFamily="34" charset="0"/>
              </a:rPr>
              <a:t>strutturale</a:t>
            </a:r>
          </a:p>
        </p:txBody>
      </p:sp>
      <p:sp>
        <p:nvSpPr>
          <p:cNvPr id="28" name="Figura a mano libera 27">
            <a:extLst>
              <a:ext uri="{FF2B5EF4-FFF2-40B4-BE49-F238E27FC236}">
                <a16:creationId xmlns:a16="http://schemas.microsoft.com/office/drawing/2014/main" id="{BB6CDB14-017D-2F6A-91C5-BCC3B8150B8D}"/>
              </a:ext>
            </a:extLst>
          </p:cNvPr>
          <p:cNvSpPr/>
          <p:nvPr/>
        </p:nvSpPr>
        <p:spPr>
          <a:xfrm>
            <a:off x="9944605" y="1205814"/>
            <a:ext cx="2204204" cy="660134"/>
          </a:xfrm>
          <a:custGeom>
            <a:avLst/>
            <a:gdLst>
              <a:gd name="connsiteX0" fmla="*/ 0 w 6234854"/>
              <a:gd name="connsiteY0" fmla="*/ 81828 h 818278"/>
              <a:gd name="connsiteX1" fmla="*/ 81828 w 6234854"/>
              <a:gd name="connsiteY1" fmla="*/ 0 h 818278"/>
              <a:gd name="connsiteX2" fmla="*/ 6153026 w 6234854"/>
              <a:gd name="connsiteY2" fmla="*/ 0 h 818278"/>
              <a:gd name="connsiteX3" fmla="*/ 6234854 w 6234854"/>
              <a:gd name="connsiteY3" fmla="*/ 81828 h 818278"/>
              <a:gd name="connsiteX4" fmla="*/ 6234854 w 6234854"/>
              <a:gd name="connsiteY4" fmla="*/ 736450 h 818278"/>
              <a:gd name="connsiteX5" fmla="*/ 6153026 w 6234854"/>
              <a:gd name="connsiteY5" fmla="*/ 818278 h 818278"/>
              <a:gd name="connsiteX6" fmla="*/ 81828 w 6234854"/>
              <a:gd name="connsiteY6" fmla="*/ 818278 h 818278"/>
              <a:gd name="connsiteX7" fmla="*/ 0 w 6234854"/>
              <a:gd name="connsiteY7" fmla="*/ 736450 h 818278"/>
              <a:gd name="connsiteX8" fmla="*/ 0 w 6234854"/>
              <a:gd name="connsiteY8" fmla="*/ 81828 h 818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34854" h="818278">
                <a:moveTo>
                  <a:pt x="0" y="81828"/>
                </a:moveTo>
                <a:cubicBezTo>
                  <a:pt x="0" y="36636"/>
                  <a:pt x="36636" y="0"/>
                  <a:pt x="81828" y="0"/>
                </a:cubicBezTo>
                <a:lnTo>
                  <a:pt x="6153026" y="0"/>
                </a:lnTo>
                <a:cubicBezTo>
                  <a:pt x="6198218" y="0"/>
                  <a:pt x="6234854" y="36636"/>
                  <a:pt x="6234854" y="81828"/>
                </a:cubicBezTo>
                <a:lnTo>
                  <a:pt x="6234854" y="736450"/>
                </a:lnTo>
                <a:cubicBezTo>
                  <a:pt x="6234854" y="781642"/>
                  <a:pt x="6198218" y="818278"/>
                  <a:pt x="6153026" y="818278"/>
                </a:cubicBezTo>
                <a:lnTo>
                  <a:pt x="81828" y="818278"/>
                </a:lnTo>
                <a:cubicBezTo>
                  <a:pt x="36636" y="818278"/>
                  <a:pt x="0" y="781642"/>
                  <a:pt x="0" y="736450"/>
                </a:cubicBezTo>
                <a:lnTo>
                  <a:pt x="0" y="81828"/>
                </a:lnTo>
                <a:close/>
              </a:path>
            </a:pathLst>
          </a:custGeom>
          <a:solidFill>
            <a:srgbClr val="FFFFCC"/>
          </a:solidFill>
          <a:ln>
            <a:solidFill>
              <a:schemeClr val="bg1">
                <a:lumMod val="95000"/>
              </a:schemeClr>
            </a:solidFill>
          </a:ln>
        </p:spPr>
        <p:style>
          <a:lnRef idx="3">
            <a:schemeClr val="accent2">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spcFirstLastPara="0" vert="horz" wrap="square" lIns="84927" tIns="64607" rIns="84927" bIns="64607" numCol="1" spcCol="1270" anchor="ctr" anchorCtr="0">
            <a:noAutofit/>
          </a:bodyPr>
          <a:lstStyle/>
          <a:p>
            <a:pPr algn="ctr" defTabSz="1422400" fontAlgn="base">
              <a:spcBef>
                <a:spcPct val="0"/>
              </a:spcBef>
              <a:defRPr/>
            </a:pPr>
            <a:r>
              <a:rPr lang="it-IT" sz="2200" b="1" dirty="0">
                <a:solidFill>
                  <a:srgbClr val="C00000"/>
                </a:solidFill>
                <a:effectLst>
                  <a:outerShdw blurRad="38100" dist="38100" dir="2700000" algn="tl">
                    <a:srgbClr val="000000">
                      <a:alpha val="43137"/>
                    </a:srgbClr>
                  </a:outerShdw>
                </a:effectLst>
                <a:latin typeface="Candara" panose="020E0502030303020204" pitchFamily="34" charset="0"/>
              </a:rPr>
              <a:t>Prevenzione</a:t>
            </a:r>
          </a:p>
          <a:p>
            <a:pPr algn="ctr" defTabSz="1422400" fontAlgn="base">
              <a:spcBef>
                <a:spcPct val="0"/>
              </a:spcBef>
              <a:defRPr/>
            </a:pPr>
            <a:r>
              <a:rPr lang="it-IT" sz="2200" b="1" dirty="0">
                <a:solidFill>
                  <a:srgbClr val="C00000"/>
                </a:solidFill>
                <a:effectLst>
                  <a:outerShdw blurRad="38100" dist="38100" dir="2700000" algn="tl">
                    <a:srgbClr val="000000">
                      <a:alpha val="43137"/>
                    </a:srgbClr>
                  </a:outerShdw>
                </a:effectLst>
                <a:latin typeface="Candara" panose="020E0502030303020204" pitchFamily="34" charset="0"/>
              </a:rPr>
              <a:t>non strutturale</a:t>
            </a:r>
          </a:p>
        </p:txBody>
      </p:sp>
      <p:sp>
        <p:nvSpPr>
          <p:cNvPr id="35" name="Figura a mano libera 27">
            <a:extLst>
              <a:ext uri="{FF2B5EF4-FFF2-40B4-BE49-F238E27FC236}">
                <a16:creationId xmlns:a16="http://schemas.microsoft.com/office/drawing/2014/main" id="{8C7D36DA-BC23-BD54-8047-B7E80FD474C9}"/>
              </a:ext>
            </a:extLst>
          </p:cNvPr>
          <p:cNvSpPr/>
          <p:nvPr/>
        </p:nvSpPr>
        <p:spPr>
          <a:xfrm>
            <a:off x="9987796" y="4158142"/>
            <a:ext cx="2204204" cy="660134"/>
          </a:xfrm>
          <a:custGeom>
            <a:avLst/>
            <a:gdLst>
              <a:gd name="connsiteX0" fmla="*/ 0 w 6234854"/>
              <a:gd name="connsiteY0" fmla="*/ 81828 h 818278"/>
              <a:gd name="connsiteX1" fmla="*/ 81828 w 6234854"/>
              <a:gd name="connsiteY1" fmla="*/ 0 h 818278"/>
              <a:gd name="connsiteX2" fmla="*/ 6153026 w 6234854"/>
              <a:gd name="connsiteY2" fmla="*/ 0 h 818278"/>
              <a:gd name="connsiteX3" fmla="*/ 6234854 w 6234854"/>
              <a:gd name="connsiteY3" fmla="*/ 81828 h 818278"/>
              <a:gd name="connsiteX4" fmla="*/ 6234854 w 6234854"/>
              <a:gd name="connsiteY4" fmla="*/ 736450 h 818278"/>
              <a:gd name="connsiteX5" fmla="*/ 6153026 w 6234854"/>
              <a:gd name="connsiteY5" fmla="*/ 818278 h 818278"/>
              <a:gd name="connsiteX6" fmla="*/ 81828 w 6234854"/>
              <a:gd name="connsiteY6" fmla="*/ 818278 h 818278"/>
              <a:gd name="connsiteX7" fmla="*/ 0 w 6234854"/>
              <a:gd name="connsiteY7" fmla="*/ 736450 h 818278"/>
              <a:gd name="connsiteX8" fmla="*/ 0 w 6234854"/>
              <a:gd name="connsiteY8" fmla="*/ 81828 h 818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34854" h="818278">
                <a:moveTo>
                  <a:pt x="0" y="81828"/>
                </a:moveTo>
                <a:cubicBezTo>
                  <a:pt x="0" y="36636"/>
                  <a:pt x="36636" y="0"/>
                  <a:pt x="81828" y="0"/>
                </a:cubicBezTo>
                <a:lnTo>
                  <a:pt x="6153026" y="0"/>
                </a:lnTo>
                <a:cubicBezTo>
                  <a:pt x="6198218" y="0"/>
                  <a:pt x="6234854" y="36636"/>
                  <a:pt x="6234854" y="81828"/>
                </a:cubicBezTo>
                <a:lnTo>
                  <a:pt x="6234854" y="736450"/>
                </a:lnTo>
                <a:cubicBezTo>
                  <a:pt x="6234854" y="781642"/>
                  <a:pt x="6198218" y="818278"/>
                  <a:pt x="6153026" y="818278"/>
                </a:cubicBezTo>
                <a:lnTo>
                  <a:pt x="81828" y="818278"/>
                </a:lnTo>
                <a:cubicBezTo>
                  <a:pt x="36636" y="818278"/>
                  <a:pt x="0" y="781642"/>
                  <a:pt x="0" y="736450"/>
                </a:cubicBezTo>
                <a:lnTo>
                  <a:pt x="0" y="81828"/>
                </a:lnTo>
                <a:close/>
              </a:path>
            </a:pathLst>
          </a:custGeom>
          <a:solidFill>
            <a:srgbClr val="FFFFCC"/>
          </a:solidFill>
          <a:ln>
            <a:solidFill>
              <a:schemeClr val="bg1">
                <a:lumMod val="95000"/>
              </a:schemeClr>
            </a:solidFill>
          </a:ln>
        </p:spPr>
        <p:style>
          <a:lnRef idx="3">
            <a:schemeClr val="accent2">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spcFirstLastPara="0" vert="horz" wrap="square" lIns="84927" tIns="64607" rIns="84927" bIns="64607" numCol="1" spcCol="1270" anchor="ctr" anchorCtr="0">
            <a:noAutofit/>
          </a:bodyPr>
          <a:lstStyle/>
          <a:p>
            <a:pPr algn="ctr" defTabSz="1422400" fontAlgn="base">
              <a:spcBef>
                <a:spcPct val="0"/>
              </a:spcBef>
              <a:defRPr/>
            </a:pPr>
            <a:r>
              <a:rPr lang="it-IT" sz="2200" b="1" dirty="0">
                <a:solidFill>
                  <a:srgbClr val="003366"/>
                </a:solidFill>
                <a:effectLst>
                  <a:outerShdw blurRad="38100" dist="38100" dir="2700000" algn="tl">
                    <a:srgbClr val="000000">
                      <a:alpha val="43137"/>
                    </a:srgbClr>
                  </a:outerShdw>
                </a:effectLst>
                <a:latin typeface="Candara" panose="020E0502030303020204" pitchFamily="34" charset="0"/>
              </a:rPr>
              <a:t>Prevenzione</a:t>
            </a:r>
          </a:p>
          <a:p>
            <a:pPr algn="ctr" defTabSz="1422400" fontAlgn="base">
              <a:spcBef>
                <a:spcPct val="0"/>
              </a:spcBef>
              <a:defRPr/>
            </a:pPr>
            <a:r>
              <a:rPr lang="it-IT" sz="2200" b="1" dirty="0">
                <a:solidFill>
                  <a:srgbClr val="003366"/>
                </a:solidFill>
                <a:effectLst>
                  <a:outerShdw blurRad="38100" dist="38100" dir="2700000" algn="tl">
                    <a:srgbClr val="000000">
                      <a:alpha val="43137"/>
                    </a:srgbClr>
                  </a:outerShdw>
                </a:effectLst>
                <a:latin typeface="Candara" panose="020E0502030303020204" pitchFamily="34" charset="0"/>
              </a:rPr>
              <a:t>strutturale</a:t>
            </a:r>
          </a:p>
        </p:txBody>
      </p:sp>
      <p:sp>
        <p:nvSpPr>
          <p:cNvPr id="36" name="Rectangle 2">
            <a:extLst>
              <a:ext uri="{FF2B5EF4-FFF2-40B4-BE49-F238E27FC236}">
                <a16:creationId xmlns:a16="http://schemas.microsoft.com/office/drawing/2014/main" id="{AD1BD5FC-3B31-0E8D-D017-7D153E6403F2}"/>
              </a:ext>
            </a:extLst>
          </p:cNvPr>
          <p:cNvSpPr>
            <a:spLocks noGrp="1" noChangeArrowheads="1"/>
          </p:cNvSpPr>
          <p:nvPr>
            <p:ph type="title"/>
          </p:nvPr>
        </p:nvSpPr>
        <p:spPr>
          <a:xfrm>
            <a:off x="2100227" y="405552"/>
            <a:ext cx="7087839" cy="552224"/>
          </a:xfrm>
        </p:spPr>
        <p:txBody>
          <a:bodyPr vert="horz" lIns="68580" tIns="34290" rIns="270000" bIns="34290" rtlCol="0" anchor="t">
            <a:noAutofit/>
          </a:bodyPr>
          <a:lstStyle/>
          <a:p>
            <a:pPr>
              <a:tabLst>
                <a:tab pos="6524625" algn="l"/>
              </a:tabLst>
              <a:defRPr/>
            </a:pPr>
            <a:r>
              <a:rPr lang="it-IT" altLang="it-IT" sz="3200" b="1" dirty="0">
                <a:solidFill>
                  <a:srgbClr val="003366"/>
                </a:solidFill>
                <a:latin typeface="+mn-lt"/>
                <a:ea typeface="+mn-ea"/>
                <a:cs typeface="Arial" charset="0"/>
              </a:rPr>
              <a:t>Azioni finanziate dal Piano</a:t>
            </a:r>
          </a:p>
        </p:txBody>
      </p:sp>
      <p:cxnSp>
        <p:nvCxnSpPr>
          <p:cNvPr id="37" name="Connettore diritto 36">
            <a:extLst>
              <a:ext uri="{FF2B5EF4-FFF2-40B4-BE49-F238E27FC236}">
                <a16:creationId xmlns:a16="http://schemas.microsoft.com/office/drawing/2014/main" id="{DD0CFA3E-575C-BD1F-E425-A60F1456DABC}"/>
              </a:ext>
            </a:extLst>
          </p:cNvPr>
          <p:cNvCxnSpPr>
            <a:cxnSpLocks/>
          </p:cNvCxnSpPr>
          <p:nvPr/>
        </p:nvCxnSpPr>
        <p:spPr>
          <a:xfrm>
            <a:off x="1362636" y="1008971"/>
            <a:ext cx="2732750"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8546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10"/>
          <p:cNvSpPr/>
          <p:nvPr/>
        </p:nvSpPr>
        <p:spPr>
          <a:xfrm>
            <a:off x="334962" y="1291303"/>
            <a:ext cx="8072653" cy="1938992"/>
          </a:xfrm>
          <a:prstGeom prst="rect">
            <a:avLst/>
          </a:prstGeom>
        </p:spPr>
        <p:txBody>
          <a:bodyPr wrap="square">
            <a:spAutoFit/>
          </a:bodyPr>
          <a:lstStyle/>
          <a:p>
            <a:pPr marL="342900" indent="-342900" algn="just">
              <a:buFont typeface="Wingdings" panose="05000000000000000000" pitchFamily="2" charset="2"/>
              <a:buChar char="v"/>
            </a:pPr>
            <a:r>
              <a:rPr lang="it-IT" altLang="it-IT" sz="2000" b="1" kern="0" dirty="0">
                <a:solidFill>
                  <a:schemeClr val="accent3">
                    <a:lumMod val="50000"/>
                  </a:schemeClr>
                </a:solidFill>
                <a:latin typeface="Candara" panose="020E0502030303020204" pitchFamily="34" charset="0"/>
                <a:cs typeface="Arial" panose="020B0604020202020204" pitchFamily="34" charset="0"/>
              </a:rPr>
              <a:t>Ripartizione delle risorse tra le Regioni, </a:t>
            </a:r>
            <a:r>
              <a:rPr lang="it-IT" altLang="it-IT" sz="2000" kern="0" dirty="0">
                <a:solidFill>
                  <a:schemeClr val="accent3">
                    <a:lumMod val="50000"/>
                  </a:schemeClr>
                </a:solidFill>
                <a:latin typeface="Candara" panose="020E0502030303020204" pitchFamily="34" charset="0"/>
                <a:cs typeface="Arial" panose="020B0604020202020204" pitchFamily="34" charset="0"/>
              </a:rPr>
              <a:t>per ogni annualità, effettuata sulla base di Indici di rischio sismico regionali calcolati nel 2010 con il supporto dei Centri di competenza del DPC </a:t>
            </a:r>
          </a:p>
          <a:p>
            <a:pPr marL="342900" indent="-342900" algn="just">
              <a:buFont typeface="Wingdings" panose="05000000000000000000" pitchFamily="2" charset="2"/>
              <a:buChar char="v"/>
            </a:pPr>
            <a:r>
              <a:rPr lang="it-IT" altLang="it-IT" sz="2000" kern="0" dirty="0">
                <a:solidFill>
                  <a:schemeClr val="accent3">
                    <a:lumMod val="50000"/>
                  </a:schemeClr>
                </a:solidFill>
                <a:latin typeface="Candara" panose="020E0502030303020204" pitchFamily="34" charset="0"/>
                <a:cs typeface="Arial" panose="020B0604020202020204" pitchFamily="34" charset="0"/>
              </a:rPr>
              <a:t> Gli indici di rischio sono definiti come media tra:</a:t>
            </a:r>
          </a:p>
          <a:p>
            <a:pPr marL="804863" indent="-342900" algn="just">
              <a:buFontTx/>
              <a:buChar char="-"/>
            </a:pPr>
            <a:r>
              <a:rPr lang="it-IT" altLang="it-IT" sz="2000" b="1" kern="0" dirty="0">
                <a:solidFill>
                  <a:schemeClr val="accent1"/>
                </a:solidFill>
                <a:latin typeface="Candara" panose="020E0502030303020204" pitchFamily="34" charset="0"/>
                <a:cs typeface="Times New Roman" panose="02020603050405020304" pitchFamily="18" charset="0"/>
              </a:rPr>
              <a:t>un indice individuale (PC)</a:t>
            </a:r>
          </a:p>
          <a:p>
            <a:pPr marL="804863" indent="-342900" algn="just">
              <a:buFontTx/>
              <a:buChar char="-"/>
            </a:pPr>
            <a:r>
              <a:rPr lang="it-IT" altLang="it-IT" sz="2000" b="1" kern="0" dirty="0">
                <a:solidFill>
                  <a:schemeClr val="accent2">
                    <a:lumMod val="75000"/>
                  </a:schemeClr>
                </a:solidFill>
                <a:latin typeface="Candara" panose="020E0502030303020204" pitchFamily="34" charset="0"/>
                <a:cs typeface="Times New Roman" panose="02020603050405020304" pitchFamily="18" charset="0"/>
              </a:rPr>
              <a:t>un indice globale (PCP)</a:t>
            </a:r>
          </a:p>
        </p:txBody>
      </p:sp>
      <p:sp>
        <p:nvSpPr>
          <p:cNvPr id="10" name="Rettangolo 3"/>
          <p:cNvSpPr/>
          <p:nvPr/>
        </p:nvSpPr>
        <p:spPr>
          <a:xfrm>
            <a:off x="471172" y="6460147"/>
            <a:ext cx="4822804" cy="276999"/>
          </a:xfrm>
          <a:prstGeom prst="rect">
            <a:avLst/>
          </a:prstGeom>
        </p:spPr>
        <p:txBody>
          <a:bodyPr wrap="square" lIns="36000" rIns="36000">
            <a:spAutoFit/>
          </a:bodyPr>
          <a:lstStyle/>
          <a:p>
            <a:pPr algn="ctr">
              <a:spcAft>
                <a:spcPts val="600"/>
              </a:spcAft>
            </a:pPr>
            <a:r>
              <a:rPr lang="it-IT" sz="1200" dirty="0">
                <a:ea typeface="MS Mincho" panose="02020609040205080304"/>
              </a:rPr>
              <a:t>Distribuzione indice di rischio (medio – individuale – globale) per Regione</a:t>
            </a:r>
          </a:p>
        </p:txBody>
      </p:sp>
      <p:sp>
        <p:nvSpPr>
          <p:cNvPr id="20" name="Rectangle 4"/>
          <p:cNvSpPr>
            <a:spLocks noGrp="1" noChangeArrowheads="1"/>
          </p:cNvSpPr>
          <p:nvPr/>
        </p:nvSpPr>
        <p:spPr>
          <a:xfrm>
            <a:off x="334962" y="1225334"/>
            <a:ext cx="8523417" cy="495526"/>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ts val="3400"/>
              </a:lnSpc>
              <a:spcBef>
                <a:spcPts val="0"/>
              </a:spcBef>
              <a:buNone/>
            </a:pPr>
            <a:endParaRPr lang="it-IT" altLang="it-IT" sz="2000" b="1" u="sng" dirty="0">
              <a:solidFill>
                <a:schemeClr val="accent3">
                  <a:lumMod val="50000"/>
                </a:schemeClr>
              </a:solidFill>
              <a:latin typeface="Arial" panose="020B0604020202020204" pitchFamily="34" charset="0"/>
              <a:ea typeface="ＭＳ Ｐゴシック" panose="020B0600070205080204" pitchFamily="34" charset="-128"/>
              <a:cs typeface="Arial" panose="020B0604020202020204" pitchFamily="34" charset="0"/>
            </a:endParaRPr>
          </a:p>
        </p:txBody>
      </p:sp>
      <p:pic>
        <p:nvPicPr>
          <p:cNvPr id="21" name="Picture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35973" y="3528509"/>
            <a:ext cx="5649904" cy="2931638"/>
          </a:xfrm>
          <a:prstGeom prst="rect">
            <a:avLst/>
          </a:prstGeom>
          <a:noFill/>
          <a:ln w="1270">
            <a:solidFill>
              <a:schemeClr val="tx1"/>
            </a:solidFill>
          </a:ln>
        </p:spPr>
      </p:pic>
      <p:sp>
        <p:nvSpPr>
          <p:cNvPr id="24" name="Segnaposto contenuto 9">
            <a:extLst>
              <a:ext uri="{FF2B5EF4-FFF2-40B4-BE49-F238E27FC236}">
                <a16:creationId xmlns:a16="http://schemas.microsoft.com/office/drawing/2014/main" id="{BCE90732-9830-40BF-9675-6DC80C504A93}"/>
              </a:ext>
            </a:extLst>
          </p:cNvPr>
          <p:cNvSpPr txBox="1">
            <a:spLocks/>
          </p:cNvSpPr>
          <p:nvPr/>
        </p:nvSpPr>
        <p:spPr>
          <a:xfrm>
            <a:off x="6096000" y="4707370"/>
            <a:ext cx="3678928" cy="647700"/>
          </a:xfrm>
          <a:prstGeom prst="rect">
            <a:avLst/>
          </a:prstGeom>
        </p:spPr>
        <p:txBody>
          <a:bodyPr vert="horz" lIns="91440" tIns="45720" rIns="91440" bIns="45720" rtlCol="0">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70000"/>
              </a:lnSpc>
              <a:spcBef>
                <a:spcPct val="0"/>
              </a:spcBef>
              <a:buFont typeface="Arial" panose="020B0604020202020204" pitchFamily="34" charset="0"/>
              <a:buNone/>
            </a:pPr>
            <a:r>
              <a:rPr lang="it-IT" altLang="it-IT" sz="4000" b="1" dirty="0">
                <a:solidFill>
                  <a:srgbClr val="D62400"/>
                </a:solidFill>
              </a:rPr>
              <a:t>17 </a:t>
            </a:r>
          </a:p>
          <a:p>
            <a:pPr marL="0" indent="0">
              <a:lnSpc>
                <a:spcPct val="70000"/>
              </a:lnSpc>
              <a:spcBef>
                <a:spcPct val="0"/>
              </a:spcBef>
              <a:buFont typeface="Arial" panose="020B0604020202020204" pitchFamily="34" charset="0"/>
              <a:buNone/>
            </a:pPr>
            <a:r>
              <a:rPr lang="it-IT" altLang="it-IT" sz="4000" b="1" dirty="0">
                <a:solidFill>
                  <a:srgbClr val="D62400"/>
                </a:solidFill>
              </a:rPr>
              <a:t>Regioni</a:t>
            </a:r>
          </a:p>
          <a:p>
            <a:pPr marL="0" indent="0">
              <a:lnSpc>
                <a:spcPct val="70000"/>
              </a:lnSpc>
              <a:spcBef>
                <a:spcPct val="0"/>
              </a:spcBef>
              <a:buFont typeface="Arial" panose="020B0604020202020204" pitchFamily="34" charset="0"/>
              <a:buNone/>
            </a:pPr>
            <a:r>
              <a:rPr lang="it-IT" altLang="it-IT" sz="4000" b="1" dirty="0">
                <a:solidFill>
                  <a:srgbClr val="D62400"/>
                </a:solidFill>
              </a:rPr>
              <a:t>Partecipanti</a:t>
            </a:r>
          </a:p>
        </p:txBody>
      </p:sp>
      <p:grpSp>
        <p:nvGrpSpPr>
          <p:cNvPr id="4" name="Gruppo 3"/>
          <p:cNvGrpSpPr/>
          <p:nvPr/>
        </p:nvGrpSpPr>
        <p:grpSpPr>
          <a:xfrm>
            <a:off x="8576245" y="1217140"/>
            <a:ext cx="3491666" cy="5409182"/>
            <a:chOff x="8864577" y="1155338"/>
            <a:chExt cx="3491666" cy="5409182"/>
          </a:xfrm>
        </p:grpSpPr>
        <p:grpSp>
          <p:nvGrpSpPr>
            <p:cNvPr id="9" name="Gruppo 8"/>
            <p:cNvGrpSpPr/>
            <p:nvPr/>
          </p:nvGrpSpPr>
          <p:grpSpPr>
            <a:xfrm>
              <a:off x="8864577" y="1155338"/>
              <a:ext cx="3195000" cy="3059363"/>
              <a:chOff x="95110" y="3736776"/>
              <a:chExt cx="3195000" cy="3059363"/>
            </a:xfrm>
          </p:grpSpPr>
          <p:pic>
            <p:nvPicPr>
              <p:cNvPr id="11" name="Immagine 6" descr="finanziamenti2010_unito.jpg"/>
              <p:cNvPicPr>
                <a:picLocks noChangeAspect="1"/>
              </p:cNvPicPr>
              <p:nvPr/>
            </p:nvPicPr>
            <p:blipFill>
              <a:blip r:embed="rId4" cstate="print"/>
              <a:srcRect/>
              <a:stretch>
                <a:fillRect/>
              </a:stretch>
            </p:blipFill>
            <p:spPr bwMode="auto">
              <a:xfrm>
                <a:off x="95110" y="3736776"/>
                <a:ext cx="2561352" cy="3059363"/>
              </a:xfrm>
              <a:prstGeom prst="rect">
                <a:avLst/>
              </a:prstGeom>
              <a:noFill/>
              <a:ln w="19050">
                <a:solidFill>
                  <a:srgbClr val="000000"/>
                </a:solidFill>
                <a:miter lim="800000"/>
                <a:headEnd/>
                <a:tailEnd/>
              </a:ln>
            </p:spPr>
          </p:pic>
          <p:sp>
            <p:nvSpPr>
              <p:cNvPr id="13" name="CasellaDiTesto 12"/>
              <p:cNvSpPr txBox="1"/>
              <p:nvPr/>
            </p:nvSpPr>
            <p:spPr>
              <a:xfrm>
                <a:off x="1705934" y="3769303"/>
                <a:ext cx="1584176" cy="276999"/>
              </a:xfrm>
              <a:prstGeom prst="rect">
                <a:avLst/>
              </a:prstGeom>
              <a:noFill/>
            </p:spPr>
            <p:txBody>
              <a:bodyPr wrap="square" rtlCol="0">
                <a:spAutoFit/>
              </a:bodyPr>
              <a:lstStyle/>
              <a:p>
                <a:r>
                  <a:rPr lang="it-IT" sz="1200" dirty="0">
                    <a:solidFill>
                      <a:srgbClr val="000000"/>
                    </a:solidFill>
                  </a:rPr>
                  <a:t>2010- 2016</a:t>
                </a:r>
              </a:p>
            </p:txBody>
          </p:sp>
        </p:grpSp>
        <p:grpSp>
          <p:nvGrpSpPr>
            <p:cNvPr id="14" name="Gruppo 13"/>
            <p:cNvGrpSpPr/>
            <p:nvPr/>
          </p:nvGrpSpPr>
          <p:grpSpPr>
            <a:xfrm>
              <a:off x="9100622" y="1680773"/>
              <a:ext cx="3155232" cy="3059363"/>
              <a:chOff x="2676768" y="3736776"/>
              <a:chExt cx="3155232" cy="3059363"/>
            </a:xfrm>
          </p:grpSpPr>
          <p:pic>
            <p:nvPicPr>
              <p:cNvPr id="15" name="Immagine 5" descr="finanziamenti2011_unito(1981).jpg"/>
              <p:cNvPicPr>
                <a:picLocks noChangeAspect="1"/>
              </p:cNvPicPr>
              <p:nvPr/>
            </p:nvPicPr>
            <p:blipFill>
              <a:blip r:embed="rId5" cstate="print"/>
              <a:srcRect/>
              <a:stretch>
                <a:fillRect/>
              </a:stretch>
            </p:blipFill>
            <p:spPr bwMode="auto">
              <a:xfrm>
                <a:off x="2676768" y="3736776"/>
                <a:ext cx="2561832" cy="3059363"/>
              </a:xfrm>
              <a:prstGeom prst="rect">
                <a:avLst/>
              </a:prstGeom>
              <a:noFill/>
              <a:ln w="19050">
                <a:solidFill>
                  <a:schemeClr val="tx1"/>
                </a:solidFill>
                <a:miter lim="800000"/>
                <a:headEnd/>
                <a:tailEnd/>
              </a:ln>
            </p:spPr>
          </p:pic>
          <p:sp>
            <p:nvSpPr>
              <p:cNvPr id="16" name="CasellaDiTesto 15"/>
              <p:cNvSpPr txBox="1"/>
              <p:nvPr/>
            </p:nvSpPr>
            <p:spPr>
              <a:xfrm>
                <a:off x="4285749" y="3749434"/>
                <a:ext cx="1546251" cy="276999"/>
              </a:xfrm>
              <a:prstGeom prst="rect">
                <a:avLst/>
              </a:prstGeom>
              <a:noFill/>
            </p:spPr>
            <p:txBody>
              <a:bodyPr wrap="square" rtlCol="0">
                <a:spAutoFit/>
              </a:bodyPr>
              <a:lstStyle/>
              <a:p>
                <a:r>
                  <a:rPr lang="it-IT" sz="1200" dirty="0">
                    <a:solidFill>
                      <a:srgbClr val="000000"/>
                    </a:solidFill>
                  </a:rPr>
                  <a:t>2011 - 2015</a:t>
                </a:r>
              </a:p>
            </p:txBody>
          </p:sp>
        </p:grpSp>
        <p:grpSp>
          <p:nvGrpSpPr>
            <p:cNvPr id="17" name="Gruppo 16"/>
            <p:cNvGrpSpPr/>
            <p:nvPr/>
          </p:nvGrpSpPr>
          <p:grpSpPr>
            <a:xfrm>
              <a:off x="9388406" y="2198997"/>
              <a:ext cx="2642394" cy="3135302"/>
              <a:chOff x="5290378" y="2740121"/>
              <a:chExt cx="2414056" cy="3059362"/>
            </a:xfrm>
          </p:grpSpPr>
          <p:pic>
            <p:nvPicPr>
              <p:cNvPr id="18" name="Immagine 4" descr="finanziamenti2012_unito.jpg"/>
              <p:cNvPicPr>
                <a:picLocks noChangeAspect="1"/>
              </p:cNvPicPr>
              <p:nvPr/>
            </p:nvPicPr>
            <p:blipFill>
              <a:blip r:embed="rId6" cstate="print"/>
              <a:srcRect t="7597"/>
              <a:stretch>
                <a:fillRect/>
              </a:stretch>
            </p:blipFill>
            <p:spPr bwMode="auto">
              <a:xfrm>
                <a:off x="5290378" y="2740121"/>
                <a:ext cx="2340894" cy="3059362"/>
              </a:xfrm>
              <a:prstGeom prst="rect">
                <a:avLst/>
              </a:prstGeom>
              <a:noFill/>
              <a:ln w="19050">
                <a:solidFill>
                  <a:schemeClr val="tx1"/>
                </a:solidFill>
                <a:miter lim="800000"/>
                <a:headEnd/>
                <a:tailEnd/>
              </a:ln>
            </p:spPr>
          </p:pic>
          <p:sp>
            <p:nvSpPr>
              <p:cNvPr id="19" name="CasellaDiTesto 18"/>
              <p:cNvSpPr txBox="1"/>
              <p:nvPr/>
            </p:nvSpPr>
            <p:spPr>
              <a:xfrm>
                <a:off x="6677689" y="2859004"/>
                <a:ext cx="1026745" cy="461665"/>
              </a:xfrm>
              <a:prstGeom prst="rect">
                <a:avLst/>
              </a:prstGeom>
              <a:noFill/>
            </p:spPr>
            <p:txBody>
              <a:bodyPr wrap="square" rtlCol="0">
                <a:spAutoFit/>
              </a:bodyPr>
              <a:lstStyle/>
              <a:p>
                <a:r>
                  <a:rPr lang="it-IT" sz="1200" dirty="0">
                    <a:solidFill>
                      <a:srgbClr val="000000"/>
                    </a:solidFill>
                  </a:rPr>
                  <a:t>2012 – 2013 </a:t>
                </a:r>
              </a:p>
              <a:p>
                <a:r>
                  <a:rPr lang="it-IT" sz="1200" dirty="0">
                    <a:solidFill>
                      <a:srgbClr val="000000"/>
                    </a:solidFill>
                  </a:rPr>
                  <a:t> 2014</a:t>
                </a:r>
              </a:p>
            </p:txBody>
          </p:sp>
        </p:grpSp>
        <p:grpSp>
          <p:nvGrpSpPr>
            <p:cNvPr id="3" name="Gruppo 2"/>
            <p:cNvGrpSpPr/>
            <p:nvPr/>
          </p:nvGrpSpPr>
          <p:grpSpPr>
            <a:xfrm>
              <a:off x="9623400" y="3206998"/>
              <a:ext cx="2732843" cy="3357522"/>
              <a:chOff x="8931847" y="3410407"/>
              <a:chExt cx="2732843" cy="3357522"/>
            </a:xfrm>
          </p:grpSpPr>
          <p:pic>
            <p:nvPicPr>
              <p:cNvPr id="22" name="Immagine 21">
                <a:extLst>
                  <a:ext uri="{FF2B5EF4-FFF2-40B4-BE49-F238E27FC236}">
                    <a16:creationId xmlns:a16="http://schemas.microsoft.com/office/drawing/2014/main" id="{572F3EEA-EA92-4A53-9CE1-128A1486D844}"/>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8931847" y="3410407"/>
                <a:ext cx="2622949" cy="3357522"/>
              </a:xfrm>
              <a:prstGeom prst="rect">
                <a:avLst/>
              </a:prstGeom>
              <a:ln w="19050">
                <a:solidFill>
                  <a:schemeClr val="tx1"/>
                </a:solidFill>
              </a:ln>
            </p:spPr>
          </p:pic>
          <p:sp>
            <p:nvSpPr>
              <p:cNvPr id="23" name="CasellaDiTesto 22">
                <a:extLst>
                  <a:ext uri="{FF2B5EF4-FFF2-40B4-BE49-F238E27FC236}">
                    <a16:creationId xmlns:a16="http://schemas.microsoft.com/office/drawing/2014/main" id="{679930D3-8804-4958-BA2B-55C606D63264}"/>
                  </a:ext>
                </a:extLst>
              </p:cNvPr>
              <p:cNvSpPr txBox="1"/>
              <p:nvPr/>
            </p:nvSpPr>
            <p:spPr>
              <a:xfrm>
                <a:off x="10540828" y="3423337"/>
                <a:ext cx="1123862" cy="461665"/>
              </a:xfrm>
              <a:prstGeom prst="rect">
                <a:avLst/>
              </a:prstGeom>
              <a:noFill/>
            </p:spPr>
            <p:txBody>
              <a:bodyPr wrap="square" rtlCol="0">
                <a:spAutoFit/>
              </a:bodyPr>
              <a:lstStyle/>
              <a:p>
                <a:r>
                  <a:rPr lang="it-IT" sz="1200" dirty="0">
                    <a:solidFill>
                      <a:srgbClr val="000000"/>
                    </a:solidFill>
                  </a:rPr>
                  <a:t>FONDO </a:t>
                </a:r>
              </a:p>
              <a:p>
                <a:r>
                  <a:rPr lang="it-IT" sz="1200" dirty="0">
                    <a:solidFill>
                      <a:srgbClr val="000000"/>
                    </a:solidFill>
                  </a:rPr>
                  <a:t>2010-2016</a:t>
                </a:r>
              </a:p>
            </p:txBody>
          </p:sp>
        </p:grpSp>
      </p:grpSp>
      <p:sp>
        <p:nvSpPr>
          <p:cNvPr id="2" name="Rectangle 2">
            <a:extLst>
              <a:ext uri="{FF2B5EF4-FFF2-40B4-BE49-F238E27FC236}">
                <a16:creationId xmlns:a16="http://schemas.microsoft.com/office/drawing/2014/main" id="{B536C53E-1442-BC11-AF4C-22DB99279A84}"/>
              </a:ext>
            </a:extLst>
          </p:cNvPr>
          <p:cNvSpPr>
            <a:spLocks noGrp="1" noChangeArrowheads="1"/>
          </p:cNvSpPr>
          <p:nvPr>
            <p:ph type="title"/>
          </p:nvPr>
        </p:nvSpPr>
        <p:spPr>
          <a:xfrm>
            <a:off x="2100227" y="405552"/>
            <a:ext cx="7087839" cy="552224"/>
          </a:xfrm>
        </p:spPr>
        <p:txBody>
          <a:bodyPr vert="horz" lIns="68580" tIns="34290" rIns="270000" bIns="34290" rtlCol="0" anchor="t">
            <a:noAutofit/>
          </a:bodyPr>
          <a:lstStyle/>
          <a:p>
            <a:pPr>
              <a:tabLst>
                <a:tab pos="6524625" algn="l"/>
              </a:tabLst>
              <a:defRPr/>
            </a:pPr>
            <a:r>
              <a:rPr lang="it-IT" altLang="it-IT" sz="3200" b="1" dirty="0">
                <a:solidFill>
                  <a:srgbClr val="003366"/>
                </a:solidFill>
                <a:latin typeface="+mn-lt"/>
                <a:ea typeface="+mn-ea"/>
                <a:cs typeface="Arial" charset="0"/>
              </a:rPr>
              <a:t>Ripartizione delle risorse tra le Regioni</a:t>
            </a:r>
          </a:p>
        </p:txBody>
      </p:sp>
      <p:cxnSp>
        <p:nvCxnSpPr>
          <p:cNvPr id="7" name="Connettore diritto 6">
            <a:extLst>
              <a:ext uri="{FF2B5EF4-FFF2-40B4-BE49-F238E27FC236}">
                <a16:creationId xmlns:a16="http://schemas.microsoft.com/office/drawing/2014/main" id="{F485B7B6-D3E6-2D1A-8E5E-11C8D6E8CC25}"/>
              </a:ext>
            </a:extLst>
          </p:cNvPr>
          <p:cNvCxnSpPr>
            <a:cxnSpLocks/>
          </p:cNvCxnSpPr>
          <p:nvPr/>
        </p:nvCxnSpPr>
        <p:spPr>
          <a:xfrm>
            <a:off x="1362636" y="1008971"/>
            <a:ext cx="2732750"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95320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ttangolo 9"/>
          <p:cNvSpPr/>
          <p:nvPr/>
        </p:nvSpPr>
        <p:spPr>
          <a:xfrm>
            <a:off x="297000" y="1674000"/>
            <a:ext cx="6356600" cy="1512172"/>
          </a:xfrm>
          <a:prstGeom prst="rect">
            <a:avLst/>
          </a:prstGeom>
        </p:spPr>
        <p:txBody>
          <a:bodyPr vert="horz" rIns="360000" anchor="t" anchorCtr="0">
            <a:noAutofit/>
          </a:bodyPr>
          <a:lstStyle/>
          <a:p>
            <a:pPr defTabSz="457200" fontAlgn="base">
              <a:spcBef>
                <a:spcPct val="0"/>
              </a:spcBef>
              <a:spcAft>
                <a:spcPct val="0"/>
              </a:spcAft>
              <a:tabLst>
                <a:tab pos="8699500" algn="l"/>
              </a:tabLst>
            </a:pPr>
            <a:r>
              <a:rPr lang="it-IT" sz="2000" dirty="0">
                <a:solidFill>
                  <a:prstClr val="black"/>
                </a:solidFill>
                <a:latin typeface="Candara" panose="020E0502030303020204" pitchFamily="34" charset="0"/>
                <a:ea typeface="ＭＳ Ｐゴシック" pitchFamily="34" charset="-128"/>
              </a:rPr>
              <a:t>La microzonazione sismica individua, nel territorio comunale, le </a:t>
            </a:r>
            <a:r>
              <a:rPr lang="it-IT" sz="2000" b="1" u="sng" dirty="0">
                <a:solidFill>
                  <a:prstClr val="black"/>
                </a:solidFill>
                <a:latin typeface="Candara" panose="020E0502030303020204" pitchFamily="34" charset="0"/>
                <a:ea typeface="ＭＳ Ｐゴシック" pitchFamily="34" charset="-128"/>
              </a:rPr>
              <a:t>zone instabil</a:t>
            </a:r>
            <a:r>
              <a:rPr lang="it-IT" sz="2000" u="sng" dirty="0">
                <a:solidFill>
                  <a:prstClr val="black"/>
                </a:solidFill>
                <a:latin typeface="Candara" panose="020E0502030303020204" pitchFamily="34" charset="0"/>
                <a:ea typeface="ＭＳ Ｐゴシック" pitchFamily="34" charset="-128"/>
              </a:rPr>
              <a:t>i</a:t>
            </a:r>
            <a:r>
              <a:rPr lang="it-IT" sz="2000" dirty="0">
                <a:solidFill>
                  <a:prstClr val="black"/>
                </a:solidFill>
                <a:latin typeface="Candara" panose="020E0502030303020204" pitchFamily="34" charset="0"/>
                <a:ea typeface="ＭＳ Ｐゴシック" pitchFamily="34" charset="-128"/>
              </a:rPr>
              <a:t> e le </a:t>
            </a:r>
            <a:r>
              <a:rPr lang="it-IT" sz="2000" b="1" u="sng" dirty="0">
                <a:solidFill>
                  <a:prstClr val="black"/>
                </a:solidFill>
                <a:latin typeface="Candara" panose="020E0502030303020204" pitchFamily="34" charset="0"/>
                <a:ea typeface="ＭＳ Ｐゴシック" pitchFamily="34" charset="-128"/>
              </a:rPr>
              <a:t>zone stabili</a:t>
            </a:r>
            <a:r>
              <a:rPr lang="it-IT" sz="2000" u="sng" dirty="0">
                <a:solidFill>
                  <a:prstClr val="black"/>
                </a:solidFill>
                <a:latin typeface="Candara" panose="020E0502030303020204" pitchFamily="34" charset="0"/>
                <a:ea typeface="ＭＳ Ｐゴシック" pitchFamily="34" charset="-128"/>
              </a:rPr>
              <a:t> </a:t>
            </a:r>
            <a:r>
              <a:rPr lang="it-IT" sz="2000" b="1" u="sng" dirty="0">
                <a:solidFill>
                  <a:prstClr val="black"/>
                </a:solidFill>
                <a:latin typeface="Candara" panose="020E0502030303020204" pitchFamily="34" charset="0"/>
                <a:ea typeface="ＭＳ Ｐゴシック" pitchFamily="34" charset="-128"/>
              </a:rPr>
              <a:t>soggette e non soggette ad effetti di amplificazione </a:t>
            </a:r>
            <a:r>
              <a:rPr lang="it-IT" sz="2000" dirty="0">
                <a:solidFill>
                  <a:prstClr val="black"/>
                </a:solidFill>
                <a:latin typeface="Candara" panose="020E0502030303020204" pitchFamily="34" charset="0"/>
                <a:ea typeface="ＭＳ Ｐゴシック" pitchFamily="34" charset="-128"/>
              </a:rPr>
              <a:t>dello scuotimento sismico, ed, eventualmente, quantifica l’entità delle amplificazioni</a:t>
            </a:r>
          </a:p>
        </p:txBody>
      </p:sp>
      <p:pic>
        <p:nvPicPr>
          <p:cNvPr id="11" name="Picture 2"/>
          <p:cNvPicPr>
            <a:picLocks noChangeAspect="1" noChangeArrowheads="1"/>
          </p:cNvPicPr>
          <p:nvPr/>
        </p:nvPicPr>
        <p:blipFill rotWithShape="1">
          <a:blip r:embed="rId3" cstate="hqprint">
            <a:extLst>
              <a:ext uri="{28A0092B-C50C-407E-A947-70E740481C1C}">
                <a14:useLocalDpi xmlns:a14="http://schemas.microsoft.com/office/drawing/2010/main" val="0"/>
              </a:ext>
            </a:extLst>
          </a:blip>
          <a:srcRect/>
          <a:stretch/>
        </p:blipFill>
        <p:spPr bwMode="auto">
          <a:xfrm>
            <a:off x="6889683" y="1134000"/>
            <a:ext cx="5097780" cy="4051611"/>
          </a:xfrm>
          <a:prstGeom prst="rect">
            <a:avLst/>
          </a:prstGeom>
          <a:ln>
            <a:solidFill>
              <a:srgbClr val="1F497D"/>
            </a:solid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Lst>
        </p:spPr>
      </p:pic>
      <p:sp>
        <p:nvSpPr>
          <p:cNvPr id="12" name="Figura a mano libera 9"/>
          <p:cNvSpPr/>
          <p:nvPr/>
        </p:nvSpPr>
        <p:spPr>
          <a:xfrm>
            <a:off x="297000" y="1134000"/>
            <a:ext cx="6063606" cy="540000"/>
          </a:xfrm>
          <a:custGeom>
            <a:avLst/>
            <a:gdLst>
              <a:gd name="connsiteX0" fmla="*/ 0 w 5299781"/>
              <a:gd name="connsiteY0" fmla="*/ 78722 h 472320"/>
              <a:gd name="connsiteX1" fmla="*/ 23057 w 5299781"/>
              <a:gd name="connsiteY1" fmla="*/ 23057 h 472320"/>
              <a:gd name="connsiteX2" fmla="*/ 78722 w 5299781"/>
              <a:gd name="connsiteY2" fmla="*/ 0 h 472320"/>
              <a:gd name="connsiteX3" fmla="*/ 5221059 w 5299781"/>
              <a:gd name="connsiteY3" fmla="*/ 0 h 472320"/>
              <a:gd name="connsiteX4" fmla="*/ 5276724 w 5299781"/>
              <a:gd name="connsiteY4" fmla="*/ 23057 h 472320"/>
              <a:gd name="connsiteX5" fmla="*/ 5299781 w 5299781"/>
              <a:gd name="connsiteY5" fmla="*/ 78722 h 472320"/>
              <a:gd name="connsiteX6" fmla="*/ 5299781 w 5299781"/>
              <a:gd name="connsiteY6" fmla="*/ 393598 h 472320"/>
              <a:gd name="connsiteX7" fmla="*/ 5276724 w 5299781"/>
              <a:gd name="connsiteY7" fmla="*/ 449263 h 472320"/>
              <a:gd name="connsiteX8" fmla="*/ 5221059 w 5299781"/>
              <a:gd name="connsiteY8" fmla="*/ 472320 h 472320"/>
              <a:gd name="connsiteX9" fmla="*/ 78722 w 5299781"/>
              <a:gd name="connsiteY9" fmla="*/ 472320 h 472320"/>
              <a:gd name="connsiteX10" fmla="*/ 23057 w 5299781"/>
              <a:gd name="connsiteY10" fmla="*/ 449263 h 472320"/>
              <a:gd name="connsiteX11" fmla="*/ 0 w 5299781"/>
              <a:gd name="connsiteY11" fmla="*/ 393598 h 472320"/>
              <a:gd name="connsiteX12" fmla="*/ 0 w 5299781"/>
              <a:gd name="connsiteY12" fmla="*/ 78722 h 472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99781" h="472320">
                <a:moveTo>
                  <a:pt x="0" y="78722"/>
                </a:moveTo>
                <a:cubicBezTo>
                  <a:pt x="0" y="57844"/>
                  <a:pt x="8294" y="37820"/>
                  <a:pt x="23057" y="23057"/>
                </a:cubicBezTo>
                <a:cubicBezTo>
                  <a:pt x="37820" y="8294"/>
                  <a:pt x="57844" y="0"/>
                  <a:pt x="78722" y="0"/>
                </a:cubicBezTo>
                <a:lnTo>
                  <a:pt x="5221059" y="0"/>
                </a:lnTo>
                <a:cubicBezTo>
                  <a:pt x="5241937" y="0"/>
                  <a:pt x="5261961" y="8294"/>
                  <a:pt x="5276724" y="23057"/>
                </a:cubicBezTo>
                <a:cubicBezTo>
                  <a:pt x="5291487" y="37820"/>
                  <a:pt x="5299781" y="57844"/>
                  <a:pt x="5299781" y="78722"/>
                </a:cubicBezTo>
                <a:lnTo>
                  <a:pt x="5299781" y="393598"/>
                </a:lnTo>
                <a:cubicBezTo>
                  <a:pt x="5299781" y="414476"/>
                  <a:pt x="5291487" y="434500"/>
                  <a:pt x="5276724" y="449263"/>
                </a:cubicBezTo>
                <a:cubicBezTo>
                  <a:pt x="5261961" y="464026"/>
                  <a:pt x="5241937" y="472320"/>
                  <a:pt x="5221059" y="472320"/>
                </a:cubicBezTo>
                <a:lnTo>
                  <a:pt x="78722" y="472320"/>
                </a:lnTo>
                <a:cubicBezTo>
                  <a:pt x="57844" y="472320"/>
                  <a:pt x="37820" y="464026"/>
                  <a:pt x="23057" y="449263"/>
                </a:cubicBezTo>
                <a:cubicBezTo>
                  <a:pt x="8294" y="434500"/>
                  <a:pt x="0" y="414476"/>
                  <a:pt x="0" y="393598"/>
                </a:cubicBezTo>
                <a:lnTo>
                  <a:pt x="0" y="78722"/>
                </a:lnTo>
                <a:close/>
              </a:path>
            </a:pathLst>
          </a:custGeom>
          <a:solidFill>
            <a:srgbClr val="4BACC6">
              <a:lumMod val="75000"/>
            </a:srgbClr>
          </a:solidFill>
          <a:ln w="25400" cap="flat" cmpd="sng" algn="ctr">
            <a:solidFill>
              <a:srgbClr val="EEECE1">
                <a:hueOff val="0"/>
                <a:satOff val="0"/>
                <a:lumOff val="0"/>
                <a:alphaOff val="0"/>
              </a:srgbClr>
            </a:solidFill>
            <a:prstDash val="solid"/>
          </a:ln>
          <a:effectLst/>
        </p:spPr>
        <p:txBody>
          <a:bodyPr lIns="180000" tIns="23057" rIns="180000" bIns="23057" spcCol="1270" anchor="ctr"/>
          <a:lstStyle/>
          <a:p>
            <a:pPr marL="358775" marR="0" lvl="0" indent="-358775" defTabSz="622300" eaLnBrk="1" fontAlgn="base" latinLnBrk="0" hangingPunct="1">
              <a:lnSpc>
                <a:spcPct val="90000"/>
              </a:lnSpc>
              <a:spcBef>
                <a:spcPct val="0"/>
              </a:spcBef>
              <a:spcAft>
                <a:spcPct val="35000"/>
              </a:spcAft>
              <a:buClrTx/>
              <a:buSzTx/>
              <a:buFont typeface="+mj-lt"/>
              <a:buAutoNum type="alphaLcParenR"/>
              <a:tabLst/>
              <a:defRPr/>
            </a:pPr>
            <a:r>
              <a:rPr kumimoji="0" lang="it-IT" sz="20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ndara" panose="020E0502030303020204" pitchFamily="34" charset="0"/>
                <a:ea typeface="+mn-ea"/>
                <a:cs typeface="+mn-cs"/>
              </a:rPr>
              <a:t>STUDI DI MICROZONAZIONE SISMICA</a:t>
            </a:r>
          </a:p>
        </p:txBody>
      </p:sp>
      <p:sp>
        <p:nvSpPr>
          <p:cNvPr id="13" name="CasellaDiTesto 12"/>
          <p:cNvSpPr txBox="1"/>
          <p:nvPr/>
        </p:nvSpPr>
        <p:spPr>
          <a:xfrm>
            <a:off x="204537" y="3308825"/>
            <a:ext cx="6592683" cy="3477875"/>
          </a:xfrm>
          <a:prstGeom prst="rect">
            <a:avLst/>
          </a:prstGeom>
          <a:noFill/>
        </p:spPr>
        <p:txBody>
          <a:bodyPr wrap="square" rtlCol="0">
            <a:spAutoFit/>
          </a:bodyPr>
          <a:lstStyle/>
          <a:p>
            <a:r>
              <a:rPr lang="en-US" sz="2000" dirty="0">
                <a:latin typeface="Candara" panose="020E0502030303020204" pitchFamily="34" charset="0"/>
              </a:rPr>
              <a:t>Si </a:t>
            </a:r>
            <a:r>
              <a:rPr lang="it-IT" sz="2000" dirty="0">
                <a:latin typeface="Candara" panose="020E0502030303020204" pitchFamily="34" charset="0"/>
              </a:rPr>
              <a:t>stabiliscono</a:t>
            </a:r>
            <a:r>
              <a:rPr lang="en-US" sz="2000" dirty="0">
                <a:latin typeface="Candara" panose="020E0502030303020204" pitchFamily="34" charset="0"/>
              </a:rPr>
              <a:t> </a:t>
            </a:r>
            <a:r>
              <a:rPr lang="it-IT" sz="2000" dirty="0">
                <a:latin typeface="Candara" panose="020E0502030303020204" pitchFamily="34" charset="0"/>
              </a:rPr>
              <a:t>alcuni principi per dare </a:t>
            </a:r>
            <a:r>
              <a:rPr lang="it-IT" sz="2000" b="1" dirty="0">
                <a:latin typeface="Candara" panose="020E0502030303020204" pitchFamily="34" charset="0"/>
              </a:rPr>
              <a:t>capacità operativa e concretezza</a:t>
            </a:r>
            <a:r>
              <a:rPr lang="en-US" sz="2000" b="1" dirty="0">
                <a:latin typeface="Candara" panose="020E0502030303020204" pitchFamily="34" charset="0"/>
              </a:rPr>
              <a:t> </a:t>
            </a:r>
            <a:r>
              <a:rPr lang="it-IT" sz="2000" dirty="0">
                <a:latin typeface="Candara" panose="020E0502030303020204" pitchFamily="34" charset="0"/>
              </a:rPr>
              <a:t>ai programmi regionali </a:t>
            </a:r>
            <a:r>
              <a:rPr lang="en-US" sz="2000" dirty="0">
                <a:latin typeface="Candara" panose="020E0502030303020204" pitchFamily="34" charset="0"/>
              </a:rPr>
              <a:t>di microzonazione sismica (MS):</a:t>
            </a:r>
            <a:endParaRPr lang="it-IT" sz="2000" dirty="0">
              <a:latin typeface="Candara" panose="020E0502030303020204" pitchFamily="34" charset="0"/>
            </a:endParaRPr>
          </a:p>
          <a:p>
            <a:pPr marL="457200" lvl="0" indent="-457200">
              <a:spcBef>
                <a:spcPts val="0"/>
              </a:spcBef>
              <a:buFont typeface="Arial" pitchFamily="34" charset="0"/>
              <a:buChar char="•"/>
            </a:pPr>
            <a:r>
              <a:rPr lang="it-IT" sz="2000" dirty="0">
                <a:latin typeface="Candara" panose="020E0502030303020204" pitchFamily="34" charset="0"/>
              </a:rPr>
              <a:t>Obbligo di </a:t>
            </a:r>
            <a:r>
              <a:rPr lang="it-IT" sz="2000" b="1" dirty="0">
                <a:solidFill>
                  <a:schemeClr val="accent2"/>
                </a:solidFill>
                <a:latin typeface="Candara" panose="020E0502030303020204" pitchFamily="34" charset="0"/>
              </a:rPr>
              <a:t>recepimento nei piani urbanistici</a:t>
            </a:r>
            <a:r>
              <a:rPr lang="it-IT" sz="2000" b="1" dirty="0">
                <a:latin typeface="Candara" panose="020E0502030303020204" pitchFamily="34" charset="0"/>
              </a:rPr>
              <a:t> </a:t>
            </a:r>
            <a:r>
              <a:rPr lang="it-IT" sz="2000" dirty="0">
                <a:latin typeface="Candara" panose="020E0502030303020204" pitchFamily="34" charset="0"/>
              </a:rPr>
              <a:t>degli studi di MS</a:t>
            </a:r>
            <a:r>
              <a:rPr lang="en-US" sz="2000" dirty="0">
                <a:latin typeface="Candara" panose="020E0502030303020204" pitchFamily="34" charset="0"/>
              </a:rPr>
              <a:t>; </a:t>
            </a:r>
          </a:p>
          <a:p>
            <a:pPr marL="457200" lvl="0" indent="-457200">
              <a:spcBef>
                <a:spcPts val="0"/>
              </a:spcBef>
              <a:buFont typeface="Arial" pitchFamily="34" charset="0"/>
              <a:buChar char="•"/>
            </a:pPr>
            <a:r>
              <a:rPr lang="it-IT" sz="2000" dirty="0">
                <a:latin typeface="Candara" panose="020E0502030303020204" pitchFamily="34" charset="0"/>
              </a:rPr>
              <a:t>Utilizzo di </a:t>
            </a:r>
            <a:r>
              <a:rPr lang="it-IT" sz="2000" b="1" dirty="0">
                <a:solidFill>
                  <a:schemeClr val="accent2"/>
                </a:solidFill>
                <a:latin typeface="Candara" panose="020E0502030303020204" pitchFamily="34" charset="0"/>
              </a:rPr>
              <a:t>metodi e standard uniformi</a:t>
            </a:r>
            <a:r>
              <a:rPr lang="it-IT" sz="2000" b="1" dirty="0">
                <a:latin typeface="Candara" panose="020E0502030303020204" pitchFamily="34" charset="0"/>
              </a:rPr>
              <a:t> </a:t>
            </a:r>
            <a:r>
              <a:rPr lang="it-IT" sz="2000" dirty="0">
                <a:latin typeface="Candara" panose="020E0502030303020204" pitchFamily="34" charset="0"/>
              </a:rPr>
              <a:t>a livello nazionale</a:t>
            </a:r>
            <a:r>
              <a:rPr lang="en-US" sz="2000" dirty="0">
                <a:latin typeface="Candara" panose="020E0502030303020204" pitchFamily="34" charset="0"/>
              </a:rPr>
              <a:t>;</a:t>
            </a:r>
          </a:p>
          <a:p>
            <a:pPr marL="457200" lvl="0" indent="-457200">
              <a:spcBef>
                <a:spcPts val="0"/>
              </a:spcBef>
              <a:buFont typeface="Arial" pitchFamily="34" charset="0"/>
              <a:buChar char="•"/>
            </a:pPr>
            <a:r>
              <a:rPr lang="it-IT" sz="2000" dirty="0">
                <a:latin typeface="Candara" panose="020E0502030303020204" pitchFamily="34" charset="0"/>
              </a:rPr>
              <a:t>Coordinamento in prospettiva degli </a:t>
            </a:r>
            <a:r>
              <a:rPr lang="it-IT" sz="2000" b="1" dirty="0">
                <a:latin typeface="Candara" panose="020E0502030303020204" pitchFamily="34" charset="0"/>
              </a:rPr>
              <a:t>interventi per la mitigazione del rischio</a:t>
            </a:r>
            <a:r>
              <a:rPr lang="it-IT" sz="2000" dirty="0">
                <a:latin typeface="Candara" panose="020E0502030303020204" pitchFamily="34" charset="0"/>
              </a:rPr>
              <a:t>, finalizzati a migliorare, tramite l’analisi della CLE, l’efficienza nella</a:t>
            </a:r>
            <a:r>
              <a:rPr lang="it-IT" sz="2000" b="1" dirty="0">
                <a:latin typeface="Candara" panose="020E0502030303020204" pitchFamily="34" charset="0"/>
              </a:rPr>
              <a:t> </a:t>
            </a:r>
            <a:r>
              <a:rPr lang="it-IT" sz="2000" b="1" dirty="0">
                <a:solidFill>
                  <a:schemeClr val="accent2"/>
                </a:solidFill>
                <a:latin typeface="Candara" panose="020E0502030303020204" pitchFamily="34" charset="0"/>
              </a:rPr>
              <a:t>gestione dell’emergenza</a:t>
            </a:r>
            <a:r>
              <a:rPr lang="en-US" sz="2000" dirty="0">
                <a:latin typeface="Candara" panose="020E0502030303020204" pitchFamily="34" charset="0"/>
              </a:rPr>
              <a:t>.</a:t>
            </a:r>
            <a:endParaRPr lang="it-IT" sz="2000" dirty="0">
              <a:latin typeface="Candara" panose="020E0502030303020204" pitchFamily="34" charset="0"/>
            </a:endParaRPr>
          </a:p>
        </p:txBody>
      </p:sp>
      <p:pic>
        <p:nvPicPr>
          <p:cNvPr id="14" name="Picture 16"/>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6634972" y="2662222"/>
            <a:ext cx="2362200" cy="2793371"/>
          </a:xfrm>
          <a:prstGeom prst="rect">
            <a:avLst/>
          </a:prstGeom>
          <a:noFill/>
          <a:ln w="9525" algn="ctr">
            <a:solidFill>
              <a:schemeClr val="tx1"/>
            </a:solidFill>
            <a:miter lim="800000"/>
            <a:headEnd/>
            <a:tailEnd/>
          </a:ln>
          <a:effectLst>
            <a:outerShdw dist="107763" dir="2700000" algn="ctr" rotWithShape="0">
              <a:schemeClr val="bg2">
                <a:alpha val="50000"/>
              </a:schemeClr>
            </a:outerShdw>
          </a:effectLst>
        </p:spPr>
      </p:pic>
      <p:grpSp>
        <p:nvGrpSpPr>
          <p:cNvPr id="2" name="Gruppo 1">
            <a:extLst>
              <a:ext uri="{FF2B5EF4-FFF2-40B4-BE49-F238E27FC236}">
                <a16:creationId xmlns:a16="http://schemas.microsoft.com/office/drawing/2014/main" id="{6F6D533F-4B03-E67F-7227-B19A72FB053B}"/>
              </a:ext>
            </a:extLst>
          </p:cNvPr>
          <p:cNvGrpSpPr/>
          <p:nvPr/>
        </p:nvGrpSpPr>
        <p:grpSpPr>
          <a:xfrm>
            <a:off x="6787753" y="5567484"/>
            <a:ext cx="5739509" cy="1341869"/>
            <a:chOff x="4869278" y="50016"/>
            <a:chExt cx="8718752" cy="1341868"/>
          </a:xfrm>
        </p:grpSpPr>
        <p:sp>
          <p:nvSpPr>
            <p:cNvPr id="3" name="Figura a mano libera 15">
              <a:extLst>
                <a:ext uri="{FF2B5EF4-FFF2-40B4-BE49-F238E27FC236}">
                  <a16:creationId xmlns:a16="http://schemas.microsoft.com/office/drawing/2014/main" id="{6E59683F-1FED-DB29-BE61-56FD672FE349}"/>
                </a:ext>
              </a:extLst>
            </p:cNvPr>
            <p:cNvSpPr/>
            <p:nvPr/>
          </p:nvSpPr>
          <p:spPr>
            <a:xfrm>
              <a:off x="4869278" y="69670"/>
              <a:ext cx="2779288" cy="828000"/>
            </a:xfrm>
            <a:custGeom>
              <a:avLst/>
              <a:gdLst>
                <a:gd name="connsiteX0" fmla="*/ 0 w 3240000"/>
                <a:gd name="connsiteY0" fmla="*/ 89408 h 894080"/>
                <a:gd name="connsiteX1" fmla="*/ 89408 w 3240000"/>
                <a:gd name="connsiteY1" fmla="*/ 0 h 894080"/>
                <a:gd name="connsiteX2" fmla="*/ 3150592 w 3240000"/>
                <a:gd name="connsiteY2" fmla="*/ 0 h 894080"/>
                <a:gd name="connsiteX3" fmla="*/ 3240000 w 3240000"/>
                <a:gd name="connsiteY3" fmla="*/ 89408 h 894080"/>
                <a:gd name="connsiteX4" fmla="*/ 3240000 w 3240000"/>
                <a:gd name="connsiteY4" fmla="*/ 804672 h 894080"/>
                <a:gd name="connsiteX5" fmla="*/ 3150592 w 3240000"/>
                <a:gd name="connsiteY5" fmla="*/ 894080 h 894080"/>
                <a:gd name="connsiteX6" fmla="*/ 89408 w 3240000"/>
                <a:gd name="connsiteY6" fmla="*/ 894080 h 894080"/>
                <a:gd name="connsiteX7" fmla="*/ 0 w 3240000"/>
                <a:gd name="connsiteY7" fmla="*/ 804672 h 894080"/>
                <a:gd name="connsiteX8" fmla="*/ 0 w 3240000"/>
                <a:gd name="connsiteY8" fmla="*/ 89408 h 894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40000" h="894080">
                  <a:moveTo>
                    <a:pt x="0" y="89408"/>
                  </a:moveTo>
                  <a:cubicBezTo>
                    <a:pt x="0" y="40029"/>
                    <a:pt x="40029" y="0"/>
                    <a:pt x="89408" y="0"/>
                  </a:cubicBezTo>
                  <a:lnTo>
                    <a:pt x="3150592" y="0"/>
                  </a:lnTo>
                  <a:cubicBezTo>
                    <a:pt x="3199971" y="0"/>
                    <a:pt x="3240000" y="40029"/>
                    <a:pt x="3240000" y="89408"/>
                  </a:cubicBezTo>
                  <a:lnTo>
                    <a:pt x="3240000" y="804672"/>
                  </a:lnTo>
                  <a:cubicBezTo>
                    <a:pt x="3240000" y="854051"/>
                    <a:pt x="3199971" y="894080"/>
                    <a:pt x="3150592" y="894080"/>
                  </a:cubicBezTo>
                  <a:lnTo>
                    <a:pt x="89408" y="894080"/>
                  </a:lnTo>
                  <a:cubicBezTo>
                    <a:pt x="40029" y="894080"/>
                    <a:pt x="0" y="854051"/>
                    <a:pt x="0" y="804672"/>
                  </a:cubicBezTo>
                  <a:lnTo>
                    <a:pt x="0" y="89408"/>
                  </a:lnTo>
                  <a:close/>
                </a:path>
              </a:pathLst>
            </a:custGeom>
            <a:solidFill>
              <a:schemeClr val="bg1">
                <a:lumMod val="95000"/>
              </a:schemeClr>
            </a:solidFill>
          </p:spPr>
          <p:style>
            <a:lnRef idx="3">
              <a:schemeClr val="accent2">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spcFirstLastPara="0" vert="horz" wrap="square" lIns="144000" tIns="108000" rIns="108000" bIns="108000" numCol="1" spcCol="1270" anchor="ctr" anchorCtr="0">
              <a:noAutofit/>
            </a:bodyPr>
            <a:lstStyle/>
            <a:p>
              <a:pPr defTabSz="888978">
                <a:lnSpc>
                  <a:spcPct val="90000"/>
                </a:lnSpc>
                <a:spcBef>
                  <a:spcPct val="0"/>
                </a:spcBef>
                <a:spcAft>
                  <a:spcPct val="35000"/>
                </a:spcAft>
              </a:pPr>
              <a:r>
                <a:rPr lang="it-IT" sz="2000" b="1" dirty="0">
                  <a:latin typeface="Century Gothic" panose="020B0502020202020204" pitchFamily="34" charset="0"/>
                </a:rPr>
                <a:t>STUDI MS</a:t>
              </a:r>
            </a:p>
          </p:txBody>
        </p:sp>
        <p:sp>
          <p:nvSpPr>
            <p:cNvPr id="4" name="Figura a mano libera 17">
              <a:extLst>
                <a:ext uri="{FF2B5EF4-FFF2-40B4-BE49-F238E27FC236}">
                  <a16:creationId xmlns:a16="http://schemas.microsoft.com/office/drawing/2014/main" id="{76F697ED-21AC-7109-2C5A-849FCBCA0906}"/>
                </a:ext>
              </a:extLst>
            </p:cNvPr>
            <p:cNvSpPr/>
            <p:nvPr/>
          </p:nvSpPr>
          <p:spPr>
            <a:xfrm rot="16200000">
              <a:off x="7494900" y="208107"/>
              <a:ext cx="581152" cy="581152"/>
            </a:xfrm>
            <a:custGeom>
              <a:avLst/>
              <a:gdLst>
                <a:gd name="connsiteX0" fmla="*/ 0 w 581152"/>
                <a:gd name="connsiteY0" fmla="*/ 319634 h 581152"/>
                <a:gd name="connsiteX1" fmla="*/ 130759 w 581152"/>
                <a:gd name="connsiteY1" fmla="*/ 319634 h 581152"/>
                <a:gd name="connsiteX2" fmla="*/ 130759 w 581152"/>
                <a:gd name="connsiteY2" fmla="*/ 0 h 581152"/>
                <a:gd name="connsiteX3" fmla="*/ 450393 w 581152"/>
                <a:gd name="connsiteY3" fmla="*/ 0 h 581152"/>
                <a:gd name="connsiteX4" fmla="*/ 450393 w 581152"/>
                <a:gd name="connsiteY4" fmla="*/ 319634 h 581152"/>
                <a:gd name="connsiteX5" fmla="*/ 581152 w 581152"/>
                <a:gd name="connsiteY5" fmla="*/ 319634 h 581152"/>
                <a:gd name="connsiteX6" fmla="*/ 290576 w 581152"/>
                <a:gd name="connsiteY6" fmla="*/ 581152 h 581152"/>
                <a:gd name="connsiteX7" fmla="*/ 0 w 581152"/>
                <a:gd name="connsiteY7" fmla="*/ 319634 h 581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1152" h="581152">
                  <a:moveTo>
                    <a:pt x="0" y="319634"/>
                  </a:moveTo>
                  <a:lnTo>
                    <a:pt x="130759" y="319634"/>
                  </a:lnTo>
                  <a:lnTo>
                    <a:pt x="130759" y="0"/>
                  </a:lnTo>
                  <a:lnTo>
                    <a:pt x="450393" y="0"/>
                  </a:lnTo>
                  <a:lnTo>
                    <a:pt x="450393" y="319634"/>
                  </a:lnTo>
                  <a:lnTo>
                    <a:pt x="581152" y="319634"/>
                  </a:lnTo>
                  <a:lnTo>
                    <a:pt x="290576" y="581152"/>
                  </a:lnTo>
                  <a:lnTo>
                    <a:pt x="0" y="319634"/>
                  </a:lnTo>
                  <a:close/>
                </a:path>
              </a:pathLst>
            </a:custGeom>
            <a:solidFill>
              <a:srgbClr val="FFFF99">
                <a:alpha val="90000"/>
              </a:srgbClr>
            </a:solidFill>
          </p:spPr>
          <p:style>
            <a:lnRef idx="2">
              <a:schemeClr val="accent2">
                <a:alpha val="90000"/>
                <a:hueOff val="0"/>
                <a:satOff val="0"/>
                <a:lumOff val="0"/>
                <a:alphaOff val="0"/>
              </a:schemeClr>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61239" tIns="30480" rIns="161239" bIns="174315" numCol="1" spcCol="1270" anchor="ctr" anchorCtr="0">
              <a:noAutofit/>
            </a:bodyPr>
            <a:lstStyle/>
            <a:p>
              <a:pPr algn="ctr" defTabSz="1066773">
                <a:lnSpc>
                  <a:spcPct val="90000"/>
                </a:lnSpc>
                <a:spcBef>
                  <a:spcPct val="0"/>
                </a:spcBef>
                <a:spcAft>
                  <a:spcPct val="35000"/>
                </a:spcAft>
              </a:pPr>
              <a:endParaRPr lang="it-IT" sz="2400"/>
            </a:p>
          </p:txBody>
        </p:sp>
        <p:sp>
          <p:nvSpPr>
            <p:cNvPr id="5" name="Figura a mano libera 18">
              <a:extLst>
                <a:ext uri="{FF2B5EF4-FFF2-40B4-BE49-F238E27FC236}">
                  <a16:creationId xmlns:a16="http://schemas.microsoft.com/office/drawing/2014/main" id="{CF73C06D-6879-5689-47E6-64971FD49597}"/>
                </a:ext>
              </a:extLst>
            </p:cNvPr>
            <p:cNvSpPr/>
            <p:nvPr/>
          </p:nvSpPr>
          <p:spPr>
            <a:xfrm>
              <a:off x="8130647" y="50016"/>
              <a:ext cx="3978482" cy="894080"/>
            </a:xfrm>
            <a:custGeom>
              <a:avLst/>
              <a:gdLst>
                <a:gd name="connsiteX0" fmla="*/ 0 w 3240000"/>
                <a:gd name="connsiteY0" fmla="*/ 89408 h 894080"/>
                <a:gd name="connsiteX1" fmla="*/ 89408 w 3240000"/>
                <a:gd name="connsiteY1" fmla="*/ 0 h 894080"/>
                <a:gd name="connsiteX2" fmla="*/ 3150592 w 3240000"/>
                <a:gd name="connsiteY2" fmla="*/ 0 h 894080"/>
                <a:gd name="connsiteX3" fmla="*/ 3240000 w 3240000"/>
                <a:gd name="connsiteY3" fmla="*/ 89408 h 894080"/>
                <a:gd name="connsiteX4" fmla="*/ 3240000 w 3240000"/>
                <a:gd name="connsiteY4" fmla="*/ 804672 h 894080"/>
                <a:gd name="connsiteX5" fmla="*/ 3150592 w 3240000"/>
                <a:gd name="connsiteY5" fmla="*/ 894080 h 894080"/>
                <a:gd name="connsiteX6" fmla="*/ 89408 w 3240000"/>
                <a:gd name="connsiteY6" fmla="*/ 894080 h 894080"/>
                <a:gd name="connsiteX7" fmla="*/ 0 w 3240000"/>
                <a:gd name="connsiteY7" fmla="*/ 804672 h 894080"/>
                <a:gd name="connsiteX8" fmla="*/ 0 w 3240000"/>
                <a:gd name="connsiteY8" fmla="*/ 89408 h 894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40000" h="894080">
                  <a:moveTo>
                    <a:pt x="0" y="89408"/>
                  </a:moveTo>
                  <a:cubicBezTo>
                    <a:pt x="0" y="40029"/>
                    <a:pt x="40029" y="0"/>
                    <a:pt x="89408" y="0"/>
                  </a:cubicBezTo>
                  <a:lnTo>
                    <a:pt x="3150592" y="0"/>
                  </a:lnTo>
                  <a:cubicBezTo>
                    <a:pt x="3199971" y="0"/>
                    <a:pt x="3240000" y="40029"/>
                    <a:pt x="3240000" y="89408"/>
                  </a:cubicBezTo>
                  <a:lnTo>
                    <a:pt x="3240000" y="804672"/>
                  </a:lnTo>
                  <a:cubicBezTo>
                    <a:pt x="3240000" y="854051"/>
                    <a:pt x="3199971" y="894080"/>
                    <a:pt x="3150592" y="894080"/>
                  </a:cubicBezTo>
                  <a:lnTo>
                    <a:pt x="89408" y="894080"/>
                  </a:lnTo>
                  <a:cubicBezTo>
                    <a:pt x="40029" y="894080"/>
                    <a:pt x="0" y="854051"/>
                    <a:pt x="0" y="804672"/>
                  </a:cubicBezTo>
                  <a:lnTo>
                    <a:pt x="0" y="89408"/>
                  </a:lnTo>
                  <a:close/>
                </a:path>
              </a:pathLst>
            </a:custGeom>
            <a:noFill/>
            <a:ln>
              <a:noFill/>
            </a:ln>
          </p:spPr>
          <p:style>
            <a:lnRef idx="3">
              <a:schemeClr val="accent2">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spcFirstLastPara="0" vert="horz" wrap="square" lIns="102387" tIns="102387" rIns="100800" bIns="102387" numCol="1" spcCol="1270" anchor="ctr" anchorCtr="0">
              <a:noAutofit/>
            </a:bodyPr>
            <a:lstStyle/>
            <a:p>
              <a:pPr defTabSz="888978">
                <a:lnSpc>
                  <a:spcPct val="90000"/>
                </a:lnSpc>
                <a:spcBef>
                  <a:spcPct val="0"/>
                </a:spcBef>
                <a:spcAft>
                  <a:spcPct val="35000"/>
                </a:spcAft>
              </a:pPr>
              <a:r>
                <a:rPr lang="it-IT" sz="3200" b="1" dirty="0">
                  <a:latin typeface="Century Gothic" panose="020B0502020202020204" pitchFamily="34" charset="0"/>
                </a:rPr>
                <a:t>4.021</a:t>
              </a:r>
              <a:endParaRPr lang="it-IT" sz="2000" b="1" dirty="0">
                <a:latin typeface="Century Gothic" panose="020B0502020202020204" pitchFamily="34" charset="0"/>
              </a:endParaRPr>
            </a:p>
          </p:txBody>
        </p:sp>
        <p:sp>
          <p:nvSpPr>
            <p:cNvPr id="7" name="Figura a mano libera 18">
              <a:extLst>
                <a:ext uri="{FF2B5EF4-FFF2-40B4-BE49-F238E27FC236}">
                  <a16:creationId xmlns:a16="http://schemas.microsoft.com/office/drawing/2014/main" id="{22EC7E49-6B2B-37F4-3487-935E2530368A}"/>
                </a:ext>
              </a:extLst>
            </p:cNvPr>
            <p:cNvSpPr/>
            <p:nvPr/>
          </p:nvSpPr>
          <p:spPr>
            <a:xfrm>
              <a:off x="8558133" y="497804"/>
              <a:ext cx="5029897" cy="894080"/>
            </a:xfrm>
            <a:custGeom>
              <a:avLst/>
              <a:gdLst>
                <a:gd name="connsiteX0" fmla="*/ 0 w 3240000"/>
                <a:gd name="connsiteY0" fmla="*/ 89408 h 894080"/>
                <a:gd name="connsiteX1" fmla="*/ 89408 w 3240000"/>
                <a:gd name="connsiteY1" fmla="*/ 0 h 894080"/>
                <a:gd name="connsiteX2" fmla="*/ 3150592 w 3240000"/>
                <a:gd name="connsiteY2" fmla="*/ 0 h 894080"/>
                <a:gd name="connsiteX3" fmla="*/ 3240000 w 3240000"/>
                <a:gd name="connsiteY3" fmla="*/ 89408 h 894080"/>
                <a:gd name="connsiteX4" fmla="*/ 3240000 w 3240000"/>
                <a:gd name="connsiteY4" fmla="*/ 804672 h 894080"/>
                <a:gd name="connsiteX5" fmla="*/ 3150592 w 3240000"/>
                <a:gd name="connsiteY5" fmla="*/ 894080 h 894080"/>
                <a:gd name="connsiteX6" fmla="*/ 89408 w 3240000"/>
                <a:gd name="connsiteY6" fmla="*/ 894080 h 894080"/>
                <a:gd name="connsiteX7" fmla="*/ 0 w 3240000"/>
                <a:gd name="connsiteY7" fmla="*/ 804672 h 894080"/>
                <a:gd name="connsiteX8" fmla="*/ 0 w 3240000"/>
                <a:gd name="connsiteY8" fmla="*/ 89408 h 894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40000" h="894080">
                  <a:moveTo>
                    <a:pt x="0" y="89408"/>
                  </a:moveTo>
                  <a:cubicBezTo>
                    <a:pt x="0" y="40029"/>
                    <a:pt x="40029" y="0"/>
                    <a:pt x="89408" y="0"/>
                  </a:cubicBezTo>
                  <a:lnTo>
                    <a:pt x="3150592" y="0"/>
                  </a:lnTo>
                  <a:cubicBezTo>
                    <a:pt x="3199971" y="0"/>
                    <a:pt x="3240000" y="40029"/>
                    <a:pt x="3240000" y="89408"/>
                  </a:cubicBezTo>
                  <a:lnTo>
                    <a:pt x="3240000" y="804672"/>
                  </a:lnTo>
                  <a:cubicBezTo>
                    <a:pt x="3240000" y="854051"/>
                    <a:pt x="3199971" y="894080"/>
                    <a:pt x="3150592" y="894080"/>
                  </a:cubicBezTo>
                  <a:lnTo>
                    <a:pt x="89408" y="894080"/>
                  </a:lnTo>
                  <a:cubicBezTo>
                    <a:pt x="40029" y="894080"/>
                    <a:pt x="0" y="854051"/>
                    <a:pt x="0" y="804672"/>
                  </a:cubicBezTo>
                  <a:lnTo>
                    <a:pt x="0" y="89408"/>
                  </a:lnTo>
                  <a:close/>
                </a:path>
              </a:pathLst>
            </a:custGeom>
            <a:noFill/>
            <a:ln>
              <a:noFill/>
            </a:ln>
          </p:spPr>
          <p:style>
            <a:lnRef idx="3">
              <a:schemeClr val="accent2">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spcFirstLastPara="0" vert="horz" wrap="square" lIns="102387" tIns="102387" rIns="100800" bIns="102387" numCol="1" spcCol="1270" anchor="ctr" anchorCtr="0">
              <a:noAutofit/>
            </a:bodyPr>
            <a:lstStyle/>
            <a:p>
              <a:pPr defTabSz="888978">
                <a:lnSpc>
                  <a:spcPct val="90000"/>
                </a:lnSpc>
                <a:spcBef>
                  <a:spcPct val="0"/>
                </a:spcBef>
                <a:spcAft>
                  <a:spcPct val="35000"/>
                </a:spcAft>
              </a:pPr>
              <a:r>
                <a:rPr lang="it-IT" sz="2400" b="1" dirty="0">
                  <a:solidFill>
                    <a:srgbClr val="C00000"/>
                  </a:solidFill>
                  <a:latin typeface="Century Gothic" panose="020B0502020202020204" pitchFamily="34" charset="0"/>
                </a:rPr>
                <a:t>(50% dei Comuni)</a:t>
              </a:r>
            </a:p>
          </p:txBody>
        </p:sp>
      </p:grpSp>
      <p:sp>
        <p:nvSpPr>
          <p:cNvPr id="8" name="Rectangle 2">
            <a:extLst>
              <a:ext uri="{FF2B5EF4-FFF2-40B4-BE49-F238E27FC236}">
                <a16:creationId xmlns:a16="http://schemas.microsoft.com/office/drawing/2014/main" id="{C926C034-8470-2D89-9E6C-9107E0BF95D5}"/>
              </a:ext>
            </a:extLst>
          </p:cNvPr>
          <p:cNvSpPr>
            <a:spLocks noGrp="1" noChangeArrowheads="1"/>
          </p:cNvSpPr>
          <p:nvPr>
            <p:ph type="title"/>
          </p:nvPr>
        </p:nvSpPr>
        <p:spPr>
          <a:xfrm>
            <a:off x="1514848" y="394233"/>
            <a:ext cx="8729354" cy="552224"/>
          </a:xfrm>
        </p:spPr>
        <p:txBody>
          <a:bodyPr vert="horz" lIns="68580" tIns="34290" rIns="270000" bIns="34290" rtlCol="0" anchor="t">
            <a:noAutofit/>
          </a:bodyPr>
          <a:lstStyle/>
          <a:p>
            <a:pPr>
              <a:tabLst>
                <a:tab pos="6524625" algn="l"/>
              </a:tabLst>
              <a:defRPr/>
            </a:pPr>
            <a:r>
              <a:rPr lang="it-IT" altLang="it-IT" sz="3200" b="1" dirty="0">
                <a:solidFill>
                  <a:srgbClr val="003366"/>
                </a:solidFill>
                <a:latin typeface="+mn-lt"/>
                <a:ea typeface="+mn-ea"/>
                <a:cs typeface="Arial" charset="0"/>
              </a:rPr>
              <a:t>Prevenzione non strutturale</a:t>
            </a:r>
          </a:p>
        </p:txBody>
      </p:sp>
      <p:cxnSp>
        <p:nvCxnSpPr>
          <p:cNvPr id="9" name="Connettore diritto 8">
            <a:extLst>
              <a:ext uri="{FF2B5EF4-FFF2-40B4-BE49-F238E27FC236}">
                <a16:creationId xmlns:a16="http://schemas.microsoft.com/office/drawing/2014/main" id="{D68696F9-7C1A-11A0-167D-B6DBB2B2C1C5}"/>
              </a:ext>
            </a:extLst>
          </p:cNvPr>
          <p:cNvCxnSpPr>
            <a:cxnSpLocks/>
          </p:cNvCxnSpPr>
          <p:nvPr/>
        </p:nvCxnSpPr>
        <p:spPr>
          <a:xfrm>
            <a:off x="1362636" y="1008971"/>
            <a:ext cx="2732750"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510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1+#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6" name="Immagine 175">
            <a:extLst>
              <a:ext uri="{FF2B5EF4-FFF2-40B4-BE49-F238E27FC236}">
                <a16:creationId xmlns:a16="http://schemas.microsoft.com/office/drawing/2014/main" id="{8EF06917-8CBB-0EBB-6200-8342174DA5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54725" y="1196752"/>
            <a:ext cx="2915122" cy="2488047"/>
          </a:xfrm>
          <a:prstGeom prst="rect">
            <a:avLst/>
          </a:prstGeom>
        </p:spPr>
      </p:pic>
      <p:sp>
        <p:nvSpPr>
          <p:cNvPr id="87" name="Figura a mano libera 9">
            <a:extLst>
              <a:ext uri="{FF2B5EF4-FFF2-40B4-BE49-F238E27FC236}">
                <a16:creationId xmlns:a16="http://schemas.microsoft.com/office/drawing/2014/main" id="{4DFBA5F7-0530-9957-1803-26045FD4A89D}"/>
              </a:ext>
            </a:extLst>
          </p:cNvPr>
          <p:cNvSpPr/>
          <p:nvPr/>
        </p:nvSpPr>
        <p:spPr>
          <a:xfrm>
            <a:off x="1319056" y="1088053"/>
            <a:ext cx="6993421" cy="540000"/>
          </a:xfrm>
          <a:custGeom>
            <a:avLst/>
            <a:gdLst>
              <a:gd name="connsiteX0" fmla="*/ 0 w 5299781"/>
              <a:gd name="connsiteY0" fmla="*/ 78722 h 472320"/>
              <a:gd name="connsiteX1" fmla="*/ 23057 w 5299781"/>
              <a:gd name="connsiteY1" fmla="*/ 23057 h 472320"/>
              <a:gd name="connsiteX2" fmla="*/ 78722 w 5299781"/>
              <a:gd name="connsiteY2" fmla="*/ 0 h 472320"/>
              <a:gd name="connsiteX3" fmla="*/ 5221059 w 5299781"/>
              <a:gd name="connsiteY3" fmla="*/ 0 h 472320"/>
              <a:gd name="connsiteX4" fmla="*/ 5276724 w 5299781"/>
              <a:gd name="connsiteY4" fmla="*/ 23057 h 472320"/>
              <a:gd name="connsiteX5" fmla="*/ 5299781 w 5299781"/>
              <a:gd name="connsiteY5" fmla="*/ 78722 h 472320"/>
              <a:gd name="connsiteX6" fmla="*/ 5299781 w 5299781"/>
              <a:gd name="connsiteY6" fmla="*/ 393598 h 472320"/>
              <a:gd name="connsiteX7" fmla="*/ 5276724 w 5299781"/>
              <a:gd name="connsiteY7" fmla="*/ 449263 h 472320"/>
              <a:gd name="connsiteX8" fmla="*/ 5221059 w 5299781"/>
              <a:gd name="connsiteY8" fmla="*/ 472320 h 472320"/>
              <a:gd name="connsiteX9" fmla="*/ 78722 w 5299781"/>
              <a:gd name="connsiteY9" fmla="*/ 472320 h 472320"/>
              <a:gd name="connsiteX10" fmla="*/ 23057 w 5299781"/>
              <a:gd name="connsiteY10" fmla="*/ 449263 h 472320"/>
              <a:gd name="connsiteX11" fmla="*/ 0 w 5299781"/>
              <a:gd name="connsiteY11" fmla="*/ 393598 h 472320"/>
              <a:gd name="connsiteX12" fmla="*/ 0 w 5299781"/>
              <a:gd name="connsiteY12" fmla="*/ 78722 h 472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99781" h="472320">
                <a:moveTo>
                  <a:pt x="0" y="78722"/>
                </a:moveTo>
                <a:cubicBezTo>
                  <a:pt x="0" y="57844"/>
                  <a:pt x="8294" y="37820"/>
                  <a:pt x="23057" y="23057"/>
                </a:cubicBezTo>
                <a:cubicBezTo>
                  <a:pt x="37820" y="8294"/>
                  <a:pt x="57844" y="0"/>
                  <a:pt x="78722" y="0"/>
                </a:cubicBezTo>
                <a:lnTo>
                  <a:pt x="5221059" y="0"/>
                </a:lnTo>
                <a:cubicBezTo>
                  <a:pt x="5241937" y="0"/>
                  <a:pt x="5261961" y="8294"/>
                  <a:pt x="5276724" y="23057"/>
                </a:cubicBezTo>
                <a:cubicBezTo>
                  <a:pt x="5291487" y="37820"/>
                  <a:pt x="5299781" y="57844"/>
                  <a:pt x="5299781" y="78722"/>
                </a:cubicBezTo>
                <a:lnTo>
                  <a:pt x="5299781" y="393598"/>
                </a:lnTo>
                <a:cubicBezTo>
                  <a:pt x="5299781" y="414476"/>
                  <a:pt x="5291487" y="434500"/>
                  <a:pt x="5276724" y="449263"/>
                </a:cubicBezTo>
                <a:cubicBezTo>
                  <a:pt x="5261961" y="464026"/>
                  <a:pt x="5241937" y="472320"/>
                  <a:pt x="5221059" y="472320"/>
                </a:cubicBezTo>
                <a:lnTo>
                  <a:pt x="78722" y="472320"/>
                </a:lnTo>
                <a:cubicBezTo>
                  <a:pt x="57844" y="472320"/>
                  <a:pt x="37820" y="464026"/>
                  <a:pt x="23057" y="449263"/>
                </a:cubicBezTo>
                <a:cubicBezTo>
                  <a:pt x="8294" y="434500"/>
                  <a:pt x="0" y="414476"/>
                  <a:pt x="0" y="393598"/>
                </a:cubicBezTo>
                <a:lnTo>
                  <a:pt x="0" y="78722"/>
                </a:lnTo>
                <a:close/>
              </a:path>
            </a:pathLst>
          </a:custGeom>
          <a:solidFill>
            <a:schemeClr val="accent5">
              <a:lumMod val="75000"/>
            </a:schemeClr>
          </a:solidFill>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lIns="180000" tIns="23057" rIns="180000" bIns="23057" spcCol="1270" anchor="ctr"/>
          <a:lstStyle/>
          <a:p>
            <a:pPr marL="358775" indent="-358775" defTabSz="622300" fontAlgn="base">
              <a:lnSpc>
                <a:spcPct val="90000"/>
              </a:lnSpc>
              <a:spcBef>
                <a:spcPct val="0"/>
              </a:spcBef>
              <a:spcAft>
                <a:spcPct val="35000"/>
              </a:spcAft>
              <a:buFont typeface="+mj-lt"/>
              <a:buAutoNum type="alphaLcParenR"/>
              <a:defRPr/>
            </a:pPr>
            <a:r>
              <a:rPr lang="it-IT" sz="2000" b="1" dirty="0">
                <a:solidFill>
                  <a:prstClr val="white"/>
                </a:solidFill>
                <a:effectLst>
                  <a:outerShdw blurRad="38100" dist="38100" dir="2700000" algn="tl">
                    <a:srgbClr val="000000">
                      <a:alpha val="43137"/>
                    </a:srgbClr>
                  </a:outerShdw>
                </a:effectLst>
                <a:latin typeface="Candara" panose="020E0502030303020204" pitchFamily="34" charset="0"/>
              </a:rPr>
              <a:t>ANALISI DELLA CONDIZIONE LIMITE DI EMERGENZA (CLE) </a:t>
            </a:r>
          </a:p>
        </p:txBody>
      </p:sp>
      <p:sp>
        <p:nvSpPr>
          <p:cNvPr id="88" name="Rettangolo 87">
            <a:extLst>
              <a:ext uri="{FF2B5EF4-FFF2-40B4-BE49-F238E27FC236}">
                <a16:creationId xmlns:a16="http://schemas.microsoft.com/office/drawing/2014/main" id="{2C7BB517-C028-38DC-DE8B-1AAB44D8AEB4}"/>
              </a:ext>
            </a:extLst>
          </p:cNvPr>
          <p:cNvSpPr/>
          <p:nvPr/>
        </p:nvSpPr>
        <p:spPr>
          <a:xfrm>
            <a:off x="122154" y="1838018"/>
            <a:ext cx="9946600" cy="4095150"/>
          </a:xfrm>
          <a:prstGeom prst="rect">
            <a:avLst/>
          </a:prstGeom>
        </p:spPr>
        <p:txBody>
          <a:bodyPr vert="horz" rIns="360000" anchor="t" anchorCtr="0">
            <a:noAutofit/>
          </a:bodyPr>
          <a:lstStyle/>
          <a:p>
            <a:pPr defTabSz="457200" fontAlgn="base">
              <a:spcBef>
                <a:spcPct val="0"/>
              </a:spcBef>
              <a:spcAft>
                <a:spcPct val="0"/>
              </a:spcAft>
              <a:tabLst>
                <a:tab pos="8699500" algn="l"/>
              </a:tabLst>
              <a:defRPr/>
            </a:pPr>
            <a:r>
              <a:rPr lang="it-IT" sz="2000" b="1" dirty="0">
                <a:solidFill>
                  <a:prstClr val="black"/>
                </a:solidFill>
                <a:latin typeface="Calibri" panose="020F0502020204030204" pitchFamily="34" charset="0"/>
                <a:ea typeface="ＭＳ Ｐゴシック" pitchFamily="34" charset="-128"/>
                <a:cs typeface="Calibri" panose="020F0502020204030204" pitchFamily="34" charset="0"/>
              </a:rPr>
              <a:t>Condizione</a:t>
            </a:r>
            <a:r>
              <a:rPr lang="it-IT" sz="2000" dirty="0">
                <a:solidFill>
                  <a:prstClr val="black"/>
                </a:solidFill>
                <a:latin typeface="Calibri" panose="020F0502020204030204" pitchFamily="34" charset="0"/>
                <a:ea typeface="ＭＳ Ｐゴシック" pitchFamily="34" charset="-128"/>
                <a:cs typeface="Calibri" panose="020F0502020204030204" pitchFamily="34" charset="0"/>
              </a:rPr>
              <a:t> al cui superamento, a seguito del sisma, l’insediamento urbano </a:t>
            </a:r>
            <a:r>
              <a:rPr lang="it-IT" sz="2000" b="1" dirty="0">
                <a:solidFill>
                  <a:prstClr val="black"/>
                </a:solidFill>
                <a:latin typeface="Calibri" panose="020F0502020204030204" pitchFamily="34" charset="0"/>
                <a:ea typeface="ＭＳ Ｐゴシック" pitchFamily="34" charset="-128"/>
                <a:cs typeface="Calibri" panose="020F0502020204030204" pitchFamily="34" charset="0"/>
              </a:rPr>
              <a:t>conserva</a:t>
            </a:r>
            <a:r>
              <a:rPr lang="it-IT" sz="2000" dirty="0">
                <a:solidFill>
                  <a:prstClr val="black"/>
                </a:solidFill>
                <a:latin typeface="Calibri" panose="020F0502020204030204" pitchFamily="34" charset="0"/>
                <a:ea typeface="ＭＳ Ｐゴシック" pitchFamily="34" charset="-128"/>
                <a:cs typeface="Calibri" panose="020F0502020204030204" pitchFamily="34" charset="0"/>
              </a:rPr>
              <a:t>:</a:t>
            </a:r>
          </a:p>
          <a:p>
            <a:pPr marL="177800" indent="-177800" defTabSz="457200" fontAlgn="base">
              <a:spcBef>
                <a:spcPct val="0"/>
              </a:spcBef>
              <a:spcAft>
                <a:spcPct val="0"/>
              </a:spcAft>
              <a:buFont typeface="Arial" panose="020B0604020202020204" pitchFamily="34" charset="0"/>
              <a:buChar char="•"/>
              <a:tabLst>
                <a:tab pos="8699500" algn="l"/>
              </a:tabLst>
              <a:defRPr/>
            </a:pPr>
            <a:r>
              <a:rPr lang="it-IT" sz="2000" dirty="0">
                <a:solidFill>
                  <a:prstClr val="black"/>
                </a:solidFill>
                <a:latin typeface="Calibri" panose="020F0502020204030204" pitchFamily="34" charset="0"/>
                <a:ea typeface="ＭＳ Ｐゴシック" pitchFamily="34" charset="-128"/>
                <a:cs typeface="Calibri" panose="020F0502020204030204" pitchFamily="34" charset="0"/>
              </a:rPr>
              <a:t>L’</a:t>
            </a:r>
            <a:r>
              <a:rPr lang="it-IT" sz="2000" b="1" dirty="0">
                <a:solidFill>
                  <a:srgbClr val="C0504D"/>
                </a:solidFill>
                <a:latin typeface="Calibri" panose="020F0502020204030204" pitchFamily="34" charset="0"/>
                <a:ea typeface="ＭＳ Ｐゴシック" pitchFamily="34" charset="-128"/>
                <a:cs typeface="Calibri" panose="020F0502020204030204" pitchFamily="34" charset="0"/>
              </a:rPr>
              <a:t>operatività</a:t>
            </a:r>
            <a:r>
              <a:rPr lang="it-IT" sz="2000" b="1" dirty="0">
                <a:solidFill>
                  <a:prstClr val="black"/>
                </a:solidFill>
                <a:latin typeface="Calibri" panose="020F0502020204030204" pitchFamily="34" charset="0"/>
                <a:ea typeface="ＭＳ Ｐゴシック" pitchFamily="34" charset="-128"/>
                <a:cs typeface="Calibri" panose="020F0502020204030204" pitchFamily="34" charset="0"/>
              </a:rPr>
              <a:t> </a:t>
            </a:r>
            <a:r>
              <a:rPr lang="it-IT" sz="2000" dirty="0">
                <a:solidFill>
                  <a:prstClr val="black"/>
                </a:solidFill>
                <a:latin typeface="Calibri" panose="020F0502020204030204" pitchFamily="34" charset="0"/>
                <a:ea typeface="ＭＳ Ｐゴシック" pitchFamily="34" charset="-128"/>
                <a:cs typeface="Calibri" panose="020F0502020204030204" pitchFamily="34" charset="0"/>
              </a:rPr>
              <a:t>della maggior parte delle funzioni strategiche per l’emergenza</a:t>
            </a:r>
          </a:p>
          <a:p>
            <a:pPr marL="177800" indent="-177800" defTabSz="457200" fontAlgn="base">
              <a:spcBef>
                <a:spcPct val="0"/>
              </a:spcBef>
              <a:spcAft>
                <a:spcPct val="0"/>
              </a:spcAft>
              <a:buFont typeface="Arial" panose="020B0604020202020204" pitchFamily="34" charset="0"/>
              <a:buChar char="•"/>
              <a:tabLst>
                <a:tab pos="177800" algn="l"/>
                <a:tab pos="8699500" algn="l"/>
              </a:tabLst>
              <a:defRPr/>
            </a:pPr>
            <a:r>
              <a:rPr lang="it-IT" sz="2000" dirty="0">
                <a:solidFill>
                  <a:prstClr val="black"/>
                </a:solidFill>
                <a:latin typeface="Calibri" panose="020F0502020204030204" pitchFamily="34" charset="0"/>
                <a:ea typeface="ＭＳ Ｐゴシック" pitchFamily="34" charset="-128"/>
                <a:cs typeface="Calibri" panose="020F0502020204030204" pitchFamily="34" charset="0"/>
              </a:rPr>
              <a:t>La </a:t>
            </a:r>
            <a:r>
              <a:rPr lang="it-IT" sz="2000" b="1" dirty="0">
                <a:solidFill>
                  <a:srgbClr val="C0504D"/>
                </a:solidFill>
                <a:latin typeface="Calibri" panose="020F0502020204030204" pitchFamily="34" charset="0"/>
                <a:ea typeface="ＭＳ Ｐゴシック" pitchFamily="34" charset="-128"/>
                <a:cs typeface="Calibri" panose="020F0502020204030204" pitchFamily="34" charset="0"/>
              </a:rPr>
              <a:t>connessione</a:t>
            </a:r>
            <a:r>
              <a:rPr lang="it-IT" sz="2000" b="1" dirty="0">
                <a:solidFill>
                  <a:prstClr val="black"/>
                </a:solidFill>
                <a:latin typeface="Calibri" panose="020F0502020204030204" pitchFamily="34" charset="0"/>
                <a:ea typeface="ＭＳ Ｐゴシック" pitchFamily="34" charset="-128"/>
                <a:cs typeface="Calibri" panose="020F0502020204030204" pitchFamily="34" charset="0"/>
              </a:rPr>
              <a:t> </a:t>
            </a:r>
            <a:r>
              <a:rPr lang="it-IT" sz="2000" dirty="0">
                <a:solidFill>
                  <a:prstClr val="black"/>
                </a:solidFill>
                <a:latin typeface="Calibri" panose="020F0502020204030204" pitchFamily="34" charset="0"/>
                <a:ea typeface="ＭＳ Ｐゴシック" pitchFamily="34" charset="-128"/>
                <a:cs typeface="Calibri" panose="020F0502020204030204" pitchFamily="34" charset="0"/>
              </a:rPr>
              <a:t>fra tali funzioni </a:t>
            </a:r>
          </a:p>
          <a:p>
            <a:pPr marL="177800" indent="-177800" defTabSz="457200" fontAlgn="base">
              <a:spcBef>
                <a:spcPct val="0"/>
              </a:spcBef>
              <a:spcAft>
                <a:spcPct val="0"/>
              </a:spcAft>
              <a:buFont typeface="Arial" panose="020B0604020202020204" pitchFamily="34" charset="0"/>
              <a:buChar char="•"/>
              <a:tabLst>
                <a:tab pos="177800" algn="l"/>
                <a:tab pos="8699500" algn="l"/>
              </a:tabLst>
              <a:defRPr/>
            </a:pPr>
            <a:r>
              <a:rPr lang="it-IT" sz="2000" dirty="0">
                <a:solidFill>
                  <a:prstClr val="black"/>
                </a:solidFill>
                <a:latin typeface="Calibri" panose="020F0502020204030204" pitchFamily="34" charset="0"/>
                <a:ea typeface="ＭＳ Ｐゴシック" pitchFamily="34" charset="-128"/>
                <a:cs typeface="Calibri" panose="020F0502020204030204" pitchFamily="34" charset="0"/>
              </a:rPr>
              <a:t>L’</a:t>
            </a:r>
            <a:r>
              <a:rPr lang="it-IT" sz="2000" b="1" dirty="0">
                <a:solidFill>
                  <a:srgbClr val="C0504D"/>
                </a:solidFill>
                <a:latin typeface="Calibri" panose="020F0502020204030204" pitchFamily="34" charset="0"/>
                <a:ea typeface="ＭＳ Ｐゴシック" pitchFamily="34" charset="-128"/>
                <a:cs typeface="Calibri" panose="020F0502020204030204" pitchFamily="34" charset="0"/>
              </a:rPr>
              <a:t>accessibilità</a:t>
            </a:r>
            <a:r>
              <a:rPr lang="it-IT" sz="2000" b="1" dirty="0">
                <a:solidFill>
                  <a:prstClr val="black"/>
                </a:solidFill>
                <a:latin typeface="Calibri" panose="020F0502020204030204" pitchFamily="34" charset="0"/>
                <a:ea typeface="ＭＳ Ｐゴシック" pitchFamily="34" charset="-128"/>
                <a:cs typeface="Calibri" panose="020F0502020204030204" pitchFamily="34" charset="0"/>
              </a:rPr>
              <a:t> </a:t>
            </a:r>
            <a:r>
              <a:rPr lang="it-IT" sz="2000" dirty="0">
                <a:solidFill>
                  <a:prstClr val="black"/>
                </a:solidFill>
                <a:latin typeface="Calibri" panose="020F0502020204030204" pitchFamily="34" charset="0"/>
                <a:ea typeface="ＭＳ Ｐゴシック" pitchFamily="34" charset="-128"/>
                <a:cs typeface="Calibri" panose="020F0502020204030204" pitchFamily="34" charset="0"/>
              </a:rPr>
              <a:t>con il contesto territoriale</a:t>
            </a:r>
          </a:p>
        </p:txBody>
      </p:sp>
      <p:grpSp>
        <p:nvGrpSpPr>
          <p:cNvPr id="10" name="Gruppo 9">
            <a:extLst>
              <a:ext uri="{FF2B5EF4-FFF2-40B4-BE49-F238E27FC236}">
                <a16:creationId xmlns:a16="http://schemas.microsoft.com/office/drawing/2014/main" id="{860DEFD4-217B-98EA-64DA-23C805F6FC4C}"/>
              </a:ext>
            </a:extLst>
          </p:cNvPr>
          <p:cNvGrpSpPr/>
          <p:nvPr/>
        </p:nvGrpSpPr>
        <p:grpSpPr>
          <a:xfrm>
            <a:off x="393755" y="3038091"/>
            <a:ext cx="5263093" cy="3670991"/>
            <a:chOff x="179512" y="1797051"/>
            <a:chExt cx="6145213" cy="4368799"/>
          </a:xfrm>
        </p:grpSpPr>
        <p:pic>
          <p:nvPicPr>
            <p:cNvPr id="11" name="Picture 2">
              <a:extLst>
                <a:ext uri="{FF2B5EF4-FFF2-40B4-BE49-F238E27FC236}">
                  <a16:creationId xmlns:a16="http://schemas.microsoft.com/office/drawing/2014/main" id="{C0658E8A-F8CD-6120-5224-389197F9CAC2}"/>
                </a:ext>
              </a:extLst>
            </p:cNvPr>
            <p:cNvPicPr>
              <a:picLocks noChangeAspect="1" noChangeArrowheads="1"/>
            </p:cNvPicPr>
            <p:nvPr/>
          </p:nvPicPr>
          <p:blipFill>
            <a:blip r:embed="rId4"/>
            <a:srcRect l="4574" t="11098" r="4468" b="4475"/>
            <a:stretch>
              <a:fillRect/>
            </a:stretch>
          </p:blipFill>
          <p:spPr bwMode="auto">
            <a:xfrm>
              <a:off x="179512" y="1844675"/>
              <a:ext cx="6145213" cy="4321175"/>
            </a:xfrm>
            <a:prstGeom prst="rect">
              <a:avLst/>
            </a:prstGeom>
            <a:ln>
              <a:noFill/>
            </a:ln>
            <a:effectLst>
              <a:outerShdw blurRad="292100" dist="139700" dir="2700000" algn="tl" rotWithShape="0">
                <a:srgbClr val="333333">
                  <a:alpha val="65000"/>
                </a:srgbClr>
              </a:outerShdw>
            </a:effectLst>
          </p:spPr>
        </p:pic>
        <p:sp>
          <p:nvSpPr>
            <p:cNvPr id="12" name="Ovale 11">
              <a:extLst>
                <a:ext uri="{FF2B5EF4-FFF2-40B4-BE49-F238E27FC236}">
                  <a16:creationId xmlns:a16="http://schemas.microsoft.com/office/drawing/2014/main" id="{CED42DDB-4081-686D-A1EE-AFBF0F7E543A}"/>
                </a:ext>
              </a:extLst>
            </p:cNvPr>
            <p:cNvSpPr/>
            <p:nvPr/>
          </p:nvSpPr>
          <p:spPr>
            <a:xfrm>
              <a:off x="3662487" y="3040063"/>
              <a:ext cx="214313" cy="2333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it-IT" sz="1000">
                <a:solidFill>
                  <a:prstClr val="white"/>
                </a:solidFill>
                <a:latin typeface="Candara" panose="020E0502030303020204" pitchFamily="34" charset="0"/>
              </a:endParaRPr>
            </a:p>
          </p:txBody>
        </p:sp>
        <p:sp>
          <p:nvSpPr>
            <p:cNvPr id="13" name="Ovale 12">
              <a:extLst>
                <a:ext uri="{FF2B5EF4-FFF2-40B4-BE49-F238E27FC236}">
                  <a16:creationId xmlns:a16="http://schemas.microsoft.com/office/drawing/2014/main" id="{56E68A2E-F221-38F8-A0A8-D207BF42A58E}"/>
                </a:ext>
              </a:extLst>
            </p:cNvPr>
            <p:cNvSpPr/>
            <p:nvPr/>
          </p:nvSpPr>
          <p:spPr>
            <a:xfrm>
              <a:off x="2514725" y="4000500"/>
              <a:ext cx="214312" cy="2349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it-IT" sz="1000">
                <a:solidFill>
                  <a:prstClr val="white"/>
                </a:solidFill>
                <a:latin typeface="Candara" panose="020E0502030303020204" pitchFamily="34" charset="0"/>
              </a:endParaRPr>
            </a:p>
          </p:txBody>
        </p:sp>
        <p:sp>
          <p:nvSpPr>
            <p:cNvPr id="14" name="Ovale 13">
              <a:extLst>
                <a:ext uri="{FF2B5EF4-FFF2-40B4-BE49-F238E27FC236}">
                  <a16:creationId xmlns:a16="http://schemas.microsoft.com/office/drawing/2014/main" id="{447136C1-18EE-F7DD-B931-7AB8952367A0}"/>
                </a:ext>
              </a:extLst>
            </p:cNvPr>
            <p:cNvSpPr/>
            <p:nvPr/>
          </p:nvSpPr>
          <p:spPr>
            <a:xfrm>
              <a:off x="2252787" y="4097338"/>
              <a:ext cx="214313" cy="2333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it-IT" sz="1000">
                <a:solidFill>
                  <a:prstClr val="white"/>
                </a:solidFill>
                <a:latin typeface="Candara" panose="020E0502030303020204" pitchFamily="34" charset="0"/>
              </a:endParaRPr>
            </a:p>
          </p:txBody>
        </p:sp>
        <p:sp>
          <p:nvSpPr>
            <p:cNvPr id="93" name="Ovale 92">
              <a:extLst>
                <a:ext uri="{FF2B5EF4-FFF2-40B4-BE49-F238E27FC236}">
                  <a16:creationId xmlns:a16="http://schemas.microsoft.com/office/drawing/2014/main" id="{36839C02-A51E-8C5B-B7C9-CE6807D1ABBB}"/>
                </a:ext>
              </a:extLst>
            </p:cNvPr>
            <p:cNvSpPr/>
            <p:nvPr/>
          </p:nvSpPr>
          <p:spPr>
            <a:xfrm>
              <a:off x="2167062" y="4357688"/>
              <a:ext cx="214313" cy="2333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it-IT" sz="1000">
                <a:solidFill>
                  <a:prstClr val="white"/>
                </a:solidFill>
                <a:latin typeface="Candara" panose="020E0502030303020204" pitchFamily="34" charset="0"/>
              </a:endParaRPr>
            </a:p>
          </p:txBody>
        </p:sp>
        <p:sp>
          <p:nvSpPr>
            <p:cNvPr id="94" name="Ovale 93">
              <a:extLst>
                <a:ext uri="{FF2B5EF4-FFF2-40B4-BE49-F238E27FC236}">
                  <a16:creationId xmlns:a16="http://schemas.microsoft.com/office/drawing/2014/main" id="{0BDCDC6B-D872-13E6-DE4E-01C0825B291F}"/>
                </a:ext>
              </a:extLst>
            </p:cNvPr>
            <p:cNvSpPr/>
            <p:nvPr/>
          </p:nvSpPr>
          <p:spPr>
            <a:xfrm>
              <a:off x="1652712" y="4106863"/>
              <a:ext cx="214313" cy="2333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it-IT" sz="1000">
                <a:solidFill>
                  <a:prstClr val="white"/>
                </a:solidFill>
                <a:latin typeface="Candara" panose="020E0502030303020204" pitchFamily="34" charset="0"/>
              </a:endParaRPr>
            </a:p>
          </p:txBody>
        </p:sp>
        <p:sp>
          <p:nvSpPr>
            <p:cNvPr id="95" name="Ovale 94">
              <a:extLst>
                <a:ext uri="{FF2B5EF4-FFF2-40B4-BE49-F238E27FC236}">
                  <a16:creationId xmlns:a16="http://schemas.microsoft.com/office/drawing/2014/main" id="{E4C3AF3E-0BFC-7CD6-E4DC-EB26059FC1C3}"/>
                </a:ext>
              </a:extLst>
            </p:cNvPr>
            <p:cNvSpPr/>
            <p:nvPr/>
          </p:nvSpPr>
          <p:spPr>
            <a:xfrm>
              <a:off x="4853112" y="5192713"/>
              <a:ext cx="214313" cy="2333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it-IT" sz="1000">
                <a:solidFill>
                  <a:prstClr val="white"/>
                </a:solidFill>
                <a:latin typeface="Candara" panose="020E0502030303020204" pitchFamily="34" charset="0"/>
              </a:endParaRPr>
            </a:p>
          </p:txBody>
        </p:sp>
        <p:sp>
          <p:nvSpPr>
            <p:cNvPr id="96" name="Ovale 95">
              <a:extLst>
                <a:ext uri="{FF2B5EF4-FFF2-40B4-BE49-F238E27FC236}">
                  <a16:creationId xmlns:a16="http://schemas.microsoft.com/office/drawing/2014/main" id="{92BD53FD-57FC-F041-3E65-36577FA803F4}"/>
                </a:ext>
              </a:extLst>
            </p:cNvPr>
            <p:cNvSpPr/>
            <p:nvPr/>
          </p:nvSpPr>
          <p:spPr>
            <a:xfrm>
              <a:off x="1470150" y="3022600"/>
              <a:ext cx="214312" cy="233363"/>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it-IT" sz="1000">
                <a:solidFill>
                  <a:prstClr val="white"/>
                </a:solidFill>
                <a:latin typeface="Candara" panose="020E0502030303020204" pitchFamily="34" charset="0"/>
              </a:endParaRPr>
            </a:p>
          </p:txBody>
        </p:sp>
        <p:sp>
          <p:nvSpPr>
            <p:cNvPr id="97" name="Ovale 96">
              <a:extLst>
                <a:ext uri="{FF2B5EF4-FFF2-40B4-BE49-F238E27FC236}">
                  <a16:creationId xmlns:a16="http://schemas.microsoft.com/office/drawing/2014/main" id="{264BFB4E-D467-9AAF-DB15-E786F0A40912}"/>
                </a:ext>
              </a:extLst>
            </p:cNvPr>
            <p:cNvSpPr/>
            <p:nvPr/>
          </p:nvSpPr>
          <p:spPr>
            <a:xfrm>
              <a:off x="955800" y="3459163"/>
              <a:ext cx="212725" cy="233362"/>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it-IT" sz="1000">
                <a:solidFill>
                  <a:prstClr val="white"/>
                </a:solidFill>
                <a:latin typeface="Candara" panose="020E0502030303020204" pitchFamily="34" charset="0"/>
              </a:endParaRPr>
            </a:p>
          </p:txBody>
        </p:sp>
        <p:sp>
          <p:nvSpPr>
            <p:cNvPr id="98" name="Ovale 97">
              <a:extLst>
                <a:ext uri="{FF2B5EF4-FFF2-40B4-BE49-F238E27FC236}">
                  <a16:creationId xmlns:a16="http://schemas.microsoft.com/office/drawing/2014/main" id="{2531B021-E99C-C828-AA90-793773AD0C95}"/>
                </a:ext>
              </a:extLst>
            </p:cNvPr>
            <p:cNvSpPr/>
            <p:nvPr/>
          </p:nvSpPr>
          <p:spPr>
            <a:xfrm>
              <a:off x="670050" y="3300413"/>
              <a:ext cx="214312" cy="23336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it-IT" sz="1000">
                <a:solidFill>
                  <a:prstClr val="white"/>
                </a:solidFill>
                <a:latin typeface="Candara" panose="020E0502030303020204" pitchFamily="34" charset="0"/>
              </a:endParaRPr>
            </a:p>
          </p:txBody>
        </p:sp>
        <p:sp>
          <p:nvSpPr>
            <p:cNvPr id="99" name="Ovale 98">
              <a:extLst>
                <a:ext uri="{FF2B5EF4-FFF2-40B4-BE49-F238E27FC236}">
                  <a16:creationId xmlns:a16="http://schemas.microsoft.com/office/drawing/2014/main" id="{644C0279-9FEF-A088-7CDB-2F30D39CE50E}"/>
                </a:ext>
              </a:extLst>
            </p:cNvPr>
            <p:cNvSpPr/>
            <p:nvPr/>
          </p:nvSpPr>
          <p:spPr>
            <a:xfrm>
              <a:off x="1224087" y="3533775"/>
              <a:ext cx="214313" cy="23336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it-IT" sz="1000">
                <a:solidFill>
                  <a:prstClr val="white"/>
                </a:solidFill>
                <a:latin typeface="Candara" panose="020E0502030303020204" pitchFamily="34" charset="0"/>
              </a:endParaRPr>
            </a:p>
          </p:txBody>
        </p:sp>
        <p:sp>
          <p:nvSpPr>
            <p:cNvPr id="100" name="Ovale 99">
              <a:extLst>
                <a:ext uri="{FF2B5EF4-FFF2-40B4-BE49-F238E27FC236}">
                  <a16:creationId xmlns:a16="http://schemas.microsoft.com/office/drawing/2014/main" id="{FCD701B9-1644-723F-51C6-E1948668C45A}"/>
                </a:ext>
              </a:extLst>
            </p:cNvPr>
            <p:cNvSpPr/>
            <p:nvPr/>
          </p:nvSpPr>
          <p:spPr>
            <a:xfrm>
              <a:off x="1846387" y="3222625"/>
              <a:ext cx="214313" cy="23336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it-IT" sz="1000">
                <a:solidFill>
                  <a:prstClr val="white"/>
                </a:solidFill>
                <a:latin typeface="Candara" panose="020E0502030303020204" pitchFamily="34" charset="0"/>
              </a:endParaRPr>
            </a:p>
          </p:txBody>
        </p:sp>
        <p:sp>
          <p:nvSpPr>
            <p:cNvPr id="101" name="Ovale 100">
              <a:extLst>
                <a:ext uri="{FF2B5EF4-FFF2-40B4-BE49-F238E27FC236}">
                  <a16:creationId xmlns:a16="http://schemas.microsoft.com/office/drawing/2014/main" id="{D17CC011-0864-675B-D632-1EF76A3F950E}"/>
                </a:ext>
              </a:extLst>
            </p:cNvPr>
            <p:cNvSpPr/>
            <p:nvPr/>
          </p:nvSpPr>
          <p:spPr>
            <a:xfrm>
              <a:off x="3773612" y="2181225"/>
              <a:ext cx="212725" cy="23495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it-IT" sz="1000">
                <a:solidFill>
                  <a:prstClr val="white"/>
                </a:solidFill>
                <a:latin typeface="Candara" panose="020E0502030303020204" pitchFamily="34" charset="0"/>
              </a:endParaRPr>
            </a:p>
          </p:txBody>
        </p:sp>
        <p:sp>
          <p:nvSpPr>
            <p:cNvPr id="102" name="Ovale 101">
              <a:extLst>
                <a:ext uri="{FF2B5EF4-FFF2-40B4-BE49-F238E27FC236}">
                  <a16:creationId xmlns:a16="http://schemas.microsoft.com/office/drawing/2014/main" id="{0BEDFB8C-DEF7-1F93-A83D-A49EA6706814}"/>
                </a:ext>
              </a:extLst>
            </p:cNvPr>
            <p:cNvSpPr/>
            <p:nvPr/>
          </p:nvSpPr>
          <p:spPr>
            <a:xfrm>
              <a:off x="4589587" y="4759325"/>
              <a:ext cx="214313" cy="23336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it-IT" sz="1000">
                <a:solidFill>
                  <a:prstClr val="white"/>
                </a:solidFill>
                <a:latin typeface="Candara" panose="020E0502030303020204" pitchFamily="34" charset="0"/>
              </a:endParaRPr>
            </a:p>
          </p:txBody>
        </p:sp>
        <p:sp>
          <p:nvSpPr>
            <p:cNvPr id="103" name="Ovale 102">
              <a:extLst>
                <a:ext uri="{FF2B5EF4-FFF2-40B4-BE49-F238E27FC236}">
                  <a16:creationId xmlns:a16="http://schemas.microsoft.com/office/drawing/2014/main" id="{7CDBFCD0-4FB7-D0A6-97B3-982609AEFB82}"/>
                </a:ext>
              </a:extLst>
            </p:cNvPr>
            <p:cNvSpPr/>
            <p:nvPr/>
          </p:nvSpPr>
          <p:spPr>
            <a:xfrm>
              <a:off x="3114800" y="3348038"/>
              <a:ext cx="212725" cy="2333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it-IT" sz="1000">
                <a:solidFill>
                  <a:prstClr val="white"/>
                </a:solidFill>
                <a:latin typeface="Candara" panose="020E0502030303020204" pitchFamily="34" charset="0"/>
              </a:endParaRPr>
            </a:p>
          </p:txBody>
        </p:sp>
        <p:sp>
          <p:nvSpPr>
            <p:cNvPr id="104" name="Figura a mano libera 31">
              <a:extLst>
                <a:ext uri="{FF2B5EF4-FFF2-40B4-BE49-F238E27FC236}">
                  <a16:creationId xmlns:a16="http://schemas.microsoft.com/office/drawing/2014/main" id="{BA09AEA9-3F09-AC29-8A76-BD22117DAD41}"/>
                </a:ext>
              </a:extLst>
            </p:cNvPr>
            <p:cNvSpPr/>
            <p:nvPr/>
          </p:nvSpPr>
          <p:spPr>
            <a:xfrm>
              <a:off x="1395537" y="2141538"/>
              <a:ext cx="2246313" cy="1101725"/>
            </a:xfrm>
            <a:custGeom>
              <a:avLst/>
              <a:gdLst>
                <a:gd name="connsiteX0" fmla="*/ 2247090 w 2247090"/>
                <a:gd name="connsiteY0" fmla="*/ 907915 h 1102468"/>
                <a:gd name="connsiteX1" fmla="*/ 797668 w 2247090"/>
                <a:gd name="connsiteY1" fmla="*/ 32425 h 1102468"/>
                <a:gd name="connsiteX2" fmla="*/ 0 w 2247090"/>
                <a:gd name="connsiteY2" fmla="*/ 1102468 h 1102468"/>
              </a:gdLst>
              <a:ahLst/>
              <a:cxnLst>
                <a:cxn ang="0">
                  <a:pos x="connsiteX0" y="connsiteY0"/>
                </a:cxn>
                <a:cxn ang="0">
                  <a:pos x="connsiteX1" y="connsiteY1"/>
                </a:cxn>
                <a:cxn ang="0">
                  <a:pos x="connsiteX2" y="connsiteY2"/>
                </a:cxn>
              </a:cxnLst>
              <a:rect l="l" t="t" r="r" b="b"/>
              <a:pathLst>
                <a:path w="2247090" h="1102468">
                  <a:moveTo>
                    <a:pt x="2247090" y="907915"/>
                  </a:moveTo>
                  <a:cubicBezTo>
                    <a:pt x="1709636" y="453957"/>
                    <a:pt x="1172183" y="0"/>
                    <a:pt x="797668" y="32425"/>
                  </a:cubicBezTo>
                  <a:cubicBezTo>
                    <a:pt x="423153" y="64850"/>
                    <a:pt x="211576" y="583659"/>
                    <a:pt x="0" y="1102468"/>
                  </a:cubicBezTo>
                </a:path>
              </a:pathLst>
            </a:custGeom>
          </p:spPr>
          <p:style>
            <a:lnRef idx="3">
              <a:schemeClr val="accent6"/>
            </a:lnRef>
            <a:fillRef idx="0">
              <a:schemeClr val="accent6"/>
            </a:fillRef>
            <a:effectRef idx="2">
              <a:schemeClr val="accent6"/>
            </a:effectRef>
            <a:fontRef idx="minor">
              <a:schemeClr val="tx1"/>
            </a:fontRef>
          </p:style>
          <p:txBody>
            <a:bodyPr anchor="ctr"/>
            <a:lstStyle/>
            <a:p>
              <a:pPr algn="ctr" defTabSz="457200" fontAlgn="base">
                <a:spcBef>
                  <a:spcPct val="0"/>
                </a:spcBef>
                <a:spcAft>
                  <a:spcPct val="0"/>
                </a:spcAft>
                <a:defRPr/>
              </a:pPr>
              <a:endParaRPr lang="it-IT" sz="1000">
                <a:solidFill>
                  <a:prstClr val="black"/>
                </a:solidFill>
                <a:latin typeface="Candara" panose="020E0502030303020204" pitchFamily="34" charset="0"/>
              </a:endParaRPr>
            </a:p>
          </p:txBody>
        </p:sp>
        <p:sp>
          <p:nvSpPr>
            <p:cNvPr id="105" name="Figura a mano libera 32">
              <a:extLst>
                <a:ext uri="{FF2B5EF4-FFF2-40B4-BE49-F238E27FC236}">
                  <a16:creationId xmlns:a16="http://schemas.microsoft.com/office/drawing/2014/main" id="{9A663DA2-C1CC-EAB8-9813-68F64181DA5B}"/>
                </a:ext>
              </a:extLst>
            </p:cNvPr>
            <p:cNvSpPr/>
            <p:nvPr/>
          </p:nvSpPr>
          <p:spPr>
            <a:xfrm>
              <a:off x="3330700" y="3311525"/>
              <a:ext cx="400050" cy="396875"/>
            </a:xfrm>
            <a:custGeom>
              <a:avLst/>
              <a:gdLst>
                <a:gd name="connsiteX0" fmla="*/ 0 w 398834"/>
                <a:gd name="connsiteY0" fmla="*/ 282102 h 397212"/>
                <a:gd name="connsiteX1" fmla="*/ 233463 w 398834"/>
                <a:gd name="connsiteY1" fmla="*/ 350195 h 397212"/>
                <a:gd name="connsiteX2" fmla="*/ 398834 w 398834"/>
                <a:gd name="connsiteY2" fmla="*/ 0 h 397212"/>
              </a:gdLst>
              <a:ahLst/>
              <a:cxnLst>
                <a:cxn ang="0">
                  <a:pos x="connsiteX0" y="connsiteY0"/>
                </a:cxn>
                <a:cxn ang="0">
                  <a:pos x="connsiteX1" y="connsiteY1"/>
                </a:cxn>
                <a:cxn ang="0">
                  <a:pos x="connsiteX2" y="connsiteY2"/>
                </a:cxn>
              </a:cxnLst>
              <a:rect l="l" t="t" r="r" b="b"/>
              <a:pathLst>
                <a:path w="398834" h="397212">
                  <a:moveTo>
                    <a:pt x="0" y="282102"/>
                  </a:moveTo>
                  <a:cubicBezTo>
                    <a:pt x="83495" y="339657"/>
                    <a:pt x="166991" y="397212"/>
                    <a:pt x="233463" y="350195"/>
                  </a:cubicBezTo>
                  <a:cubicBezTo>
                    <a:pt x="299935" y="303178"/>
                    <a:pt x="349384" y="151589"/>
                    <a:pt x="398834" y="0"/>
                  </a:cubicBezTo>
                </a:path>
              </a:pathLst>
            </a:custGeom>
          </p:spPr>
          <p:style>
            <a:lnRef idx="3">
              <a:schemeClr val="accent6"/>
            </a:lnRef>
            <a:fillRef idx="0">
              <a:schemeClr val="accent6"/>
            </a:fillRef>
            <a:effectRef idx="2">
              <a:schemeClr val="accent6"/>
            </a:effectRef>
            <a:fontRef idx="minor">
              <a:schemeClr val="tx1"/>
            </a:fontRef>
          </p:style>
          <p:txBody>
            <a:bodyPr anchor="ctr"/>
            <a:lstStyle/>
            <a:p>
              <a:pPr algn="ctr" defTabSz="457200" fontAlgn="base">
                <a:spcBef>
                  <a:spcPct val="0"/>
                </a:spcBef>
                <a:spcAft>
                  <a:spcPct val="0"/>
                </a:spcAft>
                <a:defRPr/>
              </a:pPr>
              <a:endParaRPr lang="it-IT" sz="1000">
                <a:solidFill>
                  <a:prstClr val="black"/>
                </a:solidFill>
                <a:latin typeface="Candara" panose="020E0502030303020204" pitchFamily="34" charset="0"/>
              </a:endParaRPr>
            </a:p>
          </p:txBody>
        </p:sp>
        <p:sp>
          <p:nvSpPr>
            <p:cNvPr id="106" name="Figura a mano libera 33">
              <a:extLst>
                <a:ext uri="{FF2B5EF4-FFF2-40B4-BE49-F238E27FC236}">
                  <a16:creationId xmlns:a16="http://schemas.microsoft.com/office/drawing/2014/main" id="{9EEAB272-2696-7CB3-ED4F-263421A73287}"/>
                </a:ext>
              </a:extLst>
            </p:cNvPr>
            <p:cNvSpPr/>
            <p:nvPr/>
          </p:nvSpPr>
          <p:spPr>
            <a:xfrm>
              <a:off x="3564062" y="3671888"/>
              <a:ext cx="1081088" cy="1069975"/>
            </a:xfrm>
            <a:custGeom>
              <a:avLst/>
              <a:gdLst>
                <a:gd name="connsiteX0" fmla="*/ 0 w 1079771"/>
                <a:gd name="connsiteY0" fmla="*/ 0 h 1070043"/>
                <a:gd name="connsiteX1" fmla="*/ 680937 w 1079771"/>
                <a:gd name="connsiteY1" fmla="*/ 398834 h 1070043"/>
                <a:gd name="connsiteX2" fmla="*/ 1079771 w 1079771"/>
                <a:gd name="connsiteY2" fmla="*/ 1070043 h 1070043"/>
              </a:gdLst>
              <a:ahLst/>
              <a:cxnLst>
                <a:cxn ang="0">
                  <a:pos x="connsiteX0" y="connsiteY0"/>
                </a:cxn>
                <a:cxn ang="0">
                  <a:pos x="connsiteX1" y="connsiteY1"/>
                </a:cxn>
                <a:cxn ang="0">
                  <a:pos x="connsiteX2" y="connsiteY2"/>
                </a:cxn>
              </a:cxnLst>
              <a:rect l="l" t="t" r="r" b="b"/>
              <a:pathLst>
                <a:path w="1079771" h="1070043">
                  <a:moveTo>
                    <a:pt x="0" y="0"/>
                  </a:moveTo>
                  <a:cubicBezTo>
                    <a:pt x="250487" y="110247"/>
                    <a:pt x="500975" y="220494"/>
                    <a:pt x="680937" y="398834"/>
                  </a:cubicBezTo>
                  <a:cubicBezTo>
                    <a:pt x="860899" y="577175"/>
                    <a:pt x="970335" y="823609"/>
                    <a:pt x="1079771" y="1070043"/>
                  </a:cubicBezTo>
                </a:path>
              </a:pathLst>
            </a:custGeom>
          </p:spPr>
          <p:style>
            <a:lnRef idx="3">
              <a:schemeClr val="accent6"/>
            </a:lnRef>
            <a:fillRef idx="0">
              <a:schemeClr val="accent6"/>
            </a:fillRef>
            <a:effectRef idx="2">
              <a:schemeClr val="accent6"/>
            </a:effectRef>
            <a:fontRef idx="minor">
              <a:schemeClr val="tx1"/>
            </a:fontRef>
          </p:style>
          <p:txBody>
            <a:bodyPr anchor="ctr"/>
            <a:lstStyle/>
            <a:p>
              <a:pPr algn="ctr" defTabSz="457200" fontAlgn="base">
                <a:spcBef>
                  <a:spcPct val="0"/>
                </a:spcBef>
                <a:spcAft>
                  <a:spcPct val="0"/>
                </a:spcAft>
                <a:defRPr/>
              </a:pPr>
              <a:endParaRPr lang="it-IT" sz="1000">
                <a:solidFill>
                  <a:prstClr val="black"/>
                </a:solidFill>
                <a:latin typeface="Candara" panose="020E0502030303020204" pitchFamily="34" charset="0"/>
              </a:endParaRPr>
            </a:p>
          </p:txBody>
        </p:sp>
        <p:sp>
          <p:nvSpPr>
            <p:cNvPr id="107" name="Figura a mano libera 34">
              <a:extLst>
                <a:ext uri="{FF2B5EF4-FFF2-40B4-BE49-F238E27FC236}">
                  <a16:creationId xmlns:a16="http://schemas.microsoft.com/office/drawing/2014/main" id="{B5BB541F-3BEE-A9FD-74A9-45A4E0F6F77F}"/>
                </a:ext>
              </a:extLst>
            </p:cNvPr>
            <p:cNvSpPr/>
            <p:nvPr/>
          </p:nvSpPr>
          <p:spPr>
            <a:xfrm>
              <a:off x="4070475" y="4002088"/>
              <a:ext cx="749300" cy="1343025"/>
            </a:xfrm>
            <a:custGeom>
              <a:avLst/>
              <a:gdLst>
                <a:gd name="connsiteX0" fmla="*/ 0 w 749029"/>
                <a:gd name="connsiteY0" fmla="*/ 0 h 1342417"/>
                <a:gd name="connsiteX1" fmla="*/ 262646 w 749029"/>
                <a:gd name="connsiteY1" fmla="*/ 1070043 h 1342417"/>
                <a:gd name="connsiteX2" fmla="*/ 749029 w 749029"/>
                <a:gd name="connsiteY2" fmla="*/ 1342417 h 1342417"/>
              </a:gdLst>
              <a:ahLst/>
              <a:cxnLst>
                <a:cxn ang="0">
                  <a:pos x="connsiteX0" y="connsiteY0"/>
                </a:cxn>
                <a:cxn ang="0">
                  <a:pos x="connsiteX1" y="connsiteY1"/>
                </a:cxn>
                <a:cxn ang="0">
                  <a:pos x="connsiteX2" y="connsiteY2"/>
                </a:cxn>
              </a:cxnLst>
              <a:rect l="l" t="t" r="r" b="b"/>
              <a:pathLst>
                <a:path w="749029" h="1342417">
                  <a:moveTo>
                    <a:pt x="0" y="0"/>
                  </a:moveTo>
                  <a:cubicBezTo>
                    <a:pt x="68904" y="423153"/>
                    <a:pt x="137808" y="846307"/>
                    <a:pt x="262646" y="1070043"/>
                  </a:cubicBezTo>
                  <a:cubicBezTo>
                    <a:pt x="387484" y="1293779"/>
                    <a:pt x="568256" y="1318098"/>
                    <a:pt x="749029" y="1342417"/>
                  </a:cubicBezTo>
                </a:path>
              </a:pathLst>
            </a:custGeom>
          </p:spPr>
          <p:style>
            <a:lnRef idx="3">
              <a:schemeClr val="accent6"/>
            </a:lnRef>
            <a:fillRef idx="0">
              <a:schemeClr val="accent6"/>
            </a:fillRef>
            <a:effectRef idx="2">
              <a:schemeClr val="accent6"/>
            </a:effectRef>
            <a:fontRef idx="minor">
              <a:schemeClr val="tx1"/>
            </a:fontRef>
          </p:style>
          <p:txBody>
            <a:bodyPr anchor="ctr"/>
            <a:lstStyle/>
            <a:p>
              <a:pPr algn="ctr" defTabSz="457200" fontAlgn="base">
                <a:spcBef>
                  <a:spcPct val="0"/>
                </a:spcBef>
                <a:spcAft>
                  <a:spcPct val="0"/>
                </a:spcAft>
                <a:defRPr/>
              </a:pPr>
              <a:endParaRPr lang="it-IT" sz="1000">
                <a:solidFill>
                  <a:prstClr val="black"/>
                </a:solidFill>
                <a:latin typeface="Candara" panose="020E0502030303020204" pitchFamily="34" charset="0"/>
              </a:endParaRPr>
            </a:p>
          </p:txBody>
        </p:sp>
        <p:sp>
          <p:nvSpPr>
            <p:cNvPr id="108" name="Ovale 107">
              <a:extLst>
                <a:ext uri="{FF2B5EF4-FFF2-40B4-BE49-F238E27FC236}">
                  <a16:creationId xmlns:a16="http://schemas.microsoft.com/office/drawing/2014/main" id="{2E8BD77D-1A82-38E1-AF80-95EBB3948271}"/>
                </a:ext>
              </a:extLst>
            </p:cNvPr>
            <p:cNvSpPr/>
            <p:nvPr/>
          </p:nvSpPr>
          <p:spPr>
            <a:xfrm>
              <a:off x="3146550" y="4348163"/>
              <a:ext cx="214312" cy="2333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it-IT" sz="1000">
                <a:solidFill>
                  <a:prstClr val="white"/>
                </a:solidFill>
                <a:latin typeface="Candara" panose="020E0502030303020204" pitchFamily="34" charset="0"/>
              </a:endParaRPr>
            </a:p>
          </p:txBody>
        </p:sp>
        <p:sp>
          <p:nvSpPr>
            <p:cNvPr id="109" name="Figura a mano libera 36">
              <a:extLst>
                <a:ext uri="{FF2B5EF4-FFF2-40B4-BE49-F238E27FC236}">
                  <a16:creationId xmlns:a16="http://schemas.microsoft.com/office/drawing/2014/main" id="{9370A0C0-77AE-4095-AD7F-E65B83C9443C}"/>
                </a:ext>
              </a:extLst>
            </p:cNvPr>
            <p:cNvSpPr/>
            <p:nvPr/>
          </p:nvSpPr>
          <p:spPr>
            <a:xfrm>
              <a:off x="3856162" y="2378075"/>
              <a:ext cx="300038" cy="652463"/>
            </a:xfrm>
            <a:custGeom>
              <a:avLst/>
              <a:gdLst>
                <a:gd name="connsiteX0" fmla="*/ 165370 w 299937"/>
                <a:gd name="connsiteY0" fmla="*/ 0 h 651753"/>
                <a:gd name="connsiteX1" fmla="*/ 272375 w 299937"/>
                <a:gd name="connsiteY1" fmla="*/ 165371 h 651753"/>
                <a:gd name="connsiteX2" fmla="*/ 0 w 299937"/>
                <a:gd name="connsiteY2" fmla="*/ 651753 h 651753"/>
              </a:gdLst>
              <a:ahLst/>
              <a:cxnLst>
                <a:cxn ang="0">
                  <a:pos x="connsiteX0" y="connsiteY0"/>
                </a:cxn>
                <a:cxn ang="0">
                  <a:pos x="connsiteX1" y="connsiteY1"/>
                </a:cxn>
                <a:cxn ang="0">
                  <a:pos x="connsiteX2" y="connsiteY2"/>
                </a:cxn>
              </a:cxnLst>
              <a:rect l="l" t="t" r="r" b="b"/>
              <a:pathLst>
                <a:path w="299937" h="651753">
                  <a:moveTo>
                    <a:pt x="165370" y="0"/>
                  </a:moveTo>
                  <a:cubicBezTo>
                    <a:pt x="232653" y="28373"/>
                    <a:pt x="299937" y="56746"/>
                    <a:pt x="272375" y="165371"/>
                  </a:cubicBezTo>
                  <a:cubicBezTo>
                    <a:pt x="244813" y="273996"/>
                    <a:pt x="122406" y="462874"/>
                    <a:pt x="0" y="651753"/>
                  </a:cubicBezTo>
                </a:path>
              </a:pathLst>
            </a:custGeom>
          </p:spPr>
          <p:style>
            <a:lnRef idx="3">
              <a:schemeClr val="accent6"/>
            </a:lnRef>
            <a:fillRef idx="0">
              <a:schemeClr val="accent6"/>
            </a:fillRef>
            <a:effectRef idx="2">
              <a:schemeClr val="accent6"/>
            </a:effectRef>
            <a:fontRef idx="minor">
              <a:schemeClr val="tx1"/>
            </a:fontRef>
          </p:style>
          <p:txBody>
            <a:bodyPr anchor="ctr"/>
            <a:lstStyle/>
            <a:p>
              <a:pPr algn="ctr" defTabSz="457200" fontAlgn="base">
                <a:spcBef>
                  <a:spcPct val="0"/>
                </a:spcBef>
                <a:spcAft>
                  <a:spcPct val="0"/>
                </a:spcAft>
                <a:defRPr/>
              </a:pPr>
              <a:endParaRPr lang="it-IT" sz="1000">
                <a:solidFill>
                  <a:prstClr val="black"/>
                </a:solidFill>
                <a:latin typeface="Candara" panose="020E0502030303020204" pitchFamily="34" charset="0"/>
              </a:endParaRPr>
            </a:p>
          </p:txBody>
        </p:sp>
        <p:sp>
          <p:nvSpPr>
            <p:cNvPr id="110" name="Figura a mano libera 37">
              <a:extLst>
                <a:ext uri="{FF2B5EF4-FFF2-40B4-BE49-F238E27FC236}">
                  <a16:creationId xmlns:a16="http://schemas.microsoft.com/office/drawing/2014/main" id="{FECDBE43-EB56-32A6-F551-33DBBCE4F52C}"/>
                </a:ext>
              </a:extLst>
            </p:cNvPr>
            <p:cNvSpPr/>
            <p:nvPr/>
          </p:nvSpPr>
          <p:spPr>
            <a:xfrm>
              <a:off x="2154362" y="3933825"/>
              <a:ext cx="973138" cy="457200"/>
            </a:xfrm>
            <a:custGeom>
              <a:avLst/>
              <a:gdLst>
                <a:gd name="connsiteX0" fmla="*/ 972766 w 972766"/>
                <a:gd name="connsiteY0" fmla="*/ 418289 h 457200"/>
                <a:gd name="connsiteX1" fmla="*/ 554476 w 972766"/>
                <a:gd name="connsiteY1" fmla="*/ 48638 h 457200"/>
                <a:gd name="connsiteX2" fmla="*/ 136187 w 972766"/>
                <a:gd name="connsiteY2" fmla="*/ 126459 h 457200"/>
                <a:gd name="connsiteX3" fmla="*/ 0 w 97276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972766" h="457200">
                  <a:moveTo>
                    <a:pt x="972766" y="418289"/>
                  </a:moveTo>
                  <a:cubicBezTo>
                    <a:pt x="833336" y="257782"/>
                    <a:pt x="693906" y="97276"/>
                    <a:pt x="554476" y="48638"/>
                  </a:cubicBezTo>
                  <a:cubicBezTo>
                    <a:pt x="415046" y="0"/>
                    <a:pt x="228600" y="58365"/>
                    <a:pt x="136187" y="126459"/>
                  </a:cubicBezTo>
                  <a:cubicBezTo>
                    <a:pt x="43774" y="194553"/>
                    <a:pt x="21887" y="325876"/>
                    <a:pt x="0" y="457200"/>
                  </a:cubicBezTo>
                </a:path>
              </a:pathLst>
            </a:custGeom>
          </p:spPr>
          <p:style>
            <a:lnRef idx="3">
              <a:schemeClr val="accent6"/>
            </a:lnRef>
            <a:fillRef idx="0">
              <a:schemeClr val="accent6"/>
            </a:fillRef>
            <a:effectRef idx="2">
              <a:schemeClr val="accent6"/>
            </a:effectRef>
            <a:fontRef idx="minor">
              <a:schemeClr val="tx1"/>
            </a:fontRef>
          </p:style>
          <p:txBody>
            <a:bodyPr anchor="ctr"/>
            <a:lstStyle/>
            <a:p>
              <a:pPr algn="ctr" defTabSz="457200" fontAlgn="base">
                <a:spcBef>
                  <a:spcPct val="0"/>
                </a:spcBef>
                <a:spcAft>
                  <a:spcPct val="0"/>
                </a:spcAft>
                <a:defRPr/>
              </a:pPr>
              <a:endParaRPr lang="it-IT" sz="1000">
                <a:solidFill>
                  <a:prstClr val="black"/>
                </a:solidFill>
                <a:latin typeface="Candara" panose="020E0502030303020204" pitchFamily="34" charset="0"/>
              </a:endParaRPr>
            </a:p>
          </p:txBody>
        </p:sp>
        <p:sp>
          <p:nvSpPr>
            <p:cNvPr id="111" name="Figura a mano libera 38">
              <a:extLst>
                <a:ext uri="{FF2B5EF4-FFF2-40B4-BE49-F238E27FC236}">
                  <a16:creationId xmlns:a16="http://schemas.microsoft.com/office/drawing/2014/main" id="{6189B356-8466-0167-9029-D8F04449D566}"/>
                </a:ext>
              </a:extLst>
            </p:cNvPr>
            <p:cNvSpPr/>
            <p:nvPr/>
          </p:nvSpPr>
          <p:spPr>
            <a:xfrm>
              <a:off x="820862" y="3292475"/>
              <a:ext cx="1265238" cy="1128713"/>
            </a:xfrm>
            <a:custGeom>
              <a:avLst/>
              <a:gdLst>
                <a:gd name="connsiteX0" fmla="*/ 1264596 w 1264596"/>
                <a:gd name="connsiteY0" fmla="*/ 1128409 h 1128409"/>
                <a:gd name="connsiteX1" fmla="*/ 1021405 w 1264596"/>
                <a:gd name="connsiteY1" fmla="*/ 807396 h 1128409"/>
                <a:gd name="connsiteX2" fmla="*/ 573932 w 1264596"/>
                <a:gd name="connsiteY2" fmla="*/ 214009 h 1128409"/>
                <a:gd name="connsiteX3" fmla="*/ 0 w 1264596"/>
                <a:gd name="connsiteY3" fmla="*/ 0 h 1128409"/>
              </a:gdLst>
              <a:ahLst/>
              <a:cxnLst>
                <a:cxn ang="0">
                  <a:pos x="connsiteX0" y="connsiteY0"/>
                </a:cxn>
                <a:cxn ang="0">
                  <a:pos x="connsiteX1" y="connsiteY1"/>
                </a:cxn>
                <a:cxn ang="0">
                  <a:pos x="connsiteX2" y="connsiteY2"/>
                </a:cxn>
                <a:cxn ang="0">
                  <a:pos x="connsiteX3" y="connsiteY3"/>
                </a:cxn>
              </a:cxnLst>
              <a:rect l="l" t="t" r="r" b="b"/>
              <a:pathLst>
                <a:path w="1264596" h="1128409">
                  <a:moveTo>
                    <a:pt x="1264596" y="1128409"/>
                  </a:moveTo>
                  <a:lnTo>
                    <a:pt x="1021405" y="807396"/>
                  </a:lnTo>
                  <a:cubicBezTo>
                    <a:pt x="906294" y="654996"/>
                    <a:pt x="744166" y="348575"/>
                    <a:pt x="573932" y="214009"/>
                  </a:cubicBezTo>
                  <a:cubicBezTo>
                    <a:pt x="403698" y="79443"/>
                    <a:pt x="201849" y="39721"/>
                    <a:pt x="0" y="0"/>
                  </a:cubicBezTo>
                </a:path>
              </a:pathLst>
            </a:custGeom>
          </p:spPr>
          <p:style>
            <a:lnRef idx="3">
              <a:schemeClr val="accent6"/>
            </a:lnRef>
            <a:fillRef idx="0">
              <a:schemeClr val="accent6"/>
            </a:fillRef>
            <a:effectRef idx="2">
              <a:schemeClr val="accent6"/>
            </a:effectRef>
            <a:fontRef idx="minor">
              <a:schemeClr val="tx1"/>
            </a:fontRef>
          </p:style>
          <p:txBody>
            <a:bodyPr anchor="ctr"/>
            <a:lstStyle/>
            <a:p>
              <a:pPr algn="ctr" defTabSz="457200" fontAlgn="base">
                <a:spcBef>
                  <a:spcPct val="0"/>
                </a:spcBef>
                <a:spcAft>
                  <a:spcPct val="0"/>
                </a:spcAft>
                <a:defRPr/>
              </a:pPr>
              <a:endParaRPr lang="it-IT" sz="1000">
                <a:solidFill>
                  <a:prstClr val="black"/>
                </a:solidFill>
                <a:latin typeface="Candara" panose="020E0502030303020204" pitchFamily="34" charset="0"/>
              </a:endParaRPr>
            </a:p>
          </p:txBody>
        </p:sp>
        <p:sp>
          <p:nvSpPr>
            <p:cNvPr id="112" name="Figura a mano libera 39">
              <a:extLst>
                <a:ext uri="{FF2B5EF4-FFF2-40B4-BE49-F238E27FC236}">
                  <a16:creationId xmlns:a16="http://schemas.microsoft.com/office/drawing/2014/main" id="{97ECB73D-4B65-7ED1-32B4-6D50524F0A61}"/>
                </a:ext>
              </a:extLst>
            </p:cNvPr>
            <p:cNvSpPr/>
            <p:nvPr/>
          </p:nvSpPr>
          <p:spPr>
            <a:xfrm>
              <a:off x="1638425" y="3292475"/>
              <a:ext cx="777875" cy="661988"/>
            </a:xfrm>
            <a:custGeom>
              <a:avLst/>
              <a:gdLst>
                <a:gd name="connsiteX0" fmla="*/ 0 w 778213"/>
                <a:gd name="connsiteY0" fmla="*/ 0 h 661481"/>
                <a:gd name="connsiteX1" fmla="*/ 408561 w 778213"/>
                <a:gd name="connsiteY1" fmla="*/ 252919 h 661481"/>
                <a:gd name="connsiteX2" fmla="*/ 778213 w 778213"/>
                <a:gd name="connsiteY2" fmla="*/ 661481 h 661481"/>
              </a:gdLst>
              <a:ahLst/>
              <a:cxnLst>
                <a:cxn ang="0">
                  <a:pos x="connsiteX0" y="connsiteY0"/>
                </a:cxn>
                <a:cxn ang="0">
                  <a:pos x="connsiteX1" y="connsiteY1"/>
                </a:cxn>
                <a:cxn ang="0">
                  <a:pos x="connsiteX2" y="connsiteY2"/>
                </a:cxn>
              </a:cxnLst>
              <a:rect l="l" t="t" r="r" b="b"/>
              <a:pathLst>
                <a:path w="778213" h="661481">
                  <a:moveTo>
                    <a:pt x="0" y="0"/>
                  </a:moveTo>
                  <a:cubicBezTo>
                    <a:pt x="139429" y="71336"/>
                    <a:pt x="278859" y="142672"/>
                    <a:pt x="408561" y="252919"/>
                  </a:cubicBezTo>
                  <a:cubicBezTo>
                    <a:pt x="538263" y="363166"/>
                    <a:pt x="658238" y="512323"/>
                    <a:pt x="778213" y="661481"/>
                  </a:cubicBezTo>
                </a:path>
              </a:pathLst>
            </a:custGeom>
          </p:spPr>
          <p:style>
            <a:lnRef idx="3">
              <a:schemeClr val="accent6"/>
            </a:lnRef>
            <a:fillRef idx="0">
              <a:schemeClr val="accent6"/>
            </a:fillRef>
            <a:effectRef idx="2">
              <a:schemeClr val="accent6"/>
            </a:effectRef>
            <a:fontRef idx="minor">
              <a:schemeClr val="tx1"/>
            </a:fontRef>
          </p:style>
          <p:txBody>
            <a:bodyPr anchor="ctr"/>
            <a:lstStyle/>
            <a:p>
              <a:pPr algn="ctr" defTabSz="457200" fontAlgn="base">
                <a:spcBef>
                  <a:spcPct val="0"/>
                </a:spcBef>
                <a:spcAft>
                  <a:spcPct val="0"/>
                </a:spcAft>
                <a:defRPr/>
              </a:pPr>
              <a:endParaRPr lang="it-IT" sz="1000">
                <a:solidFill>
                  <a:prstClr val="black"/>
                </a:solidFill>
                <a:latin typeface="Candara" panose="020E0502030303020204" pitchFamily="34" charset="0"/>
              </a:endParaRPr>
            </a:p>
          </p:txBody>
        </p:sp>
        <p:sp>
          <p:nvSpPr>
            <p:cNvPr id="113" name="Figura a mano libera 40">
              <a:extLst>
                <a:ext uri="{FF2B5EF4-FFF2-40B4-BE49-F238E27FC236}">
                  <a16:creationId xmlns:a16="http://schemas.microsoft.com/office/drawing/2014/main" id="{73F0F35D-6648-9514-8E62-8EEC565D5323}"/>
                </a:ext>
              </a:extLst>
            </p:cNvPr>
            <p:cNvSpPr/>
            <p:nvPr/>
          </p:nvSpPr>
          <p:spPr>
            <a:xfrm>
              <a:off x="2582987" y="3584575"/>
              <a:ext cx="544513" cy="330200"/>
            </a:xfrm>
            <a:custGeom>
              <a:avLst/>
              <a:gdLst>
                <a:gd name="connsiteX0" fmla="*/ 544749 w 544749"/>
                <a:gd name="connsiteY0" fmla="*/ 0 h 330741"/>
                <a:gd name="connsiteX1" fmla="*/ 282102 w 544749"/>
                <a:gd name="connsiteY1" fmla="*/ 58366 h 330741"/>
                <a:gd name="connsiteX2" fmla="*/ 0 w 544749"/>
                <a:gd name="connsiteY2" fmla="*/ 330741 h 330741"/>
              </a:gdLst>
              <a:ahLst/>
              <a:cxnLst>
                <a:cxn ang="0">
                  <a:pos x="connsiteX0" y="connsiteY0"/>
                </a:cxn>
                <a:cxn ang="0">
                  <a:pos x="connsiteX1" y="connsiteY1"/>
                </a:cxn>
                <a:cxn ang="0">
                  <a:pos x="connsiteX2" y="connsiteY2"/>
                </a:cxn>
              </a:cxnLst>
              <a:rect l="l" t="t" r="r" b="b"/>
              <a:pathLst>
                <a:path w="544749" h="330741">
                  <a:moveTo>
                    <a:pt x="544749" y="0"/>
                  </a:moveTo>
                  <a:cubicBezTo>
                    <a:pt x="458821" y="1621"/>
                    <a:pt x="372893" y="3243"/>
                    <a:pt x="282102" y="58366"/>
                  </a:cubicBezTo>
                  <a:cubicBezTo>
                    <a:pt x="191311" y="113489"/>
                    <a:pt x="95655" y="222115"/>
                    <a:pt x="0" y="330741"/>
                  </a:cubicBezTo>
                </a:path>
              </a:pathLst>
            </a:custGeom>
          </p:spPr>
          <p:style>
            <a:lnRef idx="3">
              <a:schemeClr val="accent6"/>
            </a:lnRef>
            <a:fillRef idx="0">
              <a:schemeClr val="accent6"/>
            </a:fillRef>
            <a:effectRef idx="2">
              <a:schemeClr val="accent6"/>
            </a:effectRef>
            <a:fontRef idx="minor">
              <a:schemeClr val="tx1"/>
            </a:fontRef>
          </p:style>
          <p:txBody>
            <a:bodyPr anchor="ctr"/>
            <a:lstStyle/>
            <a:p>
              <a:pPr algn="ctr" defTabSz="457200" fontAlgn="base">
                <a:spcBef>
                  <a:spcPct val="0"/>
                </a:spcBef>
                <a:spcAft>
                  <a:spcPct val="0"/>
                </a:spcAft>
                <a:defRPr/>
              </a:pPr>
              <a:endParaRPr lang="it-IT" sz="1000">
                <a:solidFill>
                  <a:prstClr val="black"/>
                </a:solidFill>
                <a:latin typeface="Candara" panose="020E0502030303020204" pitchFamily="34" charset="0"/>
              </a:endParaRPr>
            </a:p>
          </p:txBody>
        </p:sp>
        <p:sp>
          <p:nvSpPr>
            <p:cNvPr id="114" name="Figura a mano libera 41">
              <a:extLst>
                <a:ext uri="{FF2B5EF4-FFF2-40B4-BE49-F238E27FC236}">
                  <a16:creationId xmlns:a16="http://schemas.microsoft.com/office/drawing/2014/main" id="{1E870B3A-46C8-595D-9627-9765285744BE}"/>
                </a:ext>
              </a:extLst>
            </p:cNvPr>
            <p:cNvSpPr/>
            <p:nvPr/>
          </p:nvSpPr>
          <p:spPr>
            <a:xfrm>
              <a:off x="1162175" y="3749675"/>
              <a:ext cx="3443287" cy="1576388"/>
            </a:xfrm>
            <a:custGeom>
              <a:avLst/>
              <a:gdLst>
                <a:gd name="connsiteX0" fmla="*/ 3443592 w 3443592"/>
                <a:gd name="connsiteY0" fmla="*/ 1575881 h 1575881"/>
                <a:gd name="connsiteX1" fmla="*/ 2480554 w 3443592"/>
                <a:gd name="connsiteY1" fmla="*/ 1566153 h 1575881"/>
                <a:gd name="connsiteX2" fmla="*/ 1643975 w 3443592"/>
                <a:gd name="connsiteY2" fmla="*/ 1468877 h 1575881"/>
                <a:gd name="connsiteX3" fmla="*/ 1060315 w 3443592"/>
                <a:gd name="connsiteY3" fmla="*/ 1128409 h 1575881"/>
                <a:gd name="connsiteX4" fmla="*/ 340469 w 3443592"/>
                <a:gd name="connsiteY4" fmla="*/ 486383 h 1575881"/>
                <a:gd name="connsiteX5" fmla="*/ 0 w 3443592"/>
                <a:gd name="connsiteY5" fmla="*/ 0 h 1575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43592" h="1575881">
                  <a:moveTo>
                    <a:pt x="3443592" y="1575881"/>
                  </a:moveTo>
                  <a:lnTo>
                    <a:pt x="2480554" y="1566153"/>
                  </a:lnTo>
                  <a:cubicBezTo>
                    <a:pt x="2180618" y="1548319"/>
                    <a:pt x="1880681" y="1541834"/>
                    <a:pt x="1643975" y="1468877"/>
                  </a:cubicBezTo>
                  <a:cubicBezTo>
                    <a:pt x="1407269" y="1395920"/>
                    <a:pt x="1277566" y="1292158"/>
                    <a:pt x="1060315" y="1128409"/>
                  </a:cubicBezTo>
                  <a:cubicBezTo>
                    <a:pt x="843064" y="964660"/>
                    <a:pt x="517188" y="674451"/>
                    <a:pt x="340469" y="486383"/>
                  </a:cubicBezTo>
                  <a:cubicBezTo>
                    <a:pt x="163750" y="298315"/>
                    <a:pt x="81875" y="149157"/>
                    <a:pt x="0" y="0"/>
                  </a:cubicBezTo>
                </a:path>
              </a:pathLst>
            </a:custGeom>
          </p:spPr>
          <p:style>
            <a:lnRef idx="3">
              <a:schemeClr val="accent6"/>
            </a:lnRef>
            <a:fillRef idx="0">
              <a:schemeClr val="accent6"/>
            </a:fillRef>
            <a:effectRef idx="2">
              <a:schemeClr val="accent6"/>
            </a:effectRef>
            <a:fontRef idx="minor">
              <a:schemeClr val="tx1"/>
            </a:fontRef>
          </p:style>
          <p:txBody>
            <a:bodyPr anchor="ctr"/>
            <a:lstStyle/>
            <a:p>
              <a:pPr algn="ctr" defTabSz="457200" fontAlgn="base">
                <a:spcBef>
                  <a:spcPct val="0"/>
                </a:spcBef>
                <a:spcAft>
                  <a:spcPct val="0"/>
                </a:spcAft>
                <a:defRPr/>
              </a:pPr>
              <a:endParaRPr lang="it-IT" sz="1000">
                <a:solidFill>
                  <a:prstClr val="black"/>
                </a:solidFill>
                <a:latin typeface="Candara" panose="020E0502030303020204" pitchFamily="34" charset="0"/>
              </a:endParaRPr>
            </a:p>
          </p:txBody>
        </p:sp>
        <p:sp>
          <p:nvSpPr>
            <p:cNvPr id="115" name="Figura a mano libera 42">
              <a:extLst>
                <a:ext uri="{FF2B5EF4-FFF2-40B4-BE49-F238E27FC236}">
                  <a16:creationId xmlns:a16="http://schemas.microsoft.com/office/drawing/2014/main" id="{C0298E7C-CD0F-36C5-590B-4294E3AF02A5}"/>
                </a:ext>
              </a:extLst>
            </p:cNvPr>
            <p:cNvSpPr/>
            <p:nvPr/>
          </p:nvSpPr>
          <p:spPr>
            <a:xfrm>
              <a:off x="4197475" y="1901825"/>
              <a:ext cx="271462" cy="544513"/>
            </a:xfrm>
            <a:custGeom>
              <a:avLst/>
              <a:gdLst>
                <a:gd name="connsiteX0" fmla="*/ 0 w 272375"/>
                <a:gd name="connsiteY0" fmla="*/ 544749 h 544749"/>
                <a:gd name="connsiteX1" fmla="*/ 272375 w 272375"/>
                <a:gd name="connsiteY1" fmla="*/ 0 h 544749"/>
              </a:gdLst>
              <a:ahLst/>
              <a:cxnLst>
                <a:cxn ang="0">
                  <a:pos x="connsiteX0" y="connsiteY0"/>
                </a:cxn>
                <a:cxn ang="0">
                  <a:pos x="connsiteX1" y="connsiteY1"/>
                </a:cxn>
              </a:cxnLst>
              <a:rect l="l" t="t" r="r" b="b"/>
              <a:pathLst>
                <a:path w="272375" h="544749">
                  <a:moveTo>
                    <a:pt x="0" y="544749"/>
                  </a:moveTo>
                  <a:lnTo>
                    <a:pt x="272375" y="0"/>
                  </a:lnTo>
                </a:path>
              </a:pathLst>
            </a:custGeom>
            <a:ln>
              <a:solidFill>
                <a:srgbClr val="FFFF00"/>
              </a:solidFill>
            </a:ln>
          </p:spPr>
          <p:style>
            <a:lnRef idx="3">
              <a:schemeClr val="accent6"/>
            </a:lnRef>
            <a:fillRef idx="0">
              <a:schemeClr val="accent6"/>
            </a:fillRef>
            <a:effectRef idx="2">
              <a:schemeClr val="accent6"/>
            </a:effectRef>
            <a:fontRef idx="minor">
              <a:schemeClr val="tx1"/>
            </a:fontRef>
          </p:style>
          <p:txBody>
            <a:bodyPr anchor="ctr"/>
            <a:lstStyle/>
            <a:p>
              <a:pPr algn="ctr" defTabSz="457200" fontAlgn="base">
                <a:spcBef>
                  <a:spcPct val="0"/>
                </a:spcBef>
                <a:spcAft>
                  <a:spcPct val="0"/>
                </a:spcAft>
                <a:defRPr/>
              </a:pPr>
              <a:endParaRPr lang="it-IT" sz="1000">
                <a:solidFill>
                  <a:prstClr val="black"/>
                </a:solidFill>
                <a:latin typeface="Candara" panose="020E0502030303020204" pitchFamily="34" charset="0"/>
              </a:endParaRPr>
            </a:p>
          </p:txBody>
        </p:sp>
        <p:sp>
          <p:nvSpPr>
            <p:cNvPr id="116" name="Figura a mano libera 43">
              <a:extLst>
                <a:ext uri="{FF2B5EF4-FFF2-40B4-BE49-F238E27FC236}">
                  <a16:creationId xmlns:a16="http://schemas.microsoft.com/office/drawing/2014/main" id="{824DE543-1BB1-5FDE-CF83-FB59CFEBC805}"/>
                </a:ext>
              </a:extLst>
            </p:cNvPr>
            <p:cNvSpPr/>
            <p:nvPr/>
          </p:nvSpPr>
          <p:spPr>
            <a:xfrm>
              <a:off x="5081712" y="5451475"/>
              <a:ext cx="1119188" cy="690563"/>
            </a:xfrm>
            <a:custGeom>
              <a:avLst/>
              <a:gdLst>
                <a:gd name="connsiteX0" fmla="*/ 0 w 1118681"/>
                <a:gd name="connsiteY0" fmla="*/ 0 h 690664"/>
                <a:gd name="connsiteX1" fmla="*/ 1118681 w 1118681"/>
                <a:gd name="connsiteY1" fmla="*/ 690664 h 690664"/>
              </a:gdLst>
              <a:ahLst/>
              <a:cxnLst>
                <a:cxn ang="0">
                  <a:pos x="connsiteX0" y="connsiteY0"/>
                </a:cxn>
                <a:cxn ang="0">
                  <a:pos x="connsiteX1" y="connsiteY1"/>
                </a:cxn>
              </a:cxnLst>
              <a:rect l="l" t="t" r="r" b="b"/>
              <a:pathLst>
                <a:path w="1118681" h="690664">
                  <a:moveTo>
                    <a:pt x="0" y="0"/>
                  </a:moveTo>
                  <a:lnTo>
                    <a:pt x="1118681" y="690664"/>
                  </a:lnTo>
                </a:path>
              </a:pathLst>
            </a:custGeom>
            <a:ln>
              <a:solidFill>
                <a:srgbClr val="FFFF00"/>
              </a:solidFill>
            </a:ln>
          </p:spPr>
          <p:style>
            <a:lnRef idx="3">
              <a:schemeClr val="accent6"/>
            </a:lnRef>
            <a:fillRef idx="0">
              <a:schemeClr val="accent6"/>
            </a:fillRef>
            <a:effectRef idx="2">
              <a:schemeClr val="accent6"/>
            </a:effectRef>
            <a:fontRef idx="minor">
              <a:schemeClr val="tx1"/>
            </a:fontRef>
          </p:style>
          <p:txBody>
            <a:bodyPr anchor="ctr"/>
            <a:lstStyle/>
            <a:p>
              <a:pPr algn="ctr" defTabSz="457200" fontAlgn="base">
                <a:spcBef>
                  <a:spcPct val="0"/>
                </a:spcBef>
                <a:spcAft>
                  <a:spcPct val="0"/>
                </a:spcAft>
                <a:defRPr/>
              </a:pPr>
              <a:endParaRPr lang="it-IT" sz="1000">
                <a:solidFill>
                  <a:prstClr val="black"/>
                </a:solidFill>
                <a:latin typeface="Candara" panose="020E0502030303020204" pitchFamily="34" charset="0"/>
              </a:endParaRPr>
            </a:p>
          </p:txBody>
        </p:sp>
        <p:sp>
          <p:nvSpPr>
            <p:cNvPr id="117" name="Figura a mano libera 44">
              <a:extLst>
                <a:ext uri="{FF2B5EF4-FFF2-40B4-BE49-F238E27FC236}">
                  <a16:creationId xmlns:a16="http://schemas.microsoft.com/office/drawing/2014/main" id="{644270B8-06ED-BA4B-F920-494F79789DC7}"/>
                </a:ext>
              </a:extLst>
            </p:cNvPr>
            <p:cNvSpPr/>
            <p:nvPr/>
          </p:nvSpPr>
          <p:spPr>
            <a:xfrm>
              <a:off x="2492500" y="5295900"/>
              <a:ext cx="303212" cy="827088"/>
            </a:xfrm>
            <a:custGeom>
              <a:avLst/>
              <a:gdLst>
                <a:gd name="connsiteX0" fmla="*/ 303179 w 303179"/>
                <a:gd name="connsiteY0" fmla="*/ 0 h 826851"/>
                <a:gd name="connsiteX1" fmla="*/ 50260 w 303179"/>
                <a:gd name="connsiteY1" fmla="*/ 291830 h 826851"/>
                <a:gd name="connsiteX2" fmla="*/ 1622 w 303179"/>
                <a:gd name="connsiteY2" fmla="*/ 826851 h 826851"/>
              </a:gdLst>
              <a:ahLst/>
              <a:cxnLst>
                <a:cxn ang="0">
                  <a:pos x="connsiteX0" y="connsiteY0"/>
                </a:cxn>
                <a:cxn ang="0">
                  <a:pos x="connsiteX1" y="connsiteY1"/>
                </a:cxn>
                <a:cxn ang="0">
                  <a:pos x="connsiteX2" y="connsiteY2"/>
                </a:cxn>
              </a:cxnLst>
              <a:rect l="l" t="t" r="r" b="b"/>
              <a:pathLst>
                <a:path w="303179" h="826851">
                  <a:moveTo>
                    <a:pt x="303179" y="0"/>
                  </a:moveTo>
                  <a:cubicBezTo>
                    <a:pt x="201849" y="77010"/>
                    <a:pt x="100520" y="154021"/>
                    <a:pt x="50260" y="291830"/>
                  </a:cubicBezTo>
                  <a:cubicBezTo>
                    <a:pt x="0" y="429639"/>
                    <a:pt x="811" y="628245"/>
                    <a:pt x="1622" y="826851"/>
                  </a:cubicBezTo>
                </a:path>
              </a:pathLst>
            </a:custGeom>
            <a:ln>
              <a:solidFill>
                <a:srgbClr val="FFFF00"/>
              </a:solidFill>
            </a:ln>
          </p:spPr>
          <p:style>
            <a:lnRef idx="3">
              <a:schemeClr val="accent6"/>
            </a:lnRef>
            <a:fillRef idx="0">
              <a:schemeClr val="accent6"/>
            </a:fillRef>
            <a:effectRef idx="2">
              <a:schemeClr val="accent6"/>
            </a:effectRef>
            <a:fontRef idx="minor">
              <a:schemeClr val="tx1"/>
            </a:fontRef>
          </p:style>
          <p:txBody>
            <a:bodyPr anchor="ctr"/>
            <a:lstStyle/>
            <a:p>
              <a:pPr algn="ctr" defTabSz="457200" fontAlgn="base">
                <a:spcBef>
                  <a:spcPct val="0"/>
                </a:spcBef>
                <a:spcAft>
                  <a:spcPct val="0"/>
                </a:spcAft>
                <a:defRPr/>
              </a:pPr>
              <a:endParaRPr lang="it-IT" sz="1000">
                <a:solidFill>
                  <a:prstClr val="black"/>
                </a:solidFill>
                <a:latin typeface="Candara" panose="020E0502030303020204" pitchFamily="34" charset="0"/>
              </a:endParaRPr>
            </a:p>
          </p:txBody>
        </p:sp>
        <p:sp>
          <p:nvSpPr>
            <p:cNvPr id="118" name="Figura a mano libera 45">
              <a:extLst>
                <a:ext uri="{FF2B5EF4-FFF2-40B4-BE49-F238E27FC236}">
                  <a16:creationId xmlns:a16="http://schemas.microsoft.com/office/drawing/2014/main" id="{F4218B34-3DA5-10EF-BEE8-C6AE2169BAD7}"/>
                </a:ext>
              </a:extLst>
            </p:cNvPr>
            <p:cNvSpPr/>
            <p:nvPr/>
          </p:nvSpPr>
          <p:spPr>
            <a:xfrm>
              <a:off x="208087" y="4246563"/>
              <a:ext cx="1196975" cy="1838325"/>
            </a:xfrm>
            <a:custGeom>
              <a:avLst/>
              <a:gdLst>
                <a:gd name="connsiteX0" fmla="*/ 1196502 w 1196502"/>
                <a:gd name="connsiteY0" fmla="*/ 0 h 1838528"/>
                <a:gd name="connsiteX1" fmla="*/ 573932 w 1196502"/>
                <a:gd name="connsiteY1" fmla="*/ 924128 h 1838528"/>
                <a:gd name="connsiteX2" fmla="*/ 515566 w 1196502"/>
                <a:gd name="connsiteY2" fmla="*/ 1517515 h 1838528"/>
                <a:gd name="connsiteX3" fmla="*/ 0 w 1196502"/>
                <a:gd name="connsiteY3" fmla="*/ 1838528 h 1838528"/>
              </a:gdLst>
              <a:ahLst/>
              <a:cxnLst>
                <a:cxn ang="0">
                  <a:pos x="connsiteX0" y="connsiteY0"/>
                </a:cxn>
                <a:cxn ang="0">
                  <a:pos x="connsiteX1" y="connsiteY1"/>
                </a:cxn>
                <a:cxn ang="0">
                  <a:pos x="connsiteX2" y="connsiteY2"/>
                </a:cxn>
                <a:cxn ang="0">
                  <a:pos x="connsiteX3" y="connsiteY3"/>
                </a:cxn>
              </a:cxnLst>
              <a:rect l="l" t="t" r="r" b="b"/>
              <a:pathLst>
                <a:path w="1196502" h="1838528">
                  <a:moveTo>
                    <a:pt x="1196502" y="0"/>
                  </a:moveTo>
                  <a:cubicBezTo>
                    <a:pt x="941961" y="335604"/>
                    <a:pt x="687421" y="671209"/>
                    <a:pt x="573932" y="924128"/>
                  </a:cubicBezTo>
                  <a:cubicBezTo>
                    <a:pt x="460443" y="1177047"/>
                    <a:pt x="611221" y="1365115"/>
                    <a:pt x="515566" y="1517515"/>
                  </a:cubicBezTo>
                  <a:cubicBezTo>
                    <a:pt x="419911" y="1669915"/>
                    <a:pt x="209955" y="1754221"/>
                    <a:pt x="0" y="1838528"/>
                  </a:cubicBezTo>
                </a:path>
              </a:pathLst>
            </a:custGeom>
            <a:ln>
              <a:solidFill>
                <a:srgbClr val="FFFF00"/>
              </a:solidFill>
            </a:ln>
          </p:spPr>
          <p:style>
            <a:lnRef idx="3">
              <a:schemeClr val="accent6"/>
            </a:lnRef>
            <a:fillRef idx="0">
              <a:schemeClr val="accent6"/>
            </a:fillRef>
            <a:effectRef idx="2">
              <a:schemeClr val="accent6"/>
            </a:effectRef>
            <a:fontRef idx="minor">
              <a:schemeClr val="tx1"/>
            </a:fontRef>
          </p:style>
          <p:txBody>
            <a:bodyPr anchor="ctr"/>
            <a:lstStyle/>
            <a:p>
              <a:pPr algn="ctr" defTabSz="457200" fontAlgn="base">
                <a:spcBef>
                  <a:spcPct val="0"/>
                </a:spcBef>
                <a:spcAft>
                  <a:spcPct val="0"/>
                </a:spcAft>
                <a:defRPr/>
              </a:pPr>
              <a:endParaRPr lang="it-IT" sz="1000">
                <a:solidFill>
                  <a:prstClr val="black"/>
                </a:solidFill>
                <a:latin typeface="Candara" panose="020E0502030303020204" pitchFamily="34" charset="0"/>
              </a:endParaRPr>
            </a:p>
          </p:txBody>
        </p:sp>
        <p:sp>
          <p:nvSpPr>
            <p:cNvPr id="119" name="Figura a mano libera 46">
              <a:extLst>
                <a:ext uri="{FF2B5EF4-FFF2-40B4-BE49-F238E27FC236}">
                  <a16:creationId xmlns:a16="http://schemas.microsoft.com/office/drawing/2014/main" id="{1532F1B1-0B2E-0486-42A1-8497E7215DE7}"/>
                </a:ext>
              </a:extLst>
            </p:cNvPr>
            <p:cNvSpPr/>
            <p:nvPr/>
          </p:nvSpPr>
          <p:spPr>
            <a:xfrm>
              <a:off x="208087" y="2436813"/>
              <a:ext cx="1208088" cy="962025"/>
            </a:xfrm>
            <a:custGeom>
              <a:avLst/>
              <a:gdLst>
                <a:gd name="connsiteX0" fmla="*/ 1118681 w 1207851"/>
                <a:gd name="connsiteY0" fmla="*/ 963039 h 963039"/>
                <a:gd name="connsiteX1" fmla="*/ 1177047 w 1207851"/>
                <a:gd name="connsiteY1" fmla="*/ 836579 h 963039"/>
                <a:gd name="connsiteX2" fmla="*/ 933855 w 1207851"/>
                <a:gd name="connsiteY2" fmla="*/ 583660 h 963039"/>
                <a:gd name="connsiteX3" fmla="*/ 0 w 1207851"/>
                <a:gd name="connsiteY3" fmla="*/ 0 h 963039"/>
              </a:gdLst>
              <a:ahLst/>
              <a:cxnLst>
                <a:cxn ang="0">
                  <a:pos x="connsiteX0" y="connsiteY0"/>
                </a:cxn>
                <a:cxn ang="0">
                  <a:pos x="connsiteX1" y="connsiteY1"/>
                </a:cxn>
                <a:cxn ang="0">
                  <a:pos x="connsiteX2" y="connsiteY2"/>
                </a:cxn>
                <a:cxn ang="0">
                  <a:pos x="connsiteX3" y="connsiteY3"/>
                </a:cxn>
              </a:cxnLst>
              <a:rect l="l" t="t" r="r" b="b"/>
              <a:pathLst>
                <a:path w="1207851" h="963039">
                  <a:moveTo>
                    <a:pt x="1118681" y="963039"/>
                  </a:moveTo>
                  <a:cubicBezTo>
                    <a:pt x="1163266" y="931424"/>
                    <a:pt x="1207851" y="899809"/>
                    <a:pt x="1177047" y="836579"/>
                  </a:cubicBezTo>
                  <a:cubicBezTo>
                    <a:pt x="1146243" y="773349"/>
                    <a:pt x="1130030" y="723090"/>
                    <a:pt x="933855" y="583660"/>
                  </a:cubicBezTo>
                  <a:cubicBezTo>
                    <a:pt x="737680" y="444230"/>
                    <a:pt x="368840" y="222115"/>
                    <a:pt x="0" y="0"/>
                  </a:cubicBezTo>
                </a:path>
              </a:pathLst>
            </a:custGeom>
            <a:ln>
              <a:solidFill>
                <a:srgbClr val="FFFF00"/>
              </a:solidFill>
            </a:ln>
          </p:spPr>
          <p:style>
            <a:lnRef idx="3">
              <a:schemeClr val="accent6"/>
            </a:lnRef>
            <a:fillRef idx="0">
              <a:schemeClr val="accent6"/>
            </a:fillRef>
            <a:effectRef idx="2">
              <a:schemeClr val="accent6"/>
            </a:effectRef>
            <a:fontRef idx="minor">
              <a:schemeClr val="tx1"/>
            </a:fontRef>
          </p:style>
          <p:txBody>
            <a:bodyPr anchor="ctr"/>
            <a:lstStyle/>
            <a:p>
              <a:pPr algn="ctr" defTabSz="457200" fontAlgn="base">
                <a:spcBef>
                  <a:spcPct val="0"/>
                </a:spcBef>
                <a:spcAft>
                  <a:spcPct val="0"/>
                </a:spcAft>
                <a:defRPr/>
              </a:pPr>
              <a:endParaRPr lang="it-IT" sz="1000">
                <a:solidFill>
                  <a:prstClr val="black"/>
                </a:solidFill>
                <a:latin typeface="Candara" panose="020E0502030303020204" pitchFamily="34" charset="0"/>
              </a:endParaRPr>
            </a:p>
          </p:txBody>
        </p:sp>
        <p:sp>
          <p:nvSpPr>
            <p:cNvPr id="120" name="Rettangolo 119">
              <a:extLst>
                <a:ext uri="{FF2B5EF4-FFF2-40B4-BE49-F238E27FC236}">
                  <a16:creationId xmlns:a16="http://schemas.microsoft.com/office/drawing/2014/main" id="{ADCA9F0E-014B-91B2-BD64-17473DD8F84F}"/>
                </a:ext>
              </a:extLst>
            </p:cNvPr>
            <p:cNvSpPr/>
            <p:nvPr/>
          </p:nvSpPr>
          <p:spPr>
            <a:xfrm>
              <a:off x="2748087" y="3798888"/>
              <a:ext cx="155575" cy="177800"/>
            </a:xfrm>
            <a:prstGeom prst="rect">
              <a:avLst/>
            </a:prstGeom>
            <a:solidFill>
              <a:schemeClr val="accent6">
                <a:lumMod val="75000"/>
              </a:schemeClr>
            </a:solidFill>
            <a:ln w="25400" cmpd="sng">
              <a:headEnd type="oval"/>
              <a:tailEnd type="oval"/>
            </a:ln>
          </p:spPr>
          <p:style>
            <a:lnRef idx="1">
              <a:schemeClr val="accent2"/>
            </a:lnRef>
            <a:fillRef idx="0">
              <a:schemeClr val="accent2"/>
            </a:fillRef>
            <a:effectRef idx="0">
              <a:schemeClr val="accent2"/>
            </a:effectRef>
            <a:fontRef idx="minor">
              <a:schemeClr val="tx1"/>
            </a:fontRef>
          </p:style>
          <p:txBody>
            <a:bodyPr anchor="ctr"/>
            <a:lstStyle/>
            <a:p>
              <a:pPr algn="ctr" defTabSz="457200" fontAlgn="base">
                <a:spcBef>
                  <a:spcPct val="0"/>
                </a:spcBef>
                <a:spcAft>
                  <a:spcPct val="0"/>
                </a:spcAft>
                <a:defRPr/>
              </a:pPr>
              <a:endParaRPr lang="it-IT" sz="1000">
                <a:ln>
                  <a:solidFill>
                    <a:srgbClr val="F79646">
                      <a:lumMod val="50000"/>
                    </a:srgbClr>
                  </a:solidFill>
                </a:ln>
                <a:solidFill>
                  <a:prstClr val="black"/>
                </a:solidFill>
                <a:latin typeface="Candara" panose="020E0502030303020204" pitchFamily="34" charset="0"/>
              </a:endParaRPr>
            </a:p>
          </p:txBody>
        </p:sp>
        <p:sp>
          <p:nvSpPr>
            <p:cNvPr id="121" name="Rettangolo 120">
              <a:extLst>
                <a:ext uri="{FF2B5EF4-FFF2-40B4-BE49-F238E27FC236}">
                  <a16:creationId xmlns:a16="http://schemas.microsoft.com/office/drawing/2014/main" id="{5CD92848-4216-EE3E-DAB4-345462EBFDEC}"/>
                </a:ext>
              </a:extLst>
            </p:cNvPr>
            <p:cNvSpPr/>
            <p:nvPr/>
          </p:nvSpPr>
          <p:spPr>
            <a:xfrm>
              <a:off x="2900487" y="3951288"/>
              <a:ext cx="155575" cy="177800"/>
            </a:xfrm>
            <a:prstGeom prst="rect">
              <a:avLst/>
            </a:prstGeom>
            <a:solidFill>
              <a:schemeClr val="accent6">
                <a:lumMod val="75000"/>
              </a:schemeClr>
            </a:solidFill>
            <a:ln w="25400" cmpd="sng">
              <a:headEnd type="oval"/>
              <a:tailEnd type="oval"/>
            </a:ln>
          </p:spPr>
          <p:style>
            <a:lnRef idx="1">
              <a:schemeClr val="accent2"/>
            </a:lnRef>
            <a:fillRef idx="0">
              <a:schemeClr val="accent2"/>
            </a:fillRef>
            <a:effectRef idx="0">
              <a:schemeClr val="accent2"/>
            </a:effectRef>
            <a:fontRef idx="minor">
              <a:schemeClr val="tx1"/>
            </a:fontRef>
          </p:style>
          <p:txBody>
            <a:bodyPr anchor="ctr"/>
            <a:lstStyle/>
            <a:p>
              <a:pPr algn="ctr" defTabSz="457200" fontAlgn="base">
                <a:spcBef>
                  <a:spcPct val="0"/>
                </a:spcBef>
                <a:spcAft>
                  <a:spcPct val="0"/>
                </a:spcAft>
                <a:defRPr/>
              </a:pPr>
              <a:endParaRPr lang="it-IT" sz="1000">
                <a:ln>
                  <a:solidFill>
                    <a:srgbClr val="F79646">
                      <a:lumMod val="50000"/>
                    </a:srgbClr>
                  </a:solidFill>
                </a:ln>
                <a:solidFill>
                  <a:prstClr val="black"/>
                </a:solidFill>
                <a:latin typeface="Candara" panose="020E0502030303020204" pitchFamily="34" charset="0"/>
              </a:endParaRPr>
            </a:p>
          </p:txBody>
        </p:sp>
        <p:sp>
          <p:nvSpPr>
            <p:cNvPr id="122" name="Rettangolo 121">
              <a:extLst>
                <a:ext uri="{FF2B5EF4-FFF2-40B4-BE49-F238E27FC236}">
                  <a16:creationId xmlns:a16="http://schemas.microsoft.com/office/drawing/2014/main" id="{93D407A3-9FC3-6E07-D4CA-ECD86558273A}"/>
                </a:ext>
              </a:extLst>
            </p:cNvPr>
            <p:cNvSpPr/>
            <p:nvPr/>
          </p:nvSpPr>
          <p:spPr>
            <a:xfrm>
              <a:off x="3052887" y="4103688"/>
              <a:ext cx="155575" cy="177800"/>
            </a:xfrm>
            <a:prstGeom prst="rect">
              <a:avLst/>
            </a:prstGeom>
            <a:solidFill>
              <a:schemeClr val="accent6">
                <a:lumMod val="75000"/>
              </a:schemeClr>
            </a:solidFill>
            <a:ln w="25400" cmpd="sng">
              <a:headEnd type="oval"/>
              <a:tailEnd type="oval"/>
            </a:ln>
          </p:spPr>
          <p:style>
            <a:lnRef idx="1">
              <a:schemeClr val="accent2"/>
            </a:lnRef>
            <a:fillRef idx="0">
              <a:schemeClr val="accent2"/>
            </a:fillRef>
            <a:effectRef idx="0">
              <a:schemeClr val="accent2"/>
            </a:effectRef>
            <a:fontRef idx="minor">
              <a:schemeClr val="tx1"/>
            </a:fontRef>
          </p:style>
          <p:txBody>
            <a:bodyPr anchor="ctr"/>
            <a:lstStyle/>
            <a:p>
              <a:pPr algn="ctr" defTabSz="457200" fontAlgn="base">
                <a:spcBef>
                  <a:spcPct val="0"/>
                </a:spcBef>
                <a:spcAft>
                  <a:spcPct val="0"/>
                </a:spcAft>
                <a:defRPr/>
              </a:pPr>
              <a:endParaRPr lang="it-IT" sz="1000">
                <a:ln>
                  <a:solidFill>
                    <a:srgbClr val="F79646">
                      <a:lumMod val="50000"/>
                    </a:srgbClr>
                  </a:solidFill>
                </a:ln>
                <a:solidFill>
                  <a:prstClr val="black"/>
                </a:solidFill>
                <a:latin typeface="Candara" panose="020E0502030303020204" pitchFamily="34" charset="0"/>
              </a:endParaRPr>
            </a:p>
          </p:txBody>
        </p:sp>
        <p:sp>
          <p:nvSpPr>
            <p:cNvPr id="123" name="Rettangolo 122">
              <a:extLst>
                <a:ext uri="{FF2B5EF4-FFF2-40B4-BE49-F238E27FC236}">
                  <a16:creationId xmlns:a16="http://schemas.microsoft.com/office/drawing/2014/main" id="{714AA180-26CB-1E08-BF7B-F950CD7A1978}"/>
                </a:ext>
              </a:extLst>
            </p:cNvPr>
            <p:cNvSpPr/>
            <p:nvPr/>
          </p:nvSpPr>
          <p:spPr>
            <a:xfrm>
              <a:off x="3752975" y="3373438"/>
              <a:ext cx="155575" cy="177800"/>
            </a:xfrm>
            <a:prstGeom prst="rect">
              <a:avLst/>
            </a:prstGeom>
            <a:solidFill>
              <a:schemeClr val="accent6">
                <a:lumMod val="75000"/>
              </a:schemeClr>
            </a:solidFill>
            <a:ln w="25400" cmpd="sng">
              <a:headEnd type="oval"/>
              <a:tailEnd type="oval"/>
            </a:ln>
          </p:spPr>
          <p:style>
            <a:lnRef idx="1">
              <a:schemeClr val="accent2"/>
            </a:lnRef>
            <a:fillRef idx="0">
              <a:schemeClr val="accent2"/>
            </a:fillRef>
            <a:effectRef idx="0">
              <a:schemeClr val="accent2"/>
            </a:effectRef>
            <a:fontRef idx="minor">
              <a:schemeClr val="tx1"/>
            </a:fontRef>
          </p:style>
          <p:txBody>
            <a:bodyPr anchor="ctr"/>
            <a:lstStyle/>
            <a:p>
              <a:pPr algn="ctr" defTabSz="457200" fontAlgn="base">
                <a:spcBef>
                  <a:spcPct val="0"/>
                </a:spcBef>
                <a:spcAft>
                  <a:spcPct val="0"/>
                </a:spcAft>
                <a:defRPr/>
              </a:pPr>
              <a:endParaRPr lang="it-IT" sz="1000">
                <a:ln>
                  <a:solidFill>
                    <a:srgbClr val="F79646">
                      <a:lumMod val="50000"/>
                    </a:srgbClr>
                  </a:solidFill>
                </a:ln>
                <a:solidFill>
                  <a:prstClr val="black"/>
                </a:solidFill>
                <a:latin typeface="Candara" panose="020E0502030303020204" pitchFamily="34" charset="0"/>
              </a:endParaRPr>
            </a:p>
          </p:txBody>
        </p:sp>
        <p:sp>
          <p:nvSpPr>
            <p:cNvPr id="124" name="Rettangolo 123">
              <a:extLst>
                <a:ext uri="{FF2B5EF4-FFF2-40B4-BE49-F238E27FC236}">
                  <a16:creationId xmlns:a16="http://schemas.microsoft.com/office/drawing/2014/main" id="{1F43D408-5458-13EA-100E-F07BEFE60BD6}"/>
                </a:ext>
              </a:extLst>
            </p:cNvPr>
            <p:cNvSpPr/>
            <p:nvPr/>
          </p:nvSpPr>
          <p:spPr>
            <a:xfrm>
              <a:off x="4035550" y="4773613"/>
              <a:ext cx="155575" cy="179387"/>
            </a:xfrm>
            <a:prstGeom prst="rect">
              <a:avLst/>
            </a:prstGeom>
            <a:solidFill>
              <a:schemeClr val="accent6">
                <a:lumMod val="75000"/>
              </a:schemeClr>
            </a:solidFill>
            <a:ln w="25400" cmpd="sng">
              <a:headEnd type="oval"/>
              <a:tailEnd type="oval"/>
            </a:ln>
          </p:spPr>
          <p:style>
            <a:lnRef idx="1">
              <a:schemeClr val="accent2"/>
            </a:lnRef>
            <a:fillRef idx="0">
              <a:schemeClr val="accent2"/>
            </a:fillRef>
            <a:effectRef idx="0">
              <a:schemeClr val="accent2"/>
            </a:effectRef>
            <a:fontRef idx="minor">
              <a:schemeClr val="tx1"/>
            </a:fontRef>
          </p:style>
          <p:txBody>
            <a:bodyPr anchor="ctr"/>
            <a:lstStyle/>
            <a:p>
              <a:pPr algn="ctr" defTabSz="457200" fontAlgn="base">
                <a:spcBef>
                  <a:spcPct val="0"/>
                </a:spcBef>
                <a:spcAft>
                  <a:spcPct val="0"/>
                </a:spcAft>
                <a:defRPr/>
              </a:pPr>
              <a:endParaRPr lang="it-IT" sz="1000">
                <a:ln>
                  <a:solidFill>
                    <a:srgbClr val="F79646">
                      <a:lumMod val="50000"/>
                    </a:srgbClr>
                  </a:solidFill>
                </a:ln>
                <a:solidFill>
                  <a:prstClr val="black"/>
                </a:solidFill>
                <a:latin typeface="Candara" panose="020E0502030303020204" pitchFamily="34" charset="0"/>
              </a:endParaRPr>
            </a:p>
          </p:txBody>
        </p:sp>
        <p:sp>
          <p:nvSpPr>
            <p:cNvPr id="125" name="Rettangolo 124">
              <a:extLst>
                <a:ext uri="{FF2B5EF4-FFF2-40B4-BE49-F238E27FC236}">
                  <a16:creationId xmlns:a16="http://schemas.microsoft.com/office/drawing/2014/main" id="{AD9B598A-7525-1D4A-7F44-39AF594EB481}"/>
                </a:ext>
              </a:extLst>
            </p:cNvPr>
            <p:cNvSpPr/>
            <p:nvPr/>
          </p:nvSpPr>
          <p:spPr>
            <a:xfrm>
              <a:off x="2108325" y="3392488"/>
              <a:ext cx="155575" cy="177800"/>
            </a:xfrm>
            <a:prstGeom prst="rect">
              <a:avLst/>
            </a:prstGeom>
            <a:solidFill>
              <a:schemeClr val="accent6">
                <a:lumMod val="75000"/>
              </a:schemeClr>
            </a:solidFill>
            <a:ln w="25400" cmpd="sng">
              <a:headEnd type="oval"/>
              <a:tailEnd type="oval"/>
            </a:ln>
          </p:spPr>
          <p:style>
            <a:lnRef idx="1">
              <a:schemeClr val="accent2"/>
            </a:lnRef>
            <a:fillRef idx="0">
              <a:schemeClr val="accent2"/>
            </a:fillRef>
            <a:effectRef idx="0">
              <a:schemeClr val="accent2"/>
            </a:effectRef>
            <a:fontRef idx="minor">
              <a:schemeClr val="tx1"/>
            </a:fontRef>
          </p:style>
          <p:txBody>
            <a:bodyPr anchor="ctr"/>
            <a:lstStyle/>
            <a:p>
              <a:pPr algn="ctr" defTabSz="457200" fontAlgn="base">
                <a:spcBef>
                  <a:spcPct val="0"/>
                </a:spcBef>
                <a:spcAft>
                  <a:spcPct val="0"/>
                </a:spcAft>
                <a:defRPr/>
              </a:pPr>
              <a:endParaRPr lang="it-IT" sz="1000">
                <a:ln>
                  <a:solidFill>
                    <a:srgbClr val="F79646">
                      <a:lumMod val="50000"/>
                    </a:srgbClr>
                  </a:solidFill>
                </a:ln>
                <a:solidFill>
                  <a:prstClr val="black"/>
                </a:solidFill>
                <a:latin typeface="Candara" panose="020E0502030303020204" pitchFamily="34" charset="0"/>
              </a:endParaRPr>
            </a:p>
          </p:txBody>
        </p:sp>
        <p:sp>
          <p:nvSpPr>
            <p:cNvPr id="126" name="Rettangolo 125">
              <a:extLst>
                <a:ext uri="{FF2B5EF4-FFF2-40B4-BE49-F238E27FC236}">
                  <a16:creationId xmlns:a16="http://schemas.microsoft.com/office/drawing/2014/main" id="{FF371AD3-59CE-276A-E36F-743112E8BD41}"/>
                </a:ext>
              </a:extLst>
            </p:cNvPr>
            <p:cNvSpPr/>
            <p:nvPr/>
          </p:nvSpPr>
          <p:spPr>
            <a:xfrm>
              <a:off x="1603500" y="2800350"/>
              <a:ext cx="155575" cy="177800"/>
            </a:xfrm>
            <a:prstGeom prst="rect">
              <a:avLst/>
            </a:prstGeom>
            <a:solidFill>
              <a:schemeClr val="accent6">
                <a:lumMod val="75000"/>
              </a:schemeClr>
            </a:solidFill>
            <a:ln w="25400" cmpd="sng">
              <a:headEnd type="oval"/>
              <a:tailEnd type="oval"/>
            </a:ln>
          </p:spPr>
          <p:style>
            <a:lnRef idx="1">
              <a:schemeClr val="accent2"/>
            </a:lnRef>
            <a:fillRef idx="0">
              <a:schemeClr val="accent2"/>
            </a:fillRef>
            <a:effectRef idx="0">
              <a:schemeClr val="accent2"/>
            </a:effectRef>
            <a:fontRef idx="minor">
              <a:schemeClr val="tx1"/>
            </a:fontRef>
          </p:style>
          <p:txBody>
            <a:bodyPr anchor="ctr"/>
            <a:lstStyle/>
            <a:p>
              <a:pPr algn="ctr" defTabSz="457200" fontAlgn="base">
                <a:spcBef>
                  <a:spcPct val="0"/>
                </a:spcBef>
                <a:spcAft>
                  <a:spcPct val="0"/>
                </a:spcAft>
                <a:defRPr/>
              </a:pPr>
              <a:endParaRPr lang="it-IT" sz="1000">
                <a:ln>
                  <a:solidFill>
                    <a:srgbClr val="F79646">
                      <a:lumMod val="50000"/>
                    </a:srgbClr>
                  </a:solidFill>
                </a:ln>
                <a:solidFill>
                  <a:prstClr val="black"/>
                </a:solidFill>
                <a:latin typeface="Candara" panose="020E0502030303020204" pitchFamily="34" charset="0"/>
              </a:endParaRPr>
            </a:p>
          </p:txBody>
        </p:sp>
        <p:sp>
          <p:nvSpPr>
            <p:cNvPr id="127" name="Rettangolo 126">
              <a:extLst>
                <a:ext uri="{FF2B5EF4-FFF2-40B4-BE49-F238E27FC236}">
                  <a16:creationId xmlns:a16="http://schemas.microsoft.com/office/drawing/2014/main" id="{F8578003-3F25-E8BA-A9A1-A1611307CD70}"/>
                </a:ext>
              </a:extLst>
            </p:cNvPr>
            <p:cNvSpPr/>
            <p:nvPr/>
          </p:nvSpPr>
          <p:spPr>
            <a:xfrm>
              <a:off x="1292350" y="3830638"/>
              <a:ext cx="155575" cy="177800"/>
            </a:xfrm>
            <a:prstGeom prst="rect">
              <a:avLst/>
            </a:prstGeom>
            <a:solidFill>
              <a:schemeClr val="accent6">
                <a:lumMod val="75000"/>
              </a:schemeClr>
            </a:solidFill>
            <a:ln w="25400" cmpd="sng">
              <a:headEnd type="oval"/>
              <a:tailEnd type="oval"/>
            </a:ln>
          </p:spPr>
          <p:style>
            <a:lnRef idx="1">
              <a:schemeClr val="accent2"/>
            </a:lnRef>
            <a:fillRef idx="0">
              <a:schemeClr val="accent2"/>
            </a:fillRef>
            <a:effectRef idx="0">
              <a:schemeClr val="accent2"/>
            </a:effectRef>
            <a:fontRef idx="minor">
              <a:schemeClr val="tx1"/>
            </a:fontRef>
          </p:style>
          <p:txBody>
            <a:bodyPr anchor="ctr"/>
            <a:lstStyle/>
            <a:p>
              <a:pPr algn="ctr" defTabSz="457200" fontAlgn="base">
                <a:spcBef>
                  <a:spcPct val="0"/>
                </a:spcBef>
                <a:spcAft>
                  <a:spcPct val="0"/>
                </a:spcAft>
                <a:defRPr/>
              </a:pPr>
              <a:endParaRPr lang="it-IT" sz="1000">
                <a:ln>
                  <a:solidFill>
                    <a:srgbClr val="F79646">
                      <a:lumMod val="50000"/>
                    </a:srgbClr>
                  </a:solidFill>
                </a:ln>
                <a:solidFill>
                  <a:prstClr val="black"/>
                </a:solidFill>
                <a:latin typeface="Candara" panose="020E0502030303020204" pitchFamily="34" charset="0"/>
              </a:endParaRPr>
            </a:p>
          </p:txBody>
        </p:sp>
        <p:sp>
          <p:nvSpPr>
            <p:cNvPr id="128" name="Rettangolo 127">
              <a:extLst>
                <a:ext uri="{FF2B5EF4-FFF2-40B4-BE49-F238E27FC236}">
                  <a16:creationId xmlns:a16="http://schemas.microsoft.com/office/drawing/2014/main" id="{CF05179A-B88B-12E4-9CD0-C46397FDF497}"/>
                </a:ext>
              </a:extLst>
            </p:cNvPr>
            <p:cNvSpPr/>
            <p:nvPr/>
          </p:nvSpPr>
          <p:spPr>
            <a:xfrm>
              <a:off x="4521325" y="5338763"/>
              <a:ext cx="155575" cy="177800"/>
            </a:xfrm>
            <a:prstGeom prst="rect">
              <a:avLst/>
            </a:prstGeom>
            <a:solidFill>
              <a:schemeClr val="accent6">
                <a:lumMod val="75000"/>
              </a:schemeClr>
            </a:solidFill>
            <a:ln w="25400" cmpd="sng">
              <a:headEnd type="oval"/>
              <a:tailEnd type="oval"/>
            </a:ln>
          </p:spPr>
          <p:style>
            <a:lnRef idx="1">
              <a:schemeClr val="accent2"/>
            </a:lnRef>
            <a:fillRef idx="0">
              <a:schemeClr val="accent2"/>
            </a:fillRef>
            <a:effectRef idx="0">
              <a:schemeClr val="accent2"/>
            </a:effectRef>
            <a:fontRef idx="minor">
              <a:schemeClr val="tx1"/>
            </a:fontRef>
          </p:style>
          <p:txBody>
            <a:bodyPr anchor="ctr"/>
            <a:lstStyle/>
            <a:p>
              <a:pPr algn="ctr" defTabSz="457200" fontAlgn="base">
                <a:spcBef>
                  <a:spcPct val="0"/>
                </a:spcBef>
                <a:spcAft>
                  <a:spcPct val="0"/>
                </a:spcAft>
                <a:defRPr/>
              </a:pPr>
              <a:endParaRPr lang="it-IT" sz="1000">
                <a:ln>
                  <a:solidFill>
                    <a:srgbClr val="F79646">
                      <a:lumMod val="50000"/>
                    </a:srgbClr>
                  </a:solidFill>
                </a:ln>
                <a:solidFill>
                  <a:prstClr val="black"/>
                </a:solidFill>
                <a:latin typeface="Candara" panose="020E0502030303020204" pitchFamily="34" charset="0"/>
              </a:endParaRPr>
            </a:p>
          </p:txBody>
        </p:sp>
        <p:sp>
          <p:nvSpPr>
            <p:cNvPr id="129" name="Rectangle 3" descr="Diagonali larghe verso l'alto">
              <a:extLst>
                <a:ext uri="{FF2B5EF4-FFF2-40B4-BE49-F238E27FC236}">
                  <a16:creationId xmlns:a16="http://schemas.microsoft.com/office/drawing/2014/main" id="{4D3E99F6-CA3F-34D8-655B-F8F5036485D1}"/>
                </a:ext>
              </a:extLst>
            </p:cNvPr>
            <p:cNvSpPr>
              <a:spLocks noChangeArrowheads="1"/>
            </p:cNvSpPr>
            <p:nvPr/>
          </p:nvSpPr>
          <p:spPr bwMode="auto">
            <a:xfrm>
              <a:off x="4529262" y="5359400"/>
              <a:ext cx="144463" cy="180975"/>
            </a:xfrm>
            <a:prstGeom prst="rect">
              <a:avLst/>
            </a:prstGeom>
            <a:pattFill prst="wdUpDiag">
              <a:fgClr>
                <a:srgbClr val="000000"/>
              </a:fgClr>
              <a:bgClr>
                <a:srgbClr val="C0504D"/>
              </a:bgClr>
            </a:pattFill>
            <a:ln w="38100">
              <a:solidFill>
                <a:srgbClr val="C0504D"/>
              </a:solidFill>
              <a:miter lim="800000"/>
              <a:headEnd/>
              <a:tailEnd/>
            </a:ln>
            <a:effectLst>
              <a:outerShdw dist="28398" dir="3806097" algn="ctr" rotWithShape="0">
                <a:srgbClr val="622423">
                  <a:alpha val="50000"/>
                </a:srgbClr>
              </a:outerShdw>
            </a:effec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defTabSz="457200" eaLnBrk="1" fontAlgn="base" hangingPunct="1">
                <a:spcBef>
                  <a:spcPct val="0"/>
                </a:spcBef>
                <a:spcAft>
                  <a:spcPct val="0"/>
                </a:spcAft>
                <a:defRPr/>
              </a:pPr>
              <a:endParaRPr lang="it-IT" altLang="it-IT" sz="1000">
                <a:solidFill>
                  <a:prstClr val="black"/>
                </a:solidFill>
                <a:latin typeface="Candara" panose="020E0502030303020204" pitchFamily="34" charset="0"/>
                <a:cs typeface="Arial" charset="0"/>
              </a:endParaRPr>
            </a:p>
          </p:txBody>
        </p:sp>
        <p:sp>
          <p:nvSpPr>
            <p:cNvPr id="130" name="Rectangle 3" descr="Diagonali larghe verso l'alto">
              <a:extLst>
                <a:ext uri="{FF2B5EF4-FFF2-40B4-BE49-F238E27FC236}">
                  <a16:creationId xmlns:a16="http://schemas.microsoft.com/office/drawing/2014/main" id="{7D9EDDCC-6690-C73B-2957-93C2B926FDD8}"/>
                </a:ext>
              </a:extLst>
            </p:cNvPr>
            <p:cNvSpPr>
              <a:spLocks noChangeArrowheads="1"/>
            </p:cNvSpPr>
            <p:nvPr/>
          </p:nvSpPr>
          <p:spPr bwMode="auto">
            <a:xfrm>
              <a:off x="4041900" y="4767263"/>
              <a:ext cx="146050" cy="179387"/>
            </a:xfrm>
            <a:prstGeom prst="rect">
              <a:avLst/>
            </a:prstGeom>
            <a:pattFill prst="wdUpDiag">
              <a:fgClr>
                <a:srgbClr val="000000"/>
              </a:fgClr>
              <a:bgClr>
                <a:srgbClr val="C0504D"/>
              </a:bgClr>
            </a:pattFill>
            <a:ln w="38100">
              <a:solidFill>
                <a:srgbClr val="C0504D"/>
              </a:solidFill>
              <a:miter lim="800000"/>
              <a:headEnd/>
              <a:tailEnd/>
            </a:ln>
            <a:effectLst>
              <a:outerShdw dist="28398" dir="3806097" algn="ctr" rotWithShape="0">
                <a:srgbClr val="622423">
                  <a:alpha val="50000"/>
                </a:srgbClr>
              </a:outerShdw>
            </a:effec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defTabSz="457200" eaLnBrk="1" fontAlgn="base" hangingPunct="1">
                <a:spcBef>
                  <a:spcPct val="0"/>
                </a:spcBef>
                <a:spcAft>
                  <a:spcPct val="0"/>
                </a:spcAft>
                <a:defRPr/>
              </a:pPr>
              <a:endParaRPr lang="it-IT" altLang="it-IT" sz="1000">
                <a:solidFill>
                  <a:prstClr val="black"/>
                </a:solidFill>
                <a:latin typeface="Candara" panose="020E0502030303020204" pitchFamily="34" charset="0"/>
                <a:cs typeface="Arial" charset="0"/>
              </a:endParaRPr>
            </a:p>
          </p:txBody>
        </p:sp>
        <p:sp>
          <p:nvSpPr>
            <p:cNvPr id="131" name="Rectangle 3" descr="Diagonali larghe verso l'alto">
              <a:extLst>
                <a:ext uri="{FF2B5EF4-FFF2-40B4-BE49-F238E27FC236}">
                  <a16:creationId xmlns:a16="http://schemas.microsoft.com/office/drawing/2014/main" id="{F328AA9C-C553-9375-8F0A-BDE655211138}"/>
                </a:ext>
              </a:extLst>
            </p:cNvPr>
            <p:cNvSpPr>
              <a:spLocks noChangeArrowheads="1"/>
            </p:cNvSpPr>
            <p:nvPr/>
          </p:nvSpPr>
          <p:spPr bwMode="auto">
            <a:xfrm>
              <a:off x="3751387" y="3375025"/>
              <a:ext cx="144463" cy="179388"/>
            </a:xfrm>
            <a:prstGeom prst="rect">
              <a:avLst/>
            </a:prstGeom>
            <a:pattFill prst="wdUpDiag">
              <a:fgClr>
                <a:srgbClr val="000000"/>
              </a:fgClr>
              <a:bgClr>
                <a:srgbClr val="C0504D"/>
              </a:bgClr>
            </a:pattFill>
            <a:ln w="38100">
              <a:solidFill>
                <a:srgbClr val="C0504D"/>
              </a:solidFill>
              <a:miter lim="800000"/>
              <a:headEnd/>
              <a:tailEnd/>
            </a:ln>
            <a:effectLst>
              <a:outerShdw dist="28398" dir="3806097" algn="ctr" rotWithShape="0">
                <a:srgbClr val="622423">
                  <a:alpha val="50000"/>
                </a:srgbClr>
              </a:outerShdw>
            </a:effec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defTabSz="457200" eaLnBrk="1" fontAlgn="base" hangingPunct="1">
                <a:spcBef>
                  <a:spcPct val="0"/>
                </a:spcBef>
                <a:spcAft>
                  <a:spcPct val="0"/>
                </a:spcAft>
                <a:defRPr/>
              </a:pPr>
              <a:endParaRPr lang="it-IT" altLang="it-IT" sz="1000">
                <a:solidFill>
                  <a:prstClr val="black"/>
                </a:solidFill>
                <a:latin typeface="Candara" panose="020E0502030303020204" pitchFamily="34" charset="0"/>
                <a:cs typeface="Arial" charset="0"/>
              </a:endParaRPr>
            </a:p>
          </p:txBody>
        </p:sp>
        <p:sp>
          <p:nvSpPr>
            <p:cNvPr id="132" name="Rectangle 3" descr="Diagonali larghe verso l'alto">
              <a:extLst>
                <a:ext uri="{FF2B5EF4-FFF2-40B4-BE49-F238E27FC236}">
                  <a16:creationId xmlns:a16="http://schemas.microsoft.com/office/drawing/2014/main" id="{08946B25-A07A-AB43-BF42-F60F9A279A15}"/>
                </a:ext>
              </a:extLst>
            </p:cNvPr>
            <p:cNvSpPr>
              <a:spLocks noChangeArrowheads="1"/>
            </p:cNvSpPr>
            <p:nvPr/>
          </p:nvSpPr>
          <p:spPr bwMode="auto">
            <a:xfrm>
              <a:off x="3060825" y="4105275"/>
              <a:ext cx="144462" cy="179388"/>
            </a:xfrm>
            <a:prstGeom prst="rect">
              <a:avLst/>
            </a:prstGeom>
            <a:pattFill prst="wdUpDiag">
              <a:fgClr>
                <a:srgbClr val="000000"/>
              </a:fgClr>
              <a:bgClr>
                <a:srgbClr val="C0504D"/>
              </a:bgClr>
            </a:pattFill>
            <a:ln w="38100">
              <a:solidFill>
                <a:srgbClr val="C0504D"/>
              </a:solidFill>
              <a:miter lim="800000"/>
              <a:headEnd/>
              <a:tailEnd/>
            </a:ln>
            <a:effectLst>
              <a:outerShdw dist="28398" dir="3806097" algn="ctr" rotWithShape="0">
                <a:srgbClr val="622423">
                  <a:alpha val="50000"/>
                </a:srgbClr>
              </a:outerShdw>
            </a:effec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defTabSz="457200" eaLnBrk="1" fontAlgn="base" hangingPunct="1">
                <a:spcBef>
                  <a:spcPct val="0"/>
                </a:spcBef>
                <a:spcAft>
                  <a:spcPct val="0"/>
                </a:spcAft>
                <a:defRPr/>
              </a:pPr>
              <a:endParaRPr lang="it-IT" altLang="it-IT" sz="1000">
                <a:solidFill>
                  <a:prstClr val="black"/>
                </a:solidFill>
                <a:latin typeface="Candara" panose="020E0502030303020204" pitchFamily="34" charset="0"/>
                <a:cs typeface="Arial" charset="0"/>
              </a:endParaRPr>
            </a:p>
          </p:txBody>
        </p:sp>
        <p:sp>
          <p:nvSpPr>
            <p:cNvPr id="133" name="Rectangle 3" descr="Diagonali larghe verso l'alto">
              <a:extLst>
                <a:ext uri="{FF2B5EF4-FFF2-40B4-BE49-F238E27FC236}">
                  <a16:creationId xmlns:a16="http://schemas.microsoft.com/office/drawing/2014/main" id="{F0C8F447-F667-59BE-6CAB-9853D4C68FD4}"/>
                </a:ext>
              </a:extLst>
            </p:cNvPr>
            <p:cNvSpPr>
              <a:spLocks noChangeArrowheads="1"/>
            </p:cNvSpPr>
            <p:nvPr/>
          </p:nvSpPr>
          <p:spPr bwMode="auto">
            <a:xfrm>
              <a:off x="2914775" y="3949700"/>
              <a:ext cx="144462" cy="179388"/>
            </a:xfrm>
            <a:prstGeom prst="rect">
              <a:avLst/>
            </a:prstGeom>
            <a:pattFill prst="wdUpDiag">
              <a:fgClr>
                <a:srgbClr val="000000"/>
              </a:fgClr>
              <a:bgClr>
                <a:srgbClr val="C0504D"/>
              </a:bgClr>
            </a:pattFill>
            <a:ln w="38100">
              <a:solidFill>
                <a:srgbClr val="C0504D"/>
              </a:solidFill>
              <a:miter lim="800000"/>
              <a:headEnd/>
              <a:tailEnd/>
            </a:ln>
            <a:effectLst>
              <a:outerShdw dist="28398" dir="3806097" algn="ctr" rotWithShape="0">
                <a:srgbClr val="622423">
                  <a:alpha val="50000"/>
                </a:srgbClr>
              </a:outerShdw>
            </a:effec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defTabSz="457200" eaLnBrk="1" fontAlgn="base" hangingPunct="1">
                <a:spcBef>
                  <a:spcPct val="0"/>
                </a:spcBef>
                <a:spcAft>
                  <a:spcPct val="0"/>
                </a:spcAft>
                <a:defRPr/>
              </a:pPr>
              <a:endParaRPr lang="it-IT" altLang="it-IT" sz="1000">
                <a:solidFill>
                  <a:prstClr val="black"/>
                </a:solidFill>
                <a:latin typeface="Candara" panose="020E0502030303020204" pitchFamily="34" charset="0"/>
                <a:cs typeface="Arial" charset="0"/>
              </a:endParaRPr>
            </a:p>
          </p:txBody>
        </p:sp>
        <p:sp>
          <p:nvSpPr>
            <p:cNvPr id="134" name="Rectangle 3" descr="Diagonali larghe verso l'alto">
              <a:extLst>
                <a:ext uri="{FF2B5EF4-FFF2-40B4-BE49-F238E27FC236}">
                  <a16:creationId xmlns:a16="http://schemas.microsoft.com/office/drawing/2014/main" id="{D2C8CCDC-5992-0384-A65A-6C929B34EF27}"/>
                </a:ext>
              </a:extLst>
            </p:cNvPr>
            <p:cNvSpPr>
              <a:spLocks noChangeArrowheads="1"/>
            </p:cNvSpPr>
            <p:nvPr/>
          </p:nvSpPr>
          <p:spPr bwMode="auto">
            <a:xfrm>
              <a:off x="2748087" y="3803650"/>
              <a:ext cx="146050" cy="179388"/>
            </a:xfrm>
            <a:prstGeom prst="rect">
              <a:avLst/>
            </a:prstGeom>
            <a:pattFill prst="wdUpDiag">
              <a:fgClr>
                <a:srgbClr val="000000"/>
              </a:fgClr>
              <a:bgClr>
                <a:srgbClr val="C0504D"/>
              </a:bgClr>
            </a:pattFill>
            <a:ln w="38100">
              <a:solidFill>
                <a:srgbClr val="C0504D"/>
              </a:solidFill>
              <a:miter lim="800000"/>
              <a:headEnd/>
              <a:tailEnd/>
            </a:ln>
            <a:effectLst>
              <a:outerShdw dist="28398" dir="3806097" algn="ctr" rotWithShape="0">
                <a:srgbClr val="622423">
                  <a:alpha val="50000"/>
                </a:srgbClr>
              </a:outerShdw>
            </a:effec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defTabSz="457200" eaLnBrk="1" fontAlgn="base" hangingPunct="1">
                <a:spcBef>
                  <a:spcPct val="0"/>
                </a:spcBef>
                <a:spcAft>
                  <a:spcPct val="0"/>
                </a:spcAft>
                <a:defRPr/>
              </a:pPr>
              <a:endParaRPr lang="it-IT" altLang="it-IT" sz="1000">
                <a:solidFill>
                  <a:prstClr val="black"/>
                </a:solidFill>
                <a:latin typeface="Candara" panose="020E0502030303020204" pitchFamily="34" charset="0"/>
                <a:cs typeface="Arial" charset="0"/>
              </a:endParaRPr>
            </a:p>
          </p:txBody>
        </p:sp>
        <p:sp>
          <p:nvSpPr>
            <p:cNvPr id="135" name="Rectangle 3" descr="Diagonali larghe verso l'alto">
              <a:extLst>
                <a:ext uri="{FF2B5EF4-FFF2-40B4-BE49-F238E27FC236}">
                  <a16:creationId xmlns:a16="http://schemas.microsoft.com/office/drawing/2014/main" id="{67836473-D8F3-4D5C-2E03-1329D28B87AF}"/>
                </a:ext>
              </a:extLst>
            </p:cNvPr>
            <p:cNvSpPr>
              <a:spLocks noChangeArrowheads="1"/>
            </p:cNvSpPr>
            <p:nvPr/>
          </p:nvSpPr>
          <p:spPr bwMode="auto">
            <a:xfrm>
              <a:off x="2116262" y="3395663"/>
              <a:ext cx="144463" cy="179387"/>
            </a:xfrm>
            <a:prstGeom prst="rect">
              <a:avLst/>
            </a:prstGeom>
            <a:pattFill prst="wdUpDiag">
              <a:fgClr>
                <a:srgbClr val="000000"/>
              </a:fgClr>
              <a:bgClr>
                <a:srgbClr val="C0504D"/>
              </a:bgClr>
            </a:pattFill>
            <a:ln w="38100">
              <a:solidFill>
                <a:srgbClr val="C0504D"/>
              </a:solidFill>
              <a:miter lim="800000"/>
              <a:headEnd/>
              <a:tailEnd/>
            </a:ln>
            <a:effectLst>
              <a:outerShdw dist="28398" dir="3806097" algn="ctr" rotWithShape="0">
                <a:srgbClr val="622423">
                  <a:alpha val="50000"/>
                </a:srgbClr>
              </a:outerShdw>
            </a:effec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defTabSz="457200" eaLnBrk="1" fontAlgn="base" hangingPunct="1">
                <a:spcBef>
                  <a:spcPct val="0"/>
                </a:spcBef>
                <a:spcAft>
                  <a:spcPct val="0"/>
                </a:spcAft>
                <a:defRPr/>
              </a:pPr>
              <a:endParaRPr lang="it-IT" altLang="it-IT" sz="1000">
                <a:solidFill>
                  <a:prstClr val="black"/>
                </a:solidFill>
                <a:latin typeface="Candara" panose="020E0502030303020204" pitchFamily="34" charset="0"/>
                <a:cs typeface="Arial" charset="0"/>
              </a:endParaRPr>
            </a:p>
          </p:txBody>
        </p:sp>
        <p:sp>
          <p:nvSpPr>
            <p:cNvPr id="136" name="Rectangle 3" descr="Diagonali larghe verso l'alto">
              <a:extLst>
                <a:ext uri="{FF2B5EF4-FFF2-40B4-BE49-F238E27FC236}">
                  <a16:creationId xmlns:a16="http://schemas.microsoft.com/office/drawing/2014/main" id="{46AD8E7B-41BB-5215-A064-CA8E995A69A3}"/>
                </a:ext>
              </a:extLst>
            </p:cNvPr>
            <p:cNvSpPr>
              <a:spLocks noChangeArrowheads="1"/>
            </p:cNvSpPr>
            <p:nvPr/>
          </p:nvSpPr>
          <p:spPr bwMode="auto">
            <a:xfrm>
              <a:off x="1611437" y="2811463"/>
              <a:ext cx="144463" cy="179387"/>
            </a:xfrm>
            <a:prstGeom prst="rect">
              <a:avLst/>
            </a:prstGeom>
            <a:pattFill prst="wdUpDiag">
              <a:fgClr>
                <a:srgbClr val="000000"/>
              </a:fgClr>
              <a:bgClr>
                <a:srgbClr val="C0504D"/>
              </a:bgClr>
            </a:pattFill>
            <a:ln w="38100">
              <a:solidFill>
                <a:srgbClr val="C0504D"/>
              </a:solidFill>
              <a:miter lim="800000"/>
              <a:headEnd/>
              <a:tailEnd/>
            </a:ln>
            <a:effectLst>
              <a:outerShdw dist="28398" dir="3806097" algn="ctr" rotWithShape="0">
                <a:srgbClr val="622423">
                  <a:alpha val="50000"/>
                </a:srgbClr>
              </a:outerShdw>
            </a:effec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defTabSz="457200" eaLnBrk="1" fontAlgn="base" hangingPunct="1">
                <a:spcBef>
                  <a:spcPct val="0"/>
                </a:spcBef>
                <a:spcAft>
                  <a:spcPct val="0"/>
                </a:spcAft>
                <a:defRPr/>
              </a:pPr>
              <a:endParaRPr lang="it-IT" altLang="it-IT" sz="1000">
                <a:solidFill>
                  <a:prstClr val="black"/>
                </a:solidFill>
                <a:latin typeface="Candara" panose="020E0502030303020204" pitchFamily="34" charset="0"/>
                <a:cs typeface="Arial" charset="0"/>
              </a:endParaRPr>
            </a:p>
          </p:txBody>
        </p:sp>
        <p:sp>
          <p:nvSpPr>
            <p:cNvPr id="137" name="Rectangle 3" descr="Diagonali larghe verso l'alto">
              <a:extLst>
                <a:ext uri="{FF2B5EF4-FFF2-40B4-BE49-F238E27FC236}">
                  <a16:creationId xmlns:a16="http://schemas.microsoft.com/office/drawing/2014/main" id="{19A9CCC1-4E4E-30D7-58D3-5AFEED9CA6E8}"/>
                </a:ext>
              </a:extLst>
            </p:cNvPr>
            <p:cNvSpPr>
              <a:spLocks noChangeArrowheads="1"/>
            </p:cNvSpPr>
            <p:nvPr/>
          </p:nvSpPr>
          <p:spPr bwMode="auto">
            <a:xfrm>
              <a:off x="1298700" y="3832225"/>
              <a:ext cx="146050" cy="179388"/>
            </a:xfrm>
            <a:prstGeom prst="rect">
              <a:avLst/>
            </a:prstGeom>
            <a:pattFill prst="wdUpDiag">
              <a:fgClr>
                <a:srgbClr val="000000"/>
              </a:fgClr>
              <a:bgClr>
                <a:srgbClr val="C0504D"/>
              </a:bgClr>
            </a:pattFill>
            <a:ln w="38100">
              <a:solidFill>
                <a:srgbClr val="C0504D"/>
              </a:solidFill>
              <a:miter lim="800000"/>
              <a:headEnd/>
              <a:tailEnd/>
            </a:ln>
            <a:effectLst>
              <a:outerShdw dist="28398" dir="3806097" algn="ctr" rotWithShape="0">
                <a:srgbClr val="622423">
                  <a:alpha val="50000"/>
                </a:srgbClr>
              </a:outerShdw>
            </a:effec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defTabSz="457200" eaLnBrk="1" fontAlgn="base" hangingPunct="1">
                <a:spcBef>
                  <a:spcPct val="0"/>
                </a:spcBef>
                <a:spcAft>
                  <a:spcPct val="0"/>
                </a:spcAft>
                <a:defRPr/>
              </a:pPr>
              <a:endParaRPr lang="it-IT" altLang="it-IT" sz="1000">
                <a:solidFill>
                  <a:prstClr val="black"/>
                </a:solidFill>
                <a:latin typeface="Candara" panose="020E0502030303020204" pitchFamily="34" charset="0"/>
                <a:cs typeface="Arial" charset="0"/>
              </a:endParaRPr>
            </a:p>
          </p:txBody>
        </p:sp>
        <p:sp>
          <p:nvSpPr>
            <p:cNvPr id="138" name="CasellaDiTesto 59">
              <a:extLst>
                <a:ext uri="{FF2B5EF4-FFF2-40B4-BE49-F238E27FC236}">
                  <a16:creationId xmlns:a16="http://schemas.microsoft.com/office/drawing/2014/main" id="{9787832A-C494-F128-39A1-B2DD91A1F9FC}"/>
                </a:ext>
              </a:extLst>
            </p:cNvPr>
            <p:cNvSpPr txBox="1">
              <a:spLocks noChangeArrowheads="1"/>
            </p:cNvSpPr>
            <p:nvPr/>
          </p:nvSpPr>
          <p:spPr bwMode="auto">
            <a:xfrm>
              <a:off x="3895850" y="3024188"/>
              <a:ext cx="542925" cy="293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defTabSz="457200" eaLnBrk="1" fontAlgn="base" hangingPunct="1">
                <a:spcBef>
                  <a:spcPct val="0"/>
                </a:spcBef>
                <a:spcAft>
                  <a:spcPct val="0"/>
                </a:spcAft>
                <a:defRPr/>
              </a:pPr>
              <a:r>
                <a:rPr lang="it-IT" altLang="it-IT" sz="1000">
                  <a:solidFill>
                    <a:prstClr val="black"/>
                  </a:solidFill>
                  <a:latin typeface="Candara" panose="020E0502030303020204" pitchFamily="34" charset="0"/>
                  <a:ea typeface="Adobe Gothic Std B" pitchFamily="34" charset="-128"/>
                  <a:cs typeface="Arial" charset="0"/>
                </a:rPr>
                <a:t>ES 1</a:t>
              </a:r>
            </a:p>
          </p:txBody>
        </p:sp>
        <p:sp>
          <p:nvSpPr>
            <p:cNvPr id="139" name="CasellaDiTesto 60">
              <a:extLst>
                <a:ext uri="{FF2B5EF4-FFF2-40B4-BE49-F238E27FC236}">
                  <a16:creationId xmlns:a16="http://schemas.microsoft.com/office/drawing/2014/main" id="{DDDF70C5-CC36-667F-F7A7-6D6A987D53CF}"/>
                </a:ext>
              </a:extLst>
            </p:cNvPr>
            <p:cNvSpPr txBox="1">
              <a:spLocks noChangeArrowheads="1"/>
            </p:cNvSpPr>
            <p:nvPr/>
          </p:nvSpPr>
          <p:spPr bwMode="auto">
            <a:xfrm>
              <a:off x="3165600" y="3141663"/>
              <a:ext cx="542925" cy="293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defTabSz="457200" eaLnBrk="1" fontAlgn="base" hangingPunct="1">
                <a:spcBef>
                  <a:spcPct val="0"/>
                </a:spcBef>
                <a:spcAft>
                  <a:spcPct val="0"/>
                </a:spcAft>
                <a:defRPr/>
              </a:pPr>
              <a:r>
                <a:rPr lang="it-IT" altLang="it-IT" sz="1000">
                  <a:solidFill>
                    <a:prstClr val="black"/>
                  </a:solidFill>
                  <a:latin typeface="Candara" panose="020E0502030303020204" pitchFamily="34" charset="0"/>
                  <a:ea typeface="Adobe Gothic Std B" pitchFamily="34" charset="-128"/>
                  <a:cs typeface="Arial" charset="0"/>
                </a:rPr>
                <a:t>ES 2</a:t>
              </a:r>
            </a:p>
          </p:txBody>
        </p:sp>
        <p:sp>
          <p:nvSpPr>
            <p:cNvPr id="140" name="CasellaDiTesto 61">
              <a:extLst>
                <a:ext uri="{FF2B5EF4-FFF2-40B4-BE49-F238E27FC236}">
                  <a16:creationId xmlns:a16="http://schemas.microsoft.com/office/drawing/2014/main" id="{51A117A1-D2D2-4D00-810B-B6366DC09785}"/>
                </a:ext>
              </a:extLst>
            </p:cNvPr>
            <p:cNvSpPr txBox="1">
              <a:spLocks noChangeArrowheads="1"/>
            </p:cNvSpPr>
            <p:nvPr/>
          </p:nvSpPr>
          <p:spPr bwMode="auto">
            <a:xfrm>
              <a:off x="5081712" y="5083175"/>
              <a:ext cx="542925" cy="293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defTabSz="457200" eaLnBrk="1" fontAlgn="base" hangingPunct="1">
                <a:spcBef>
                  <a:spcPct val="0"/>
                </a:spcBef>
                <a:spcAft>
                  <a:spcPct val="0"/>
                </a:spcAft>
                <a:defRPr/>
              </a:pPr>
              <a:r>
                <a:rPr lang="it-IT" altLang="it-IT" sz="1000">
                  <a:solidFill>
                    <a:prstClr val="black"/>
                  </a:solidFill>
                  <a:latin typeface="Candara" panose="020E0502030303020204" pitchFamily="34" charset="0"/>
                  <a:ea typeface="Adobe Gothic Std B" pitchFamily="34" charset="-128"/>
                  <a:cs typeface="Arial" charset="0"/>
                </a:rPr>
                <a:t>ES 3</a:t>
              </a:r>
            </a:p>
          </p:txBody>
        </p:sp>
        <p:sp>
          <p:nvSpPr>
            <p:cNvPr id="141" name="CasellaDiTesto 62">
              <a:extLst>
                <a:ext uri="{FF2B5EF4-FFF2-40B4-BE49-F238E27FC236}">
                  <a16:creationId xmlns:a16="http://schemas.microsoft.com/office/drawing/2014/main" id="{14909788-B0D3-89AE-7AA7-72D4C67B3B62}"/>
                </a:ext>
              </a:extLst>
            </p:cNvPr>
            <p:cNvSpPr txBox="1">
              <a:spLocks noChangeArrowheads="1"/>
            </p:cNvSpPr>
            <p:nvPr/>
          </p:nvSpPr>
          <p:spPr bwMode="auto">
            <a:xfrm>
              <a:off x="3187825" y="4564063"/>
              <a:ext cx="542925" cy="293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defTabSz="457200" eaLnBrk="1" fontAlgn="base" hangingPunct="1">
                <a:spcBef>
                  <a:spcPct val="0"/>
                </a:spcBef>
                <a:spcAft>
                  <a:spcPct val="0"/>
                </a:spcAft>
                <a:defRPr/>
              </a:pPr>
              <a:r>
                <a:rPr lang="it-IT" altLang="it-IT" sz="1000">
                  <a:solidFill>
                    <a:prstClr val="black"/>
                  </a:solidFill>
                  <a:latin typeface="Candara" panose="020E0502030303020204" pitchFamily="34" charset="0"/>
                  <a:ea typeface="Adobe Gothic Std B" pitchFamily="34" charset="-128"/>
                  <a:cs typeface="Arial" charset="0"/>
                </a:rPr>
                <a:t>ES 4</a:t>
              </a:r>
            </a:p>
          </p:txBody>
        </p:sp>
        <p:sp>
          <p:nvSpPr>
            <p:cNvPr id="142" name="CasellaDiTesto 63">
              <a:extLst>
                <a:ext uri="{FF2B5EF4-FFF2-40B4-BE49-F238E27FC236}">
                  <a16:creationId xmlns:a16="http://schemas.microsoft.com/office/drawing/2014/main" id="{CE10BF80-7AC2-A06B-8BFC-80DBA561CA59}"/>
                </a:ext>
              </a:extLst>
            </p:cNvPr>
            <p:cNvSpPr txBox="1">
              <a:spLocks noChangeArrowheads="1"/>
            </p:cNvSpPr>
            <p:nvPr/>
          </p:nvSpPr>
          <p:spPr bwMode="auto">
            <a:xfrm>
              <a:off x="2571875" y="4219575"/>
              <a:ext cx="542925" cy="293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defTabSz="457200" eaLnBrk="1" fontAlgn="base" hangingPunct="1">
                <a:spcBef>
                  <a:spcPct val="0"/>
                </a:spcBef>
                <a:spcAft>
                  <a:spcPct val="0"/>
                </a:spcAft>
                <a:defRPr/>
              </a:pPr>
              <a:r>
                <a:rPr lang="it-IT" altLang="it-IT" sz="1000">
                  <a:solidFill>
                    <a:prstClr val="black"/>
                  </a:solidFill>
                  <a:latin typeface="Candara" panose="020E0502030303020204" pitchFamily="34" charset="0"/>
                  <a:ea typeface="Adobe Gothic Std B" pitchFamily="34" charset="-128"/>
                  <a:cs typeface="Arial" charset="0"/>
                </a:rPr>
                <a:t>ES 5</a:t>
              </a:r>
            </a:p>
          </p:txBody>
        </p:sp>
        <p:sp>
          <p:nvSpPr>
            <p:cNvPr id="143" name="CasellaDiTesto 64">
              <a:extLst>
                <a:ext uri="{FF2B5EF4-FFF2-40B4-BE49-F238E27FC236}">
                  <a16:creationId xmlns:a16="http://schemas.microsoft.com/office/drawing/2014/main" id="{B0A4E0B4-2C5F-37EA-94E1-80893BFE7179}"/>
                </a:ext>
              </a:extLst>
            </p:cNvPr>
            <p:cNvSpPr txBox="1">
              <a:spLocks noChangeArrowheads="1"/>
            </p:cNvSpPr>
            <p:nvPr/>
          </p:nvSpPr>
          <p:spPr bwMode="auto">
            <a:xfrm>
              <a:off x="1971799" y="3844926"/>
              <a:ext cx="542925" cy="293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defTabSz="457200" eaLnBrk="1" fontAlgn="base" hangingPunct="1">
                <a:spcBef>
                  <a:spcPct val="0"/>
                </a:spcBef>
                <a:spcAft>
                  <a:spcPct val="0"/>
                </a:spcAft>
                <a:defRPr/>
              </a:pPr>
              <a:r>
                <a:rPr lang="it-IT" altLang="it-IT" sz="1000">
                  <a:solidFill>
                    <a:prstClr val="black"/>
                  </a:solidFill>
                  <a:latin typeface="Candara" panose="020E0502030303020204" pitchFamily="34" charset="0"/>
                  <a:ea typeface="Adobe Gothic Std B" pitchFamily="34" charset="-128"/>
                  <a:cs typeface="Arial" charset="0"/>
                </a:rPr>
                <a:t>ES 6</a:t>
              </a:r>
            </a:p>
          </p:txBody>
        </p:sp>
        <p:sp>
          <p:nvSpPr>
            <p:cNvPr id="144" name="CasellaDiTesto 65">
              <a:extLst>
                <a:ext uri="{FF2B5EF4-FFF2-40B4-BE49-F238E27FC236}">
                  <a16:creationId xmlns:a16="http://schemas.microsoft.com/office/drawing/2014/main" id="{F6117192-6F23-22A5-6763-8EB80AE2EB96}"/>
                </a:ext>
              </a:extLst>
            </p:cNvPr>
            <p:cNvSpPr txBox="1">
              <a:spLocks noChangeArrowheads="1"/>
            </p:cNvSpPr>
            <p:nvPr/>
          </p:nvSpPr>
          <p:spPr bwMode="auto">
            <a:xfrm>
              <a:off x="2221036" y="4564063"/>
              <a:ext cx="542925" cy="293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defTabSz="457200" eaLnBrk="1" fontAlgn="base" hangingPunct="1">
                <a:spcBef>
                  <a:spcPct val="0"/>
                </a:spcBef>
                <a:spcAft>
                  <a:spcPct val="0"/>
                </a:spcAft>
                <a:defRPr/>
              </a:pPr>
              <a:r>
                <a:rPr lang="it-IT" altLang="it-IT" sz="1000">
                  <a:solidFill>
                    <a:prstClr val="black"/>
                  </a:solidFill>
                  <a:latin typeface="Candara" panose="020E0502030303020204" pitchFamily="34" charset="0"/>
                  <a:ea typeface="Adobe Gothic Std B" pitchFamily="34" charset="-128"/>
                  <a:cs typeface="Arial" charset="0"/>
                </a:rPr>
                <a:t>ES 7</a:t>
              </a:r>
            </a:p>
          </p:txBody>
        </p:sp>
        <p:sp>
          <p:nvSpPr>
            <p:cNvPr id="145" name="CasellaDiTesto 66">
              <a:extLst>
                <a:ext uri="{FF2B5EF4-FFF2-40B4-BE49-F238E27FC236}">
                  <a16:creationId xmlns:a16="http://schemas.microsoft.com/office/drawing/2014/main" id="{EA749B3D-6837-62C0-D4F9-28451625286A}"/>
                </a:ext>
              </a:extLst>
            </p:cNvPr>
            <p:cNvSpPr txBox="1">
              <a:spLocks noChangeArrowheads="1"/>
            </p:cNvSpPr>
            <p:nvPr/>
          </p:nvSpPr>
          <p:spPr bwMode="auto">
            <a:xfrm>
              <a:off x="1487612" y="4357688"/>
              <a:ext cx="542925" cy="293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defTabSz="457200" eaLnBrk="1" fontAlgn="base" hangingPunct="1">
                <a:spcBef>
                  <a:spcPct val="0"/>
                </a:spcBef>
                <a:spcAft>
                  <a:spcPct val="0"/>
                </a:spcAft>
                <a:defRPr/>
              </a:pPr>
              <a:r>
                <a:rPr lang="it-IT" altLang="it-IT" sz="1000">
                  <a:solidFill>
                    <a:prstClr val="black"/>
                  </a:solidFill>
                  <a:latin typeface="Candara" panose="020E0502030303020204" pitchFamily="34" charset="0"/>
                  <a:ea typeface="Adobe Gothic Std B" pitchFamily="34" charset="-128"/>
                  <a:cs typeface="Arial" charset="0"/>
                </a:rPr>
                <a:t>ES 8</a:t>
              </a:r>
            </a:p>
          </p:txBody>
        </p:sp>
        <p:sp>
          <p:nvSpPr>
            <p:cNvPr id="146" name="CasellaDiTesto 67">
              <a:extLst>
                <a:ext uri="{FF2B5EF4-FFF2-40B4-BE49-F238E27FC236}">
                  <a16:creationId xmlns:a16="http://schemas.microsoft.com/office/drawing/2014/main" id="{4A9537D5-03E4-0E88-0D7A-78C6E8868D70}"/>
                </a:ext>
              </a:extLst>
            </p:cNvPr>
            <p:cNvSpPr txBox="1">
              <a:spLocks noChangeArrowheads="1"/>
            </p:cNvSpPr>
            <p:nvPr/>
          </p:nvSpPr>
          <p:spPr bwMode="auto">
            <a:xfrm rot="17836880">
              <a:off x="3677568" y="2578819"/>
              <a:ext cx="542925" cy="287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defTabSz="457200" eaLnBrk="1" fontAlgn="base" hangingPunct="1">
                <a:spcBef>
                  <a:spcPct val="0"/>
                </a:spcBef>
                <a:spcAft>
                  <a:spcPct val="0"/>
                </a:spcAft>
                <a:defRPr/>
              </a:pPr>
              <a:r>
                <a:rPr lang="it-IT" altLang="it-IT" sz="1000">
                  <a:solidFill>
                    <a:prstClr val="black"/>
                  </a:solidFill>
                  <a:latin typeface="Candara" panose="020E0502030303020204" pitchFamily="34" charset="0"/>
                  <a:ea typeface="Adobe Gothic Std B" pitchFamily="34" charset="-128"/>
                  <a:cs typeface="Arial" charset="0"/>
                </a:rPr>
                <a:t>AC 1</a:t>
              </a:r>
            </a:p>
          </p:txBody>
        </p:sp>
        <p:sp>
          <p:nvSpPr>
            <p:cNvPr id="147" name="CasellaDiTesto 68">
              <a:extLst>
                <a:ext uri="{FF2B5EF4-FFF2-40B4-BE49-F238E27FC236}">
                  <a16:creationId xmlns:a16="http://schemas.microsoft.com/office/drawing/2014/main" id="{DB99E316-47EE-1B97-04C2-612311F3A846}"/>
                </a:ext>
              </a:extLst>
            </p:cNvPr>
            <p:cNvSpPr txBox="1">
              <a:spLocks noChangeArrowheads="1"/>
            </p:cNvSpPr>
            <p:nvPr/>
          </p:nvSpPr>
          <p:spPr bwMode="auto">
            <a:xfrm rot="17836880">
              <a:off x="3333081" y="3294781"/>
              <a:ext cx="542925" cy="287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defTabSz="457200" eaLnBrk="1" fontAlgn="base" hangingPunct="1">
                <a:spcBef>
                  <a:spcPct val="0"/>
                </a:spcBef>
                <a:spcAft>
                  <a:spcPct val="0"/>
                </a:spcAft>
                <a:defRPr/>
              </a:pPr>
              <a:r>
                <a:rPr lang="it-IT" altLang="it-IT" sz="1000">
                  <a:solidFill>
                    <a:prstClr val="black"/>
                  </a:solidFill>
                  <a:latin typeface="Candara" panose="020E0502030303020204" pitchFamily="34" charset="0"/>
                  <a:ea typeface="Adobe Gothic Std B" pitchFamily="34" charset="-128"/>
                  <a:cs typeface="Arial" charset="0"/>
                </a:rPr>
                <a:t>AC 2</a:t>
              </a:r>
            </a:p>
          </p:txBody>
        </p:sp>
        <p:sp>
          <p:nvSpPr>
            <p:cNvPr id="148" name="CasellaDiTesto 69">
              <a:extLst>
                <a:ext uri="{FF2B5EF4-FFF2-40B4-BE49-F238E27FC236}">
                  <a16:creationId xmlns:a16="http://schemas.microsoft.com/office/drawing/2014/main" id="{C836B190-80C3-30A7-EECD-1A1885C4CAF1}"/>
                </a:ext>
              </a:extLst>
            </p:cNvPr>
            <p:cNvSpPr txBox="1">
              <a:spLocks noChangeArrowheads="1"/>
            </p:cNvSpPr>
            <p:nvPr/>
          </p:nvSpPr>
          <p:spPr bwMode="auto">
            <a:xfrm rot="1648067">
              <a:off x="3903787" y="3731752"/>
              <a:ext cx="542925" cy="293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defTabSz="457200" eaLnBrk="1" fontAlgn="base" hangingPunct="1">
                <a:spcBef>
                  <a:spcPct val="0"/>
                </a:spcBef>
                <a:spcAft>
                  <a:spcPct val="0"/>
                </a:spcAft>
                <a:defRPr/>
              </a:pPr>
              <a:r>
                <a:rPr lang="it-IT" altLang="it-IT" sz="1000">
                  <a:solidFill>
                    <a:prstClr val="black"/>
                  </a:solidFill>
                  <a:latin typeface="Candara" panose="020E0502030303020204" pitchFamily="34" charset="0"/>
                  <a:ea typeface="Adobe Gothic Std B" pitchFamily="34" charset="-128"/>
                  <a:cs typeface="Arial" charset="0"/>
                </a:rPr>
                <a:t>AC 3</a:t>
              </a:r>
            </a:p>
          </p:txBody>
        </p:sp>
        <p:sp>
          <p:nvSpPr>
            <p:cNvPr id="149" name="CasellaDiTesto 70">
              <a:extLst>
                <a:ext uri="{FF2B5EF4-FFF2-40B4-BE49-F238E27FC236}">
                  <a16:creationId xmlns:a16="http://schemas.microsoft.com/office/drawing/2014/main" id="{EBA7D442-15F0-E5E4-95F8-F1065DCDD112}"/>
                </a:ext>
              </a:extLst>
            </p:cNvPr>
            <p:cNvSpPr txBox="1">
              <a:spLocks noChangeArrowheads="1"/>
            </p:cNvSpPr>
            <p:nvPr/>
          </p:nvSpPr>
          <p:spPr bwMode="auto">
            <a:xfrm rot="4795907">
              <a:off x="3979194" y="4385394"/>
              <a:ext cx="542925" cy="287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defTabSz="457200" eaLnBrk="1" fontAlgn="base" hangingPunct="1">
                <a:spcBef>
                  <a:spcPct val="0"/>
                </a:spcBef>
                <a:spcAft>
                  <a:spcPct val="0"/>
                </a:spcAft>
                <a:defRPr/>
              </a:pPr>
              <a:r>
                <a:rPr lang="it-IT" altLang="it-IT" sz="1000" dirty="0">
                  <a:solidFill>
                    <a:prstClr val="black"/>
                  </a:solidFill>
                  <a:latin typeface="Candara" panose="020E0502030303020204" pitchFamily="34" charset="0"/>
                  <a:ea typeface="Adobe Gothic Std B" pitchFamily="34" charset="-128"/>
                  <a:cs typeface="Arial" charset="0"/>
                </a:rPr>
                <a:t>AC 4</a:t>
              </a:r>
            </a:p>
          </p:txBody>
        </p:sp>
        <p:sp>
          <p:nvSpPr>
            <p:cNvPr id="150" name="CasellaDiTesto 71">
              <a:extLst>
                <a:ext uri="{FF2B5EF4-FFF2-40B4-BE49-F238E27FC236}">
                  <a16:creationId xmlns:a16="http://schemas.microsoft.com/office/drawing/2014/main" id="{9F364208-9CCC-9262-14CD-C831FC2152B4}"/>
                </a:ext>
              </a:extLst>
            </p:cNvPr>
            <p:cNvSpPr txBox="1">
              <a:spLocks noChangeArrowheads="1"/>
            </p:cNvSpPr>
            <p:nvPr/>
          </p:nvSpPr>
          <p:spPr bwMode="auto">
            <a:xfrm rot="265999">
              <a:off x="3164012" y="5075570"/>
              <a:ext cx="542925" cy="293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defTabSz="457200" eaLnBrk="1" fontAlgn="base" hangingPunct="1">
                <a:spcBef>
                  <a:spcPct val="0"/>
                </a:spcBef>
                <a:spcAft>
                  <a:spcPct val="0"/>
                </a:spcAft>
                <a:defRPr/>
              </a:pPr>
              <a:r>
                <a:rPr lang="it-IT" altLang="it-IT" sz="1000">
                  <a:solidFill>
                    <a:prstClr val="black"/>
                  </a:solidFill>
                  <a:latin typeface="Candara" panose="020E0502030303020204" pitchFamily="34" charset="0"/>
                  <a:ea typeface="Adobe Gothic Std B" pitchFamily="34" charset="-128"/>
                  <a:cs typeface="Arial" charset="0"/>
                </a:rPr>
                <a:t>AC 5</a:t>
              </a:r>
            </a:p>
          </p:txBody>
        </p:sp>
        <p:sp>
          <p:nvSpPr>
            <p:cNvPr id="151" name="CasellaDiTesto 72">
              <a:extLst>
                <a:ext uri="{FF2B5EF4-FFF2-40B4-BE49-F238E27FC236}">
                  <a16:creationId xmlns:a16="http://schemas.microsoft.com/office/drawing/2014/main" id="{7BC92DE5-EB24-B014-01DC-4D795A96F901}"/>
                </a:ext>
              </a:extLst>
            </p:cNvPr>
            <p:cNvSpPr txBox="1">
              <a:spLocks noChangeArrowheads="1"/>
            </p:cNvSpPr>
            <p:nvPr/>
          </p:nvSpPr>
          <p:spPr bwMode="auto">
            <a:xfrm rot="3013638">
              <a:off x="1439193" y="3623394"/>
              <a:ext cx="542925" cy="287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defTabSz="457200" eaLnBrk="1" fontAlgn="base" hangingPunct="1">
                <a:spcBef>
                  <a:spcPct val="0"/>
                </a:spcBef>
                <a:spcAft>
                  <a:spcPct val="0"/>
                </a:spcAft>
                <a:defRPr/>
              </a:pPr>
              <a:r>
                <a:rPr lang="it-IT" altLang="it-IT" sz="1000">
                  <a:solidFill>
                    <a:prstClr val="black"/>
                  </a:solidFill>
                  <a:latin typeface="Candara" panose="020E0502030303020204" pitchFamily="34" charset="0"/>
                  <a:ea typeface="Adobe Gothic Std B" pitchFamily="34" charset="-128"/>
                  <a:cs typeface="Arial" charset="0"/>
                </a:rPr>
                <a:t>AC 6</a:t>
              </a:r>
            </a:p>
          </p:txBody>
        </p:sp>
        <p:sp>
          <p:nvSpPr>
            <p:cNvPr id="152" name="CasellaDiTesto 73">
              <a:extLst>
                <a:ext uri="{FF2B5EF4-FFF2-40B4-BE49-F238E27FC236}">
                  <a16:creationId xmlns:a16="http://schemas.microsoft.com/office/drawing/2014/main" id="{45936ED4-B59A-EB26-617F-58CCDC0F30AE}"/>
                </a:ext>
              </a:extLst>
            </p:cNvPr>
            <p:cNvSpPr txBox="1">
              <a:spLocks noChangeArrowheads="1"/>
            </p:cNvSpPr>
            <p:nvPr/>
          </p:nvSpPr>
          <p:spPr bwMode="auto">
            <a:xfrm rot="2321735">
              <a:off x="1713037" y="3516645"/>
              <a:ext cx="542925" cy="293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defTabSz="457200" eaLnBrk="1" fontAlgn="base" hangingPunct="1">
                <a:spcBef>
                  <a:spcPct val="0"/>
                </a:spcBef>
                <a:spcAft>
                  <a:spcPct val="0"/>
                </a:spcAft>
                <a:defRPr/>
              </a:pPr>
              <a:r>
                <a:rPr lang="it-IT" altLang="it-IT" sz="1000">
                  <a:solidFill>
                    <a:prstClr val="black"/>
                  </a:solidFill>
                  <a:latin typeface="Candara" panose="020E0502030303020204" pitchFamily="34" charset="0"/>
                  <a:ea typeface="Adobe Gothic Std B" pitchFamily="34" charset="-128"/>
                  <a:cs typeface="Arial" charset="0"/>
                </a:rPr>
                <a:t>AC 7</a:t>
              </a:r>
            </a:p>
          </p:txBody>
        </p:sp>
        <p:sp>
          <p:nvSpPr>
            <p:cNvPr id="153" name="CasellaDiTesto 74">
              <a:extLst>
                <a:ext uri="{FF2B5EF4-FFF2-40B4-BE49-F238E27FC236}">
                  <a16:creationId xmlns:a16="http://schemas.microsoft.com/office/drawing/2014/main" id="{BA9EB976-E3BF-68C1-C7E3-B4AC3E06591D}"/>
                </a:ext>
              </a:extLst>
            </p:cNvPr>
            <p:cNvSpPr txBox="1">
              <a:spLocks noChangeArrowheads="1"/>
            </p:cNvSpPr>
            <p:nvPr/>
          </p:nvSpPr>
          <p:spPr bwMode="auto">
            <a:xfrm rot="2042497">
              <a:off x="2798888" y="2318082"/>
              <a:ext cx="542925" cy="293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defTabSz="457200" eaLnBrk="1" fontAlgn="base" hangingPunct="1">
                <a:spcBef>
                  <a:spcPct val="0"/>
                </a:spcBef>
                <a:spcAft>
                  <a:spcPct val="0"/>
                </a:spcAft>
                <a:defRPr/>
              </a:pPr>
              <a:r>
                <a:rPr lang="it-IT" altLang="it-IT" sz="1000">
                  <a:solidFill>
                    <a:prstClr val="black"/>
                  </a:solidFill>
                  <a:latin typeface="Candara" panose="020E0502030303020204" pitchFamily="34" charset="0"/>
                  <a:ea typeface="Adobe Gothic Std B" pitchFamily="34" charset="-128"/>
                  <a:cs typeface="Arial" charset="0"/>
                </a:rPr>
                <a:t>AC 8</a:t>
              </a:r>
            </a:p>
          </p:txBody>
        </p:sp>
        <p:sp>
          <p:nvSpPr>
            <p:cNvPr id="154" name="CasellaDiTesto 75">
              <a:extLst>
                <a:ext uri="{FF2B5EF4-FFF2-40B4-BE49-F238E27FC236}">
                  <a16:creationId xmlns:a16="http://schemas.microsoft.com/office/drawing/2014/main" id="{2C830173-3A3D-F05A-2A24-B67184AF1497}"/>
                </a:ext>
              </a:extLst>
            </p:cNvPr>
            <p:cNvSpPr txBox="1">
              <a:spLocks noChangeArrowheads="1"/>
            </p:cNvSpPr>
            <p:nvPr/>
          </p:nvSpPr>
          <p:spPr bwMode="auto">
            <a:xfrm rot="18006446">
              <a:off x="4018882" y="1924769"/>
              <a:ext cx="542925" cy="287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defTabSz="457200" eaLnBrk="1" fontAlgn="base" hangingPunct="1">
                <a:spcBef>
                  <a:spcPct val="0"/>
                </a:spcBef>
                <a:spcAft>
                  <a:spcPct val="0"/>
                </a:spcAft>
                <a:defRPr/>
              </a:pPr>
              <a:r>
                <a:rPr lang="it-IT" altLang="it-IT" sz="1000">
                  <a:solidFill>
                    <a:prstClr val="black"/>
                  </a:solidFill>
                  <a:latin typeface="Candara" panose="020E0502030303020204" pitchFamily="34" charset="0"/>
                  <a:ea typeface="Adobe Gothic Std B" pitchFamily="34" charset="-128"/>
                  <a:cs typeface="Arial" charset="0"/>
                </a:rPr>
                <a:t>AC 9</a:t>
              </a:r>
            </a:p>
          </p:txBody>
        </p:sp>
        <p:sp>
          <p:nvSpPr>
            <p:cNvPr id="155" name="CasellaDiTesto 76">
              <a:extLst>
                <a:ext uri="{FF2B5EF4-FFF2-40B4-BE49-F238E27FC236}">
                  <a16:creationId xmlns:a16="http://schemas.microsoft.com/office/drawing/2014/main" id="{93B288E5-026B-1F29-09C3-DFDE641CB60C}"/>
                </a:ext>
              </a:extLst>
            </p:cNvPr>
            <p:cNvSpPr txBox="1">
              <a:spLocks noChangeArrowheads="1"/>
            </p:cNvSpPr>
            <p:nvPr/>
          </p:nvSpPr>
          <p:spPr bwMode="auto">
            <a:xfrm rot="2042497">
              <a:off x="5346826" y="5609764"/>
              <a:ext cx="742950" cy="293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defTabSz="457200" eaLnBrk="1" fontAlgn="base" hangingPunct="1">
                <a:spcBef>
                  <a:spcPct val="0"/>
                </a:spcBef>
                <a:spcAft>
                  <a:spcPct val="0"/>
                </a:spcAft>
                <a:defRPr/>
              </a:pPr>
              <a:r>
                <a:rPr lang="it-IT" altLang="it-IT" sz="1000">
                  <a:solidFill>
                    <a:prstClr val="black"/>
                  </a:solidFill>
                  <a:latin typeface="Candara" panose="020E0502030303020204" pitchFamily="34" charset="0"/>
                  <a:ea typeface="Adobe Gothic Std B" pitchFamily="34" charset="-128"/>
                  <a:cs typeface="Arial" charset="0"/>
                </a:rPr>
                <a:t>AC 10</a:t>
              </a:r>
            </a:p>
          </p:txBody>
        </p:sp>
        <p:sp>
          <p:nvSpPr>
            <p:cNvPr id="156" name="CasellaDiTesto 77">
              <a:extLst>
                <a:ext uri="{FF2B5EF4-FFF2-40B4-BE49-F238E27FC236}">
                  <a16:creationId xmlns:a16="http://schemas.microsoft.com/office/drawing/2014/main" id="{83027CAC-5CD8-85FE-1AC9-9D5C7F5D48D9}"/>
                </a:ext>
              </a:extLst>
            </p:cNvPr>
            <p:cNvSpPr txBox="1">
              <a:spLocks noChangeArrowheads="1"/>
            </p:cNvSpPr>
            <p:nvPr/>
          </p:nvSpPr>
          <p:spPr bwMode="auto">
            <a:xfrm rot="17940002">
              <a:off x="2220244" y="5233118"/>
              <a:ext cx="685800" cy="287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defTabSz="457200" eaLnBrk="1" fontAlgn="base" hangingPunct="1">
                <a:spcBef>
                  <a:spcPct val="0"/>
                </a:spcBef>
                <a:spcAft>
                  <a:spcPct val="0"/>
                </a:spcAft>
                <a:defRPr/>
              </a:pPr>
              <a:r>
                <a:rPr lang="it-IT" altLang="it-IT" sz="1000">
                  <a:solidFill>
                    <a:prstClr val="black"/>
                  </a:solidFill>
                  <a:latin typeface="Candara" panose="020E0502030303020204" pitchFamily="34" charset="0"/>
                  <a:ea typeface="Adobe Gothic Std B" pitchFamily="34" charset="-128"/>
                  <a:cs typeface="Arial" charset="0"/>
                </a:rPr>
                <a:t>AC 11</a:t>
              </a:r>
            </a:p>
          </p:txBody>
        </p:sp>
        <p:sp>
          <p:nvSpPr>
            <p:cNvPr id="157" name="CasellaDiTesto 78">
              <a:extLst>
                <a:ext uri="{FF2B5EF4-FFF2-40B4-BE49-F238E27FC236}">
                  <a16:creationId xmlns:a16="http://schemas.microsoft.com/office/drawing/2014/main" id="{3AD8853F-801D-A5DD-E5CF-B9ED5CA3AB7C}"/>
                </a:ext>
              </a:extLst>
            </p:cNvPr>
            <p:cNvSpPr txBox="1">
              <a:spLocks noChangeArrowheads="1"/>
            </p:cNvSpPr>
            <p:nvPr/>
          </p:nvSpPr>
          <p:spPr bwMode="auto">
            <a:xfrm rot="18302044">
              <a:off x="839913" y="4248074"/>
              <a:ext cx="677862" cy="287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defTabSz="457200" eaLnBrk="1" fontAlgn="base" hangingPunct="1">
                <a:spcBef>
                  <a:spcPct val="0"/>
                </a:spcBef>
                <a:spcAft>
                  <a:spcPct val="0"/>
                </a:spcAft>
                <a:defRPr/>
              </a:pPr>
              <a:r>
                <a:rPr lang="it-IT" altLang="it-IT" sz="1000">
                  <a:solidFill>
                    <a:prstClr val="black"/>
                  </a:solidFill>
                  <a:latin typeface="Candara" panose="020E0502030303020204" pitchFamily="34" charset="0"/>
                  <a:ea typeface="Adobe Gothic Std B" pitchFamily="34" charset="-128"/>
                  <a:cs typeface="Arial" charset="0"/>
                </a:rPr>
                <a:t>AC 12</a:t>
              </a:r>
            </a:p>
          </p:txBody>
        </p:sp>
        <p:sp>
          <p:nvSpPr>
            <p:cNvPr id="158" name="CasellaDiTesto 79">
              <a:extLst>
                <a:ext uri="{FF2B5EF4-FFF2-40B4-BE49-F238E27FC236}">
                  <a16:creationId xmlns:a16="http://schemas.microsoft.com/office/drawing/2014/main" id="{E1E1F085-BC82-CF4D-A950-BB0C02AD366B}"/>
                </a:ext>
              </a:extLst>
            </p:cNvPr>
            <p:cNvSpPr txBox="1">
              <a:spLocks noChangeArrowheads="1"/>
            </p:cNvSpPr>
            <p:nvPr/>
          </p:nvSpPr>
          <p:spPr bwMode="auto">
            <a:xfrm rot="2042497">
              <a:off x="465262" y="2535569"/>
              <a:ext cx="646113" cy="293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defTabSz="457200" eaLnBrk="1" fontAlgn="base" hangingPunct="1">
                <a:spcBef>
                  <a:spcPct val="0"/>
                </a:spcBef>
                <a:spcAft>
                  <a:spcPct val="0"/>
                </a:spcAft>
                <a:defRPr/>
              </a:pPr>
              <a:r>
                <a:rPr lang="it-IT" altLang="it-IT" sz="1000">
                  <a:solidFill>
                    <a:prstClr val="black"/>
                  </a:solidFill>
                  <a:latin typeface="Candara" panose="020E0502030303020204" pitchFamily="34" charset="0"/>
                  <a:ea typeface="Adobe Gothic Std B" pitchFamily="34" charset="-128"/>
                  <a:cs typeface="Arial" charset="0"/>
                </a:rPr>
                <a:t>AC 13</a:t>
              </a:r>
            </a:p>
          </p:txBody>
        </p:sp>
        <p:sp>
          <p:nvSpPr>
            <p:cNvPr id="159" name="CasellaDiTesto 85">
              <a:extLst>
                <a:ext uri="{FF2B5EF4-FFF2-40B4-BE49-F238E27FC236}">
                  <a16:creationId xmlns:a16="http://schemas.microsoft.com/office/drawing/2014/main" id="{A3A6AFC8-631C-BC1C-D498-45B703A1F765}"/>
                </a:ext>
              </a:extLst>
            </p:cNvPr>
            <p:cNvSpPr txBox="1">
              <a:spLocks noChangeArrowheads="1"/>
            </p:cNvSpPr>
            <p:nvPr/>
          </p:nvSpPr>
          <p:spPr bwMode="auto">
            <a:xfrm>
              <a:off x="3524375" y="1943100"/>
              <a:ext cx="542925" cy="293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defTabSz="457200" eaLnBrk="1" fontAlgn="base" hangingPunct="1">
                <a:spcBef>
                  <a:spcPct val="0"/>
                </a:spcBef>
                <a:spcAft>
                  <a:spcPct val="0"/>
                </a:spcAft>
                <a:defRPr/>
              </a:pPr>
              <a:r>
                <a:rPr lang="it-IT" altLang="it-IT" sz="1000">
                  <a:solidFill>
                    <a:prstClr val="black"/>
                  </a:solidFill>
                  <a:latin typeface="Candara" panose="020E0502030303020204" pitchFamily="34" charset="0"/>
                  <a:ea typeface="Adobe Gothic Std B" pitchFamily="34" charset="-128"/>
                  <a:cs typeface="Arial" charset="0"/>
                </a:rPr>
                <a:t>AE 1</a:t>
              </a:r>
            </a:p>
          </p:txBody>
        </p:sp>
        <p:sp>
          <p:nvSpPr>
            <p:cNvPr id="160" name="CasellaDiTesto 86">
              <a:extLst>
                <a:ext uri="{FF2B5EF4-FFF2-40B4-BE49-F238E27FC236}">
                  <a16:creationId xmlns:a16="http://schemas.microsoft.com/office/drawing/2014/main" id="{D2E578C1-28F0-BAEE-AF85-E1F12BA7013F}"/>
                </a:ext>
              </a:extLst>
            </p:cNvPr>
            <p:cNvSpPr txBox="1">
              <a:spLocks noChangeArrowheads="1"/>
            </p:cNvSpPr>
            <p:nvPr/>
          </p:nvSpPr>
          <p:spPr bwMode="auto">
            <a:xfrm>
              <a:off x="4589587" y="4532313"/>
              <a:ext cx="542925" cy="293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defTabSz="457200" eaLnBrk="1" fontAlgn="base" hangingPunct="1">
                <a:spcBef>
                  <a:spcPct val="0"/>
                </a:spcBef>
                <a:spcAft>
                  <a:spcPct val="0"/>
                </a:spcAft>
                <a:defRPr/>
              </a:pPr>
              <a:r>
                <a:rPr lang="it-IT" altLang="it-IT" sz="1000">
                  <a:solidFill>
                    <a:prstClr val="black"/>
                  </a:solidFill>
                  <a:latin typeface="Candara" panose="020E0502030303020204" pitchFamily="34" charset="0"/>
                  <a:ea typeface="Adobe Gothic Std B" pitchFamily="34" charset="-128"/>
                  <a:cs typeface="Arial" charset="0"/>
                </a:rPr>
                <a:t>AE 2</a:t>
              </a:r>
            </a:p>
          </p:txBody>
        </p:sp>
        <p:sp>
          <p:nvSpPr>
            <p:cNvPr id="161" name="CasellaDiTesto 89">
              <a:extLst>
                <a:ext uri="{FF2B5EF4-FFF2-40B4-BE49-F238E27FC236}">
                  <a16:creationId xmlns:a16="http://schemas.microsoft.com/office/drawing/2014/main" id="{54688756-4FDD-32F0-DBDA-F86D0988FB73}"/>
                </a:ext>
              </a:extLst>
            </p:cNvPr>
            <p:cNvSpPr txBox="1">
              <a:spLocks noChangeArrowheads="1"/>
            </p:cNvSpPr>
            <p:nvPr/>
          </p:nvSpPr>
          <p:spPr bwMode="auto">
            <a:xfrm>
              <a:off x="1836862" y="3005138"/>
              <a:ext cx="542925" cy="293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defTabSz="457200" eaLnBrk="1" fontAlgn="base" hangingPunct="1">
                <a:spcBef>
                  <a:spcPct val="0"/>
                </a:spcBef>
                <a:spcAft>
                  <a:spcPct val="0"/>
                </a:spcAft>
                <a:defRPr/>
              </a:pPr>
              <a:r>
                <a:rPr lang="it-IT" altLang="it-IT" sz="1000">
                  <a:solidFill>
                    <a:prstClr val="black"/>
                  </a:solidFill>
                  <a:latin typeface="Candara" panose="020E0502030303020204" pitchFamily="34" charset="0"/>
                  <a:ea typeface="Adobe Gothic Std B" pitchFamily="34" charset="-128"/>
                  <a:cs typeface="Arial" charset="0"/>
                </a:rPr>
                <a:t>AE 3</a:t>
              </a:r>
            </a:p>
          </p:txBody>
        </p:sp>
        <p:sp>
          <p:nvSpPr>
            <p:cNvPr id="162" name="CasellaDiTesto 107">
              <a:extLst>
                <a:ext uri="{FF2B5EF4-FFF2-40B4-BE49-F238E27FC236}">
                  <a16:creationId xmlns:a16="http://schemas.microsoft.com/office/drawing/2014/main" id="{B5592AA1-EB27-2F40-ADDD-87BAC8CF611C}"/>
                </a:ext>
              </a:extLst>
            </p:cNvPr>
            <p:cNvSpPr txBox="1">
              <a:spLocks noChangeArrowheads="1"/>
            </p:cNvSpPr>
            <p:nvPr/>
          </p:nvSpPr>
          <p:spPr bwMode="auto">
            <a:xfrm>
              <a:off x="1116137" y="2836863"/>
              <a:ext cx="542925" cy="293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defTabSz="457200" eaLnBrk="1" fontAlgn="base" hangingPunct="1">
                <a:spcBef>
                  <a:spcPct val="0"/>
                </a:spcBef>
                <a:spcAft>
                  <a:spcPct val="0"/>
                </a:spcAft>
                <a:defRPr/>
              </a:pPr>
              <a:r>
                <a:rPr lang="it-IT" altLang="it-IT" sz="1000">
                  <a:solidFill>
                    <a:prstClr val="black"/>
                  </a:solidFill>
                  <a:latin typeface="Candara" panose="020E0502030303020204" pitchFamily="34" charset="0"/>
                  <a:ea typeface="Adobe Gothic Std B" pitchFamily="34" charset="-128"/>
                  <a:cs typeface="Arial" charset="0"/>
                </a:rPr>
                <a:t>AE 4</a:t>
              </a:r>
            </a:p>
          </p:txBody>
        </p:sp>
        <p:sp>
          <p:nvSpPr>
            <p:cNvPr id="163" name="CasellaDiTesto 113">
              <a:extLst>
                <a:ext uri="{FF2B5EF4-FFF2-40B4-BE49-F238E27FC236}">
                  <a16:creationId xmlns:a16="http://schemas.microsoft.com/office/drawing/2014/main" id="{69E53BF2-91FE-C10B-37D1-6B3212ADE730}"/>
                </a:ext>
              </a:extLst>
            </p:cNvPr>
            <p:cNvSpPr txBox="1">
              <a:spLocks noChangeArrowheads="1"/>
            </p:cNvSpPr>
            <p:nvPr/>
          </p:nvSpPr>
          <p:spPr bwMode="auto">
            <a:xfrm>
              <a:off x="268412" y="3113089"/>
              <a:ext cx="542925" cy="293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defTabSz="457200" eaLnBrk="1" fontAlgn="base" hangingPunct="1">
                <a:spcBef>
                  <a:spcPct val="0"/>
                </a:spcBef>
                <a:spcAft>
                  <a:spcPct val="0"/>
                </a:spcAft>
                <a:defRPr/>
              </a:pPr>
              <a:r>
                <a:rPr lang="it-IT" altLang="it-IT" sz="1000">
                  <a:solidFill>
                    <a:prstClr val="black"/>
                  </a:solidFill>
                  <a:latin typeface="Candara" panose="020E0502030303020204" pitchFamily="34" charset="0"/>
                  <a:ea typeface="Adobe Gothic Std B" pitchFamily="34" charset="-128"/>
                  <a:cs typeface="Arial" charset="0"/>
                </a:rPr>
                <a:t>AE 6</a:t>
              </a:r>
            </a:p>
          </p:txBody>
        </p:sp>
        <p:sp>
          <p:nvSpPr>
            <p:cNvPr id="164" name="CasellaDiTesto 124">
              <a:extLst>
                <a:ext uri="{FF2B5EF4-FFF2-40B4-BE49-F238E27FC236}">
                  <a16:creationId xmlns:a16="http://schemas.microsoft.com/office/drawing/2014/main" id="{11B60546-EE92-C96A-D215-38A94C21BF8E}"/>
                </a:ext>
              </a:extLst>
            </p:cNvPr>
            <p:cNvSpPr txBox="1">
              <a:spLocks noChangeArrowheads="1"/>
            </p:cNvSpPr>
            <p:nvPr/>
          </p:nvSpPr>
          <p:spPr bwMode="auto">
            <a:xfrm>
              <a:off x="573212" y="3598863"/>
              <a:ext cx="542925" cy="293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defTabSz="457200" eaLnBrk="1" fontAlgn="base" hangingPunct="1">
                <a:spcBef>
                  <a:spcPct val="0"/>
                </a:spcBef>
                <a:spcAft>
                  <a:spcPct val="0"/>
                </a:spcAft>
                <a:defRPr/>
              </a:pPr>
              <a:r>
                <a:rPr lang="it-IT" altLang="it-IT" sz="1000">
                  <a:solidFill>
                    <a:prstClr val="black"/>
                  </a:solidFill>
                  <a:latin typeface="Candara" panose="020E0502030303020204" pitchFamily="34" charset="0"/>
                  <a:ea typeface="Adobe Gothic Std B" pitchFamily="34" charset="-128"/>
                  <a:cs typeface="Arial" charset="0"/>
                </a:rPr>
                <a:t>AE 7</a:t>
              </a:r>
            </a:p>
          </p:txBody>
        </p:sp>
        <p:sp>
          <p:nvSpPr>
            <p:cNvPr id="165" name="CasellaDiTesto 134">
              <a:extLst>
                <a:ext uri="{FF2B5EF4-FFF2-40B4-BE49-F238E27FC236}">
                  <a16:creationId xmlns:a16="http://schemas.microsoft.com/office/drawing/2014/main" id="{912CF895-32E6-58F6-BC64-DA263A6003D7}"/>
                </a:ext>
              </a:extLst>
            </p:cNvPr>
            <p:cNvSpPr txBox="1">
              <a:spLocks noChangeArrowheads="1"/>
            </p:cNvSpPr>
            <p:nvPr/>
          </p:nvSpPr>
          <p:spPr bwMode="auto">
            <a:xfrm>
              <a:off x="860550" y="3671888"/>
              <a:ext cx="542925" cy="293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defTabSz="457200" eaLnBrk="1" fontAlgn="base" hangingPunct="1">
                <a:spcBef>
                  <a:spcPct val="0"/>
                </a:spcBef>
                <a:spcAft>
                  <a:spcPct val="0"/>
                </a:spcAft>
                <a:defRPr/>
              </a:pPr>
              <a:r>
                <a:rPr lang="it-IT" altLang="it-IT" sz="1000">
                  <a:solidFill>
                    <a:prstClr val="black"/>
                  </a:solidFill>
                  <a:latin typeface="Candara" panose="020E0502030303020204" pitchFamily="34" charset="0"/>
                  <a:ea typeface="Adobe Gothic Std B" pitchFamily="34" charset="-128"/>
                  <a:cs typeface="Arial" charset="0"/>
                </a:rPr>
                <a:t>AE 8</a:t>
              </a:r>
            </a:p>
          </p:txBody>
        </p:sp>
      </p:grpSp>
      <p:grpSp>
        <p:nvGrpSpPr>
          <p:cNvPr id="166" name="Gruppo 165">
            <a:extLst>
              <a:ext uri="{FF2B5EF4-FFF2-40B4-BE49-F238E27FC236}">
                <a16:creationId xmlns:a16="http://schemas.microsoft.com/office/drawing/2014/main" id="{9C1C9F17-D52B-B07B-A7D9-F58F8E0EBE72}"/>
              </a:ext>
            </a:extLst>
          </p:cNvPr>
          <p:cNvGrpSpPr/>
          <p:nvPr/>
        </p:nvGrpSpPr>
        <p:grpSpPr>
          <a:xfrm>
            <a:off x="4909381" y="3036739"/>
            <a:ext cx="4411411" cy="4204794"/>
            <a:chOff x="6412037" y="1644062"/>
            <a:chExt cx="4000826" cy="4295775"/>
          </a:xfrm>
        </p:grpSpPr>
        <p:sp>
          <p:nvSpPr>
            <p:cNvPr id="167" name="Rettangolo 166">
              <a:extLst>
                <a:ext uri="{FF2B5EF4-FFF2-40B4-BE49-F238E27FC236}">
                  <a16:creationId xmlns:a16="http://schemas.microsoft.com/office/drawing/2014/main" id="{2823F95B-C8A3-86DA-183D-F967920B9AC4}"/>
                </a:ext>
              </a:extLst>
            </p:cNvPr>
            <p:cNvSpPr/>
            <p:nvPr/>
          </p:nvSpPr>
          <p:spPr>
            <a:xfrm>
              <a:off x="6427904" y="3721084"/>
              <a:ext cx="155575" cy="177800"/>
            </a:xfrm>
            <a:prstGeom prst="rect">
              <a:avLst/>
            </a:prstGeom>
            <a:solidFill>
              <a:schemeClr val="accent6">
                <a:lumMod val="75000"/>
              </a:schemeClr>
            </a:solidFill>
            <a:ln w="25400" cmpd="sng">
              <a:headEnd type="oval"/>
              <a:tailEnd type="oval"/>
            </a:ln>
          </p:spPr>
          <p:style>
            <a:lnRef idx="1">
              <a:schemeClr val="accent2"/>
            </a:lnRef>
            <a:fillRef idx="0">
              <a:schemeClr val="accent2"/>
            </a:fillRef>
            <a:effectRef idx="0">
              <a:schemeClr val="accent2"/>
            </a:effectRef>
            <a:fontRef idx="minor">
              <a:schemeClr val="tx1"/>
            </a:fontRef>
          </p:style>
          <p:txBody>
            <a:bodyPr anchor="ctr"/>
            <a:lstStyle/>
            <a:p>
              <a:pPr algn="ctr" defTabSz="457200" fontAlgn="base">
                <a:spcBef>
                  <a:spcPct val="0"/>
                </a:spcBef>
                <a:spcAft>
                  <a:spcPct val="0"/>
                </a:spcAft>
                <a:defRPr/>
              </a:pPr>
              <a:endParaRPr lang="it-IT" sz="1000">
                <a:ln>
                  <a:solidFill>
                    <a:srgbClr val="F79646">
                      <a:lumMod val="50000"/>
                    </a:srgbClr>
                  </a:solidFill>
                </a:ln>
                <a:solidFill>
                  <a:prstClr val="black"/>
                </a:solidFill>
                <a:latin typeface="Candara" panose="020E0502030303020204" pitchFamily="34" charset="0"/>
              </a:endParaRPr>
            </a:p>
          </p:txBody>
        </p:sp>
        <p:sp>
          <p:nvSpPr>
            <p:cNvPr id="168" name="Rectangle 2" descr="Diagonali larghe verso l'alto">
              <a:extLst>
                <a:ext uri="{FF2B5EF4-FFF2-40B4-BE49-F238E27FC236}">
                  <a16:creationId xmlns:a16="http://schemas.microsoft.com/office/drawing/2014/main" id="{915104D1-3C86-C0C0-F83E-253A4570A958}"/>
                </a:ext>
              </a:extLst>
            </p:cNvPr>
            <p:cNvSpPr>
              <a:spLocks noChangeArrowheads="1"/>
            </p:cNvSpPr>
            <p:nvPr/>
          </p:nvSpPr>
          <p:spPr bwMode="auto">
            <a:xfrm>
              <a:off x="6434310" y="4122578"/>
              <a:ext cx="163512" cy="169863"/>
            </a:xfrm>
            <a:prstGeom prst="rect">
              <a:avLst/>
            </a:prstGeom>
            <a:pattFill prst="wdUpDiag">
              <a:fgClr>
                <a:srgbClr val="000000"/>
              </a:fgClr>
              <a:bgClr>
                <a:srgbClr val="FFFFFF"/>
              </a:bgClr>
            </a:pattFill>
            <a:ln w="9525">
              <a:solidFill>
                <a:srgbClr val="000000"/>
              </a:solidFill>
              <a:miter lim="800000"/>
              <a:headEnd/>
              <a:tailEnd/>
            </a:ln>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defTabSz="457200" eaLnBrk="1" fontAlgn="base" hangingPunct="1">
                <a:spcBef>
                  <a:spcPct val="0"/>
                </a:spcBef>
                <a:spcAft>
                  <a:spcPct val="0"/>
                </a:spcAft>
                <a:defRPr/>
              </a:pPr>
              <a:endParaRPr lang="it-IT" altLang="it-IT" sz="1000">
                <a:solidFill>
                  <a:prstClr val="black"/>
                </a:solidFill>
                <a:latin typeface="Candara" panose="020E0502030303020204" pitchFamily="34" charset="0"/>
                <a:cs typeface="Arial" charset="0"/>
              </a:endParaRPr>
            </a:p>
          </p:txBody>
        </p:sp>
        <p:sp>
          <p:nvSpPr>
            <p:cNvPr id="169" name="Ovale 168">
              <a:extLst>
                <a:ext uri="{FF2B5EF4-FFF2-40B4-BE49-F238E27FC236}">
                  <a16:creationId xmlns:a16="http://schemas.microsoft.com/office/drawing/2014/main" id="{F492B975-88A1-5136-FF4E-EEF9F9C4A675}"/>
                </a:ext>
              </a:extLst>
            </p:cNvPr>
            <p:cNvSpPr/>
            <p:nvPr/>
          </p:nvSpPr>
          <p:spPr>
            <a:xfrm>
              <a:off x="6415212" y="1717628"/>
              <a:ext cx="214313" cy="2333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it-IT" sz="1000">
                <a:solidFill>
                  <a:prstClr val="white"/>
                </a:solidFill>
                <a:latin typeface="Candara" panose="020E0502030303020204" pitchFamily="34" charset="0"/>
              </a:endParaRPr>
            </a:p>
          </p:txBody>
        </p:sp>
        <p:sp>
          <p:nvSpPr>
            <p:cNvPr id="170" name="Ovale 169">
              <a:extLst>
                <a:ext uri="{FF2B5EF4-FFF2-40B4-BE49-F238E27FC236}">
                  <a16:creationId xmlns:a16="http://schemas.microsoft.com/office/drawing/2014/main" id="{12986694-6D8A-CEDF-DCB9-F39F5054AE83}"/>
                </a:ext>
              </a:extLst>
            </p:cNvPr>
            <p:cNvSpPr/>
            <p:nvPr/>
          </p:nvSpPr>
          <p:spPr>
            <a:xfrm>
              <a:off x="6412037" y="2194750"/>
              <a:ext cx="214313" cy="233363"/>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it-IT" sz="1000">
                <a:solidFill>
                  <a:prstClr val="white"/>
                </a:solidFill>
                <a:latin typeface="Candara" panose="020E0502030303020204" pitchFamily="34" charset="0"/>
              </a:endParaRPr>
            </a:p>
          </p:txBody>
        </p:sp>
        <p:sp>
          <p:nvSpPr>
            <p:cNvPr id="171" name="Ovale 170">
              <a:extLst>
                <a:ext uri="{FF2B5EF4-FFF2-40B4-BE49-F238E27FC236}">
                  <a16:creationId xmlns:a16="http://schemas.microsoft.com/office/drawing/2014/main" id="{4655759C-E0EF-95B0-D142-DD4D2585B393}"/>
                </a:ext>
              </a:extLst>
            </p:cNvPr>
            <p:cNvSpPr/>
            <p:nvPr/>
          </p:nvSpPr>
          <p:spPr>
            <a:xfrm>
              <a:off x="6421562" y="2587756"/>
              <a:ext cx="214313" cy="23336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it-IT" sz="1000">
                <a:solidFill>
                  <a:prstClr val="white"/>
                </a:solidFill>
                <a:latin typeface="Candara" panose="020E0502030303020204" pitchFamily="34" charset="0"/>
              </a:endParaRPr>
            </a:p>
          </p:txBody>
        </p:sp>
        <p:sp>
          <p:nvSpPr>
            <p:cNvPr id="172" name="Figura a mano libera 99">
              <a:extLst>
                <a:ext uri="{FF2B5EF4-FFF2-40B4-BE49-F238E27FC236}">
                  <a16:creationId xmlns:a16="http://schemas.microsoft.com/office/drawing/2014/main" id="{65EDAA2D-1AD1-A678-E84F-23C25D3E421A}"/>
                </a:ext>
              </a:extLst>
            </p:cNvPr>
            <p:cNvSpPr/>
            <p:nvPr/>
          </p:nvSpPr>
          <p:spPr>
            <a:xfrm>
              <a:off x="6424738" y="3108630"/>
              <a:ext cx="204788" cy="0"/>
            </a:xfrm>
            <a:custGeom>
              <a:avLst/>
              <a:gdLst>
                <a:gd name="connsiteX0" fmla="*/ 0 w 204280"/>
                <a:gd name="connsiteY0" fmla="*/ 0 h 0"/>
                <a:gd name="connsiteX1" fmla="*/ 204280 w 204280"/>
                <a:gd name="connsiteY1" fmla="*/ 0 h 0"/>
              </a:gdLst>
              <a:ahLst/>
              <a:cxnLst>
                <a:cxn ang="0">
                  <a:pos x="connsiteX0" y="connsiteY0"/>
                </a:cxn>
                <a:cxn ang="0">
                  <a:pos x="connsiteX1" y="connsiteY1"/>
                </a:cxn>
              </a:cxnLst>
              <a:rect l="l" t="t" r="r" b="b"/>
              <a:pathLst>
                <a:path w="204280">
                  <a:moveTo>
                    <a:pt x="0" y="0"/>
                  </a:moveTo>
                  <a:lnTo>
                    <a:pt x="204280" y="0"/>
                  </a:lnTo>
                </a:path>
              </a:pathLst>
            </a:custGeom>
          </p:spPr>
          <p:style>
            <a:lnRef idx="3">
              <a:schemeClr val="accent6"/>
            </a:lnRef>
            <a:fillRef idx="0">
              <a:schemeClr val="accent6"/>
            </a:fillRef>
            <a:effectRef idx="2">
              <a:schemeClr val="accent6"/>
            </a:effectRef>
            <a:fontRef idx="minor">
              <a:schemeClr val="tx1"/>
            </a:fontRef>
          </p:style>
          <p:txBody>
            <a:bodyPr anchor="ctr"/>
            <a:lstStyle/>
            <a:p>
              <a:pPr algn="ctr" defTabSz="457200" fontAlgn="base">
                <a:spcBef>
                  <a:spcPct val="0"/>
                </a:spcBef>
                <a:spcAft>
                  <a:spcPct val="0"/>
                </a:spcAft>
                <a:defRPr/>
              </a:pPr>
              <a:endParaRPr lang="it-IT" sz="1000">
                <a:solidFill>
                  <a:prstClr val="black"/>
                </a:solidFill>
                <a:latin typeface="Candara" panose="020E0502030303020204" pitchFamily="34" charset="0"/>
              </a:endParaRPr>
            </a:p>
          </p:txBody>
        </p:sp>
        <p:sp>
          <p:nvSpPr>
            <p:cNvPr id="173" name="Figura a mano libera 100">
              <a:extLst>
                <a:ext uri="{FF2B5EF4-FFF2-40B4-BE49-F238E27FC236}">
                  <a16:creationId xmlns:a16="http://schemas.microsoft.com/office/drawing/2014/main" id="{0C364DA4-54AC-9C57-8F38-34CBF0706757}"/>
                </a:ext>
              </a:extLst>
            </p:cNvPr>
            <p:cNvSpPr/>
            <p:nvPr/>
          </p:nvSpPr>
          <p:spPr>
            <a:xfrm>
              <a:off x="6437437" y="3374092"/>
              <a:ext cx="204788" cy="0"/>
            </a:xfrm>
            <a:custGeom>
              <a:avLst/>
              <a:gdLst>
                <a:gd name="connsiteX0" fmla="*/ 0 w 204280"/>
                <a:gd name="connsiteY0" fmla="*/ 0 h 0"/>
                <a:gd name="connsiteX1" fmla="*/ 204280 w 204280"/>
                <a:gd name="connsiteY1" fmla="*/ 0 h 0"/>
              </a:gdLst>
              <a:ahLst/>
              <a:cxnLst>
                <a:cxn ang="0">
                  <a:pos x="connsiteX0" y="connsiteY0"/>
                </a:cxn>
                <a:cxn ang="0">
                  <a:pos x="connsiteX1" y="connsiteY1"/>
                </a:cxn>
              </a:cxnLst>
              <a:rect l="l" t="t" r="r" b="b"/>
              <a:pathLst>
                <a:path w="204280">
                  <a:moveTo>
                    <a:pt x="0" y="0"/>
                  </a:moveTo>
                  <a:lnTo>
                    <a:pt x="204280" y="0"/>
                  </a:lnTo>
                </a:path>
              </a:pathLst>
            </a:custGeom>
            <a:ln>
              <a:solidFill>
                <a:srgbClr val="FFFF00"/>
              </a:solidFill>
            </a:ln>
          </p:spPr>
          <p:style>
            <a:lnRef idx="3">
              <a:schemeClr val="accent6"/>
            </a:lnRef>
            <a:fillRef idx="0">
              <a:schemeClr val="accent6"/>
            </a:fillRef>
            <a:effectRef idx="2">
              <a:schemeClr val="accent6"/>
            </a:effectRef>
            <a:fontRef idx="minor">
              <a:schemeClr val="tx1"/>
            </a:fontRef>
          </p:style>
          <p:txBody>
            <a:bodyPr anchor="ctr"/>
            <a:lstStyle/>
            <a:p>
              <a:pPr algn="ctr" defTabSz="457200" fontAlgn="base">
                <a:spcBef>
                  <a:spcPct val="0"/>
                </a:spcBef>
                <a:spcAft>
                  <a:spcPct val="0"/>
                </a:spcAft>
                <a:defRPr/>
              </a:pPr>
              <a:endParaRPr lang="it-IT" sz="1000">
                <a:solidFill>
                  <a:prstClr val="black"/>
                </a:solidFill>
                <a:latin typeface="Candara" panose="020E0502030303020204" pitchFamily="34" charset="0"/>
              </a:endParaRPr>
            </a:p>
          </p:txBody>
        </p:sp>
        <p:sp>
          <p:nvSpPr>
            <p:cNvPr id="174" name="Segnaposto contenuto 1">
              <a:extLst>
                <a:ext uri="{FF2B5EF4-FFF2-40B4-BE49-F238E27FC236}">
                  <a16:creationId xmlns:a16="http://schemas.microsoft.com/office/drawing/2014/main" id="{31C3CE7C-2474-860D-26FA-DE6629AE193D}"/>
                </a:ext>
              </a:extLst>
            </p:cNvPr>
            <p:cNvSpPr txBox="1">
              <a:spLocks/>
            </p:cNvSpPr>
            <p:nvPr/>
          </p:nvSpPr>
          <p:spPr bwMode="auto">
            <a:xfrm>
              <a:off x="7284782" y="1644062"/>
              <a:ext cx="3128081" cy="4295775"/>
            </a:xfrm>
            <a:prstGeom prst="rect">
              <a:avLst/>
            </a:prstGeom>
            <a:noFill/>
            <a:ln w="9525">
              <a:noFill/>
              <a:miter lim="800000"/>
              <a:headEnd/>
              <a:tailEnd/>
            </a:ln>
          </p:spPr>
          <p:txBody>
            <a:bodyPr/>
            <a:lstStyle/>
            <a:p>
              <a:pPr defTabSz="457200" eaLnBrk="0" fontAlgn="base" hangingPunct="0">
                <a:spcBef>
                  <a:spcPts val="600"/>
                </a:spcBef>
                <a:spcAft>
                  <a:spcPct val="0"/>
                </a:spcAft>
                <a:defRPr/>
              </a:pPr>
              <a:r>
                <a:rPr lang="it-IT" sz="1600" b="1" dirty="0">
                  <a:solidFill>
                    <a:prstClr val="black"/>
                  </a:solidFill>
                  <a:latin typeface="Candara" panose="020E0502030303020204" pitchFamily="34" charset="0"/>
                  <a:ea typeface="ＭＳ Ｐゴシック"/>
                  <a:cs typeface="ＭＳ Ｐゴシック"/>
                </a:rPr>
                <a:t>ES</a:t>
              </a:r>
              <a:r>
                <a:rPr lang="it-IT" sz="1600" dirty="0">
                  <a:solidFill>
                    <a:prstClr val="black"/>
                  </a:solidFill>
                  <a:latin typeface="Candara" panose="020E0502030303020204" pitchFamily="34" charset="0"/>
                  <a:ea typeface="ＭＳ Ｐゴシック"/>
                  <a:cs typeface="ＭＳ Ｐゴシック"/>
                </a:rPr>
                <a:t> - Edifici Strategici</a:t>
              </a:r>
            </a:p>
            <a:p>
              <a:pPr defTabSz="457200" eaLnBrk="0" fontAlgn="base" hangingPunct="0">
                <a:spcBef>
                  <a:spcPts val="600"/>
                </a:spcBef>
                <a:spcAft>
                  <a:spcPct val="0"/>
                </a:spcAft>
                <a:defRPr/>
              </a:pPr>
              <a:r>
                <a:rPr lang="it-IT" sz="1600" b="1" dirty="0">
                  <a:solidFill>
                    <a:prstClr val="black"/>
                  </a:solidFill>
                  <a:latin typeface="Candara" panose="020E0502030303020204" pitchFamily="34" charset="0"/>
                  <a:ea typeface="ＭＳ Ｐゴシック"/>
                  <a:cs typeface="ＭＳ Ｐゴシック"/>
                </a:rPr>
                <a:t>AE</a:t>
              </a:r>
              <a:r>
                <a:rPr lang="it-IT" sz="1600" dirty="0">
                  <a:solidFill>
                    <a:prstClr val="black"/>
                  </a:solidFill>
                  <a:latin typeface="Candara" panose="020E0502030303020204" pitchFamily="34" charset="0"/>
                  <a:ea typeface="ＭＳ Ｐゴシック"/>
                  <a:cs typeface="ＭＳ Ｐゴシック"/>
                </a:rPr>
                <a:t> - Aree di Emergenza (AMMASSAMENTO)</a:t>
              </a:r>
            </a:p>
            <a:p>
              <a:pPr defTabSz="457200" eaLnBrk="0" fontAlgn="base" hangingPunct="0">
                <a:spcBef>
                  <a:spcPts val="600"/>
                </a:spcBef>
                <a:spcAft>
                  <a:spcPct val="0"/>
                </a:spcAft>
                <a:defRPr/>
              </a:pPr>
              <a:r>
                <a:rPr lang="it-IT" sz="1600" b="1" dirty="0">
                  <a:solidFill>
                    <a:prstClr val="black"/>
                  </a:solidFill>
                  <a:latin typeface="Candara" panose="020E0502030303020204" pitchFamily="34" charset="0"/>
                  <a:ea typeface="ＭＳ Ｐゴシック"/>
                  <a:cs typeface="ＭＳ Ｐゴシック"/>
                </a:rPr>
                <a:t>AE</a:t>
              </a:r>
              <a:r>
                <a:rPr lang="it-IT" sz="1600" dirty="0">
                  <a:solidFill>
                    <a:prstClr val="black"/>
                  </a:solidFill>
                  <a:latin typeface="Candara" panose="020E0502030303020204" pitchFamily="34" charset="0"/>
                  <a:ea typeface="ＭＳ Ｐゴシック"/>
                  <a:cs typeface="ＭＳ Ｐゴシック"/>
                </a:rPr>
                <a:t> - Aree di Emergenza (RICOVERO)</a:t>
              </a:r>
            </a:p>
            <a:p>
              <a:pPr defTabSz="457200" eaLnBrk="0" fontAlgn="base" hangingPunct="0">
                <a:spcBef>
                  <a:spcPts val="600"/>
                </a:spcBef>
                <a:spcAft>
                  <a:spcPct val="0"/>
                </a:spcAft>
                <a:defRPr/>
              </a:pPr>
              <a:r>
                <a:rPr lang="it-IT" sz="1600" b="1" dirty="0">
                  <a:solidFill>
                    <a:prstClr val="black"/>
                  </a:solidFill>
                  <a:latin typeface="Candara" panose="020E0502030303020204" pitchFamily="34" charset="0"/>
                  <a:ea typeface="ＭＳ Ｐゴシック"/>
                  <a:cs typeface="ＭＳ Ｐゴシック"/>
                </a:rPr>
                <a:t>AC</a:t>
              </a:r>
              <a:r>
                <a:rPr lang="it-IT" sz="1600" dirty="0">
                  <a:solidFill>
                    <a:prstClr val="black"/>
                  </a:solidFill>
                  <a:latin typeface="Candara" panose="020E0502030303020204" pitchFamily="34" charset="0"/>
                  <a:ea typeface="ＭＳ Ｐゴシック"/>
                  <a:cs typeface="ＭＳ Ｐゴシック"/>
                </a:rPr>
                <a:t> - Infrastrutture di Connessione</a:t>
              </a:r>
            </a:p>
            <a:p>
              <a:pPr defTabSz="457200" eaLnBrk="0" fontAlgn="base" hangingPunct="0">
                <a:spcBef>
                  <a:spcPts val="600"/>
                </a:spcBef>
                <a:spcAft>
                  <a:spcPct val="0"/>
                </a:spcAft>
                <a:defRPr/>
              </a:pPr>
              <a:r>
                <a:rPr lang="it-IT" sz="1600" b="1" dirty="0">
                  <a:solidFill>
                    <a:prstClr val="black"/>
                  </a:solidFill>
                  <a:latin typeface="Candara" panose="020E0502030303020204" pitchFamily="34" charset="0"/>
                  <a:ea typeface="ＭＳ Ｐゴシック"/>
                  <a:cs typeface="ＭＳ Ｐゴシック"/>
                </a:rPr>
                <a:t>AC</a:t>
              </a:r>
              <a:r>
                <a:rPr lang="it-IT" sz="1600" dirty="0">
                  <a:solidFill>
                    <a:prstClr val="black"/>
                  </a:solidFill>
                  <a:latin typeface="Candara" panose="020E0502030303020204" pitchFamily="34" charset="0"/>
                  <a:ea typeface="ＭＳ Ｐゴシック"/>
                  <a:cs typeface="ＭＳ Ｐゴシック"/>
                </a:rPr>
                <a:t> - Infrastrutture di Accessibilità</a:t>
              </a:r>
            </a:p>
            <a:p>
              <a:pPr defTabSz="457200" eaLnBrk="0" fontAlgn="base" hangingPunct="0">
                <a:spcBef>
                  <a:spcPts val="600"/>
                </a:spcBef>
                <a:spcAft>
                  <a:spcPct val="0"/>
                </a:spcAft>
                <a:defRPr/>
              </a:pPr>
              <a:r>
                <a:rPr lang="it-IT" sz="1600" b="1" dirty="0">
                  <a:solidFill>
                    <a:prstClr val="black"/>
                  </a:solidFill>
                  <a:latin typeface="Candara" panose="020E0502030303020204" pitchFamily="34" charset="0"/>
                  <a:ea typeface="ＭＳ Ｐゴシック"/>
                  <a:cs typeface="ＭＳ Ｐゴシック"/>
                </a:rPr>
                <a:t>AS</a:t>
              </a:r>
              <a:r>
                <a:rPr lang="it-IT" sz="1600" dirty="0">
                  <a:solidFill>
                    <a:prstClr val="black"/>
                  </a:solidFill>
                  <a:latin typeface="Candara" panose="020E0502030303020204" pitchFamily="34" charset="0"/>
                  <a:ea typeface="ＭＳ Ｐゴシック"/>
                  <a:cs typeface="ＭＳ Ｐゴシック"/>
                </a:rPr>
                <a:t> - Aggregato Strutturale interferente</a:t>
              </a:r>
            </a:p>
            <a:p>
              <a:pPr defTabSz="457200" eaLnBrk="0" fontAlgn="base" hangingPunct="0">
                <a:spcBef>
                  <a:spcPts val="600"/>
                </a:spcBef>
                <a:spcAft>
                  <a:spcPct val="0"/>
                </a:spcAft>
                <a:defRPr/>
              </a:pPr>
              <a:r>
                <a:rPr lang="it-IT" sz="1600" b="1" dirty="0">
                  <a:solidFill>
                    <a:prstClr val="black"/>
                  </a:solidFill>
                  <a:latin typeface="Candara" panose="020E0502030303020204" pitchFamily="34" charset="0"/>
                  <a:ea typeface="ＭＳ Ｐゴシック"/>
                  <a:cs typeface="ＭＳ Ｐゴシック"/>
                </a:rPr>
                <a:t>US</a:t>
              </a:r>
              <a:r>
                <a:rPr lang="it-IT" sz="1600" dirty="0">
                  <a:solidFill>
                    <a:prstClr val="black"/>
                  </a:solidFill>
                  <a:latin typeface="Candara" panose="020E0502030303020204" pitchFamily="34" charset="0"/>
                  <a:ea typeface="ＭＳ Ｐゴシック"/>
                  <a:cs typeface="ＭＳ Ｐゴシック"/>
                </a:rPr>
                <a:t> - Unità Strutturali</a:t>
              </a:r>
            </a:p>
            <a:p>
              <a:pPr defTabSz="457200" eaLnBrk="0" fontAlgn="base" hangingPunct="0">
                <a:spcBef>
                  <a:spcPts val="1200"/>
                </a:spcBef>
                <a:spcAft>
                  <a:spcPct val="0"/>
                </a:spcAft>
                <a:defRPr/>
              </a:pPr>
              <a:endParaRPr lang="it-IT" sz="1400" dirty="0">
                <a:solidFill>
                  <a:prstClr val="black"/>
                </a:solidFill>
                <a:latin typeface="Candara" panose="020E0502030303020204" pitchFamily="34" charset="0"/>
                <a:ea typeface="ＭＳ Ｐゴシック"/>
                <a:cs typeface="ＭＳ Ｐゴシック"/>
              </a:endParaRPr>
            </a:p>
            <a:p>
              <a:pPr defTabSz="457200" eaLnBrk="0" fontAlgn="base" hangingPunct="0">
                <a:spcBef>
                  <a:spcPts val="1200"/>
                </a:spcBef>
                <a:spcAft>
                  <a:spcPct val="0"/>
                </a:spcAft>
                <a:defRPr/>
              </a:pPr>
              <a:endParaRPr lang="it-IT" sz="1400" dirty="0">
                <a:solidFill>
                  <a:prstClr val="black"/>
                </a:solidFill>
                <a:latin typeface="Candara" panose="020E0502030303020204" pitchFamily="34" charset="0"/>
                <a:ea typeface="ＭＳ Ｐゴシック"/>
                <a:cs typeface="ＭＳ Ｐゴシック"/>
              </a:endParaRPr>
            </a:p>
            <a:p>
              <a:pPr defTabSz="457200" eaLnBrk="0" fontAlgn="base" hangingPunct="0">
                <a:spcBef>
                  <a:spcPts val="1200"/>
                </a:spcBef>
                <a:spcAft>
                  <a:spcPct val="0"/>
                </a:spcAft>
                <a:defRPr/>
              </a:pPr>
              <a:endParaRPr lang="it-IT" sz="1400" dirty="0">
                <a:solidFill>
                  <a:prstClr val="black"/>
                </a:solidFill>
                <a:latin typeface="Candara" panose="020E0502030303020204" pitchFamily="34" charset="0"/>
                <a:ea typeface="ＭＳ Ｐゴシック"/>
                <a:cs typeface="ＭＳ Ｐゴシック"/>
              </a:endParaRPr>
            </a:p>
            <a:p>
              <a:pPr defTabSz="457200" eaLnBrk="0" fontAlgn="base" hangingPunct="0">
                <a:spcBef>
                  <a:spcPts val="1200"/>
                </a:spcBef>
                <a:spcAft>
                  <a:spcPct val="0"/>
                </a:spcAft>
                <a:defRPr/>
              </a:pPr>
              <a:endParaRPr lang="it-IT" sz="1400" dirty="0">
                <a:solidFill>
                  <a:prstClr val="black"/>
                </a:solidFill>
                <a:latin typeface="Candara" panose="020E0502030303020204" pitchFamily="34" charset="0"/>
                <a:ea typeface="ＭＳ Ｐゴシック"/>
                <a:cs typeface="ＭＳ Ｐゴシック"/>
              </a:endParaRPr>
            </a:p>
          </p:txBody>
        </p:sp>
      </p:grpSp>
      <p:sp>
        <p:nvSpPr>
          <p:cNvPr id="175" name="Rettangolo 174">
            <a:extLst>
              <a:ext uri="{FF2B5EF4-FFF2-40B4-BE49-F238E27FC236}">
                <a16:creationId xmlns:a16="http://schemas.microsoft.com/office/drawing/2014/main" id="{7015A8F0-52A5-0E90-396E-89231D916E63}"/>
              </a:ext>
            </a:extLst>
          </p:cNvPr>
          <p:cNvSpPr/>
          <p:nvPr/>
        </p:nvSpPr>
        <p:spPr>
          <a:xfrm>
            <a:off x="143774" y="1564497"/>
            <a:ext cx="9504046" cy="400110"/>
          </a:xfrm>
          <a:prstGeom prst="rect">
            <a:avLst/>
          </a:prstGeom>
        </p:spPr>
        <p:txBody>
          <a:bodyPr wrap="square">
            <a:spAutoFit/>
          </a:bodyPr>
          <a:lstStyle/>
          <a:p>
            <a:pPr defTabSz="457200" fontAlgn="base">
              <a:spcBef>
                <a:spcPct val="0"/>
              </a:spcBef>
              <a:spcAft>
                <a:spcPct val="0"/>
              </a:spcAft>
              <a:defRPr/>
            </a:pPr>
            <a:r>
              <a:rPr lang="it-IT" sz="2000" dirty="0">
                <a:solidFill>
                  <a:prstClr val="black"/>
                </a:solidFill>
                <a:latin typeface="Calibri" panose="020F0502020204030204" pitchFamily="34" charset="0"/>
                <a:ea typeface="ＭＳ Ｐゴシック" pitchFamily="34" charset="-128"/>
                <a:cs typeface="Calibri" panose="020F0502020204030204" pitchFamily="34" charset="0"/>
              </a:rPr>
              <a:t>Introdotta con l’OPCM 4007/2012 e realizzata in stretta connessione con gli studi di MS.</a:t>
            </a:r>
          </a:p>
        </p:txBody>
      </p:sp>
      <p:grpSp>
        <p:nvGrpSpPr>
          <p:cNvPr id="177" name="Gruppo 176">
            <a:extLst>
              <a:ext uri="{FF2B5EF4-FFF2-40B4-BE49-F238E27FC236}">
                <a16:creationId xmlns:a16="http://schemas.microsoft.com/office/drawing/2014/main" id="{3C39E903-A9C6-2660-5708-3099D4D3DDD3}"/>
              </a:ext>
            </a:extLst>
          </p:cNvPr>
          <p:cNvGrpSpPr/>
          <p:nvPr/>
        </p:nvGrpSpPr>
        <p:grpSpPr>
          <a:xfrm>
            <a:off x="6191371" y="5762561"/>
            <a:ext cx="5739509" cy="1341869"/>
            <a:chOff x="4869278" y="50016"/>
            <a:chExt cx="8718752" cy="1341868"/>
          </a:xfrm>
        </p:grpSpPr>
        <p:sp>
          <p:nvSpPr>
            <p:cNvPr id="178" name="Figura a mano libera 15">
              <a:extLst>
                <a:ext uri="{FF2B5EF4-FFF2-40B4-BE49-F238E27FC236}">
                  <a16:creationId xmlns:a16="http://schemas.microsoft.com/office/drawing/2014/main" id="{ABD54BDE-87C4-FB6B-10F9-DFAF69C4B507}"/>
                </a:ext>
              </a:extLst>
            </p:cNvPr>
            <p:cNvSpPr/>
            <p:nvPr/>
          </p:nvSpPr>
          <p:spPr>
            <a:xfrm>
              <a:off x="4869278" y="69670"/>
              <a:ext cx="2779288" cy="828000"/>
            </a:xfrm>
            <a:custGeom>
              <a:avLst/>
              <a:gdLst>
                <a:gd name="connsiteX0" fmla="*/ 0 w 3240000"/>
                <a:gd name="connsiteY0" fmla="*/ 89408 h 894080"/>
                <a:gd name="connsiteX1" fmla="*/ 89408 w 3240000"/>
                <a:gd name="connsiteY1" fmla="*/ 0 h 894080"/>
                <a:gd name="connsiteX2" fmla="*/ 3150592 w 3240000"/>
                <a:gd name="connsiteY2" fmla="*/ 0 h 894080"/>
                <a:gd name="connsiteX3" fmla="*/ 3240000 w 3240000"/>
                <a:gd name="connsiteY3" fmla="*/ 89408 h 894080"/>
                <a:gd name="connsiteX4" fmla="*/ 3240000 w 3240000"/>
                <a:gd name="connsiteY4" fmla="*/ 804672 h 894080"/>
                <a:gd name="connsiteX5" fmla="*/ 3150592 w 3240000"/>
                <a:gd name="connsiteY5" fmla="*/ 894080 h 894080"/>
                <a:gd name="connsiteX6" fmla="*/ 89408 w 3240000"/>
                <a:gd name="connsiteY6" fmla="*/ 894080 h 894080"/>
                <a:gd name="connsiteX7" fmla="*/ 0 w 3240000"/>
                <a:gd name="connsiteY7" fmla="*/ 804672 h 894080"/>
                <a:gd name="connsiteX8" fmla="*/ 0 w 3240000"/>
                <a:gd name="connsiteY8" fmla="*/ 89408 h 894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40000" h="894080">
                  <a:moveTo>
                    <a:pt x="0" y="89408"/>
                  </a:moveTo>
                  <a:cubicBezTo>
                    <a:pt x="0" y="40029"/>
                    <a:pt x="40029" y="0"/>
                    <a:pt x="89408" y="0"/>
                  </a:cubicBezTo>
                  <a:lnTo>
                    <a:pt x="3150592" y="0"/>
                  </a:lnTo>
                  <a:cubicBezTo>
                    <a:pt x="3199971" y="0"/>
                    <a:pt x="3240000" y="40029"/>
                    <a:pt x="3240000" y="89408"/>
                  </a:cubicBezTo>
                  <a:lnTo>
                    <a:pt x="3240000" y="804672"/>
                  </a:lnTo>
                  <a:cubicBezTo>
                    <a:pt x="3240000" y="854051"/>
                    <a:pt x="3199971" y="894080"/>
                    <a:pt x="3150592" y="894080"/>
                  </a:cubicBezTo>
                  <a:lnTo>
                    <a:pt x="89408" y="894080"/>
                  </a:lnTo>
                  <a:cubicBezTo>
                    <a:pt x="40029" y="894080"/>
                    <a:pt x="0" y="854051"/>
                    <a:pt x="0" y="804672"/>
                  </a:cubicBezTo>
                  <a:lnTo>
                    <a:pt x="0" y="89408"/>
                  </a:lnTo>
                  <a:close/>
                </a:path>
              </a:pathLst>
            </a:custGeom>
            <a:solidFill>
              <a:schemeClr val="bg1">
                <a:lumMod val="95000"/>
              </a:schemeClr>
            </a:solidFill>
          </p:spPr>
          <p:style>
            <a:lnRef idx="3">
              <a:schemeClr val="accent2">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spcFirstLastPara="0" vert="horz" wrap="square" lIns="144000" tIns="108000" rIns="108000" bIns="108000" numCol="1" spcCol="1270" anchor="ctr" anchorCtr="0">
              <a:noAutofit/>
            </a:bodyPr>
            <a:lstStyle/>
            <a:p>
              <a:pPr defTabSz="888978">
                <a:lnSpc>
                  <a:spcPct val="90000"/>
                </a:lnSpc>
                <a:spcBef>
                  <a:spcPct val="0"/>
                </a:spcBef>
                <a:spcAft>
                  <a:spcPct val="35000"/>
                </a:spcAft>
              </a:pPr>
              <a:r>
                <a:rPr lang="it-IT" sz="2000" b="1" dirty="0">
                  <a:latin typeface="Century Gothic" panose="020B0502020202020204" pitchFamily="34" charset="0"/>
                </a:rPr>
                <a:t>ANALISI CLE</a:t>
              </a:r>
            </a:p>
          </p:txBody>
        </p:sp>
        <p:sp>
          <p:nvSpPr>
            <p:cNvPr id="179" name="Figura a mano libera 17">
              <a:extLst>
                <a:ext uri="{FF2B5EF4-FFF2-40B4-BE49-F238E27FC236}">
                  <a16:creationId xmlns:a16="http://schemas.microsoft.com/office/drawing/2014/main" id="{8F5FC2AF-5D8C-088A-1784-E8DB1B81E253}"/>
                </a:ext>
              </a:extLst>
            </p:cNvPr>
            <p:cNvSpPr/>
            <p:nvPr/>
          </p:nvSpPr>
          <p:spPr>
            <a:xfrm rot="16200000">
              <a:off x="7494900" y="208107"/>
              <a:ext cx="581152" cy="581152"/>
            </a:xfrm>
            <a:custGeom>
              <a:avLst/>
              <a:gdLst>
                <a:gd name="connsiteX0" fmla="*/ 0 w 581152"/>
                <a:gd name="connsiteY0" fmla="*/ 319634 h 581152"/>
                <a:gd name="connsiteX1" fmla="*/ 130759 w 581152"/>
                <a:gd name="connsiteY1" fmla="*/ 319634 h 581152"/>
                <a:gd name="connsiteX2" fmla="*/ 130759 w 581152"/>
                <a:gd name="connsiteY2" fmla="*/ 0 h 581152"/>
                <a:gd name="connsiteX3" fmla="*/ 450393 w 581152"/>
                <a:gd name="connsiteY3" fmla="*/ 0 h 581152"/>
                <a:gd name="connsiteX4" fmla="*/ 450393 w 581152"/>
                <a:gd name="connsiteY4" fmla="*/ 319634 h 581152"/>
                <a:gd name="connsiteX5" fmla="*/ 581152 w 581152"/>
                <a:gd name="connsiteY5" fmla="*/ 319634 h 581152"/>
                <a:gd name="connsiteX6" fmla="*/ 290576 w 581152"/>
                <a:gd name="connsiteY6" fmla="*/ 581152 h 581152"/>
                <a:gd name="connsiteX7" fmla="*/ 0 w 581152"/>
                <a:gd name="connsiteY7" fmla="*/ 319634 h 581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1152" h="581152">
                  <a:moveTo>
                    <a:pt x="0" y="319634"/>
                  </a:moveTo>
                  <a:lnTo>
                    <a:pt x="130759" y="319634"/>
                  </a:lnTo>
                  <a:lnTo>
                    <a:pt x="130759" y="0"/>
                  </a:lnTo>
                  <a:lnTo>
                    <a:pt x="450393" y="0"/>
                  </a:lnTo>
                  <a:lnTo>
                    <a:pt x="450393" y="319634"/>
                  </a:lnTo>
                  <a:lnTo>
                    <a:pt x="581152" y="319634"/>
                  </a:lnTo>
                  <a:lnTo>
                    <a:pt x="290576" y="581152"/>
                  </a:lnTo>
                  <a:lnTo>
                    <a:pt x="0" y="319634"/>
                  </a:lnTo>
                  <a:close/>
                </a:path>
              </a:pathLst>
            </a:custGeom>
            <a:solidFill>
              <a:srgbClr val="FFFF99">
                <a:alpha val="90000"/>
              </a:srgbClr>
            </a:solidFill>
          </p:spPr>
          <p:style>
            <a:lnRef idx="2">
              <a:schemeClr val="accent2">
                <a:alpha val="90000"/>
                <a:hueOff val="0"/>
                <a:satOff val="0"/>
                <a:lumOff val="0"/>
                <a:alphaOff val="0"/>
              </a:schemeClr>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61239" tIns="30480" rIns="161239" bIns="174315" numCol="1" spcCol="1270" anchor="ctr" anchorCtr="0">
              <a:noAutofit/>
            </a:bodyPr>
            <a:lstStyle/>
            <a:p>
              <a:pPr algn="ctr" defTabSz="1066773">
                <a:lnSpc>
                  <a:spcPct val="90000"/>
                </a:lnSpc>
                <a:spcBef>
                  <a:spcPct val="0"/>
                </a:spcBef>
                <a:spcAft>
                  <a:spcPct val="35000"/>
                </a:spcAft>
              </a:pPr>
              <a:endParaRPr lang="it-IT" sz="2400"/>
            </a:p>
          </p:txBody>
        </p:sp>
        <p:sp>
          <p:nvSpPr>
            <p:cNvPr id="180" name="Figura a mano libera 18">
              <a:extLst>
                <a:ext uri="{FF2B5EF4-FFF2-40B4-BE49-F238E27FC236}">
                  <a16:creationId xmlns:a16="http://schemas.microsoft.com/office/drawing/2014/main" id="{7F96CF25-1DF5-E56D-E253-80DA6872B9A3}"/>
                </a:ext>
              </a:extLst>
            </p:cNvPr>
            <p:cNvSpPr/>
            <p:nvPr/>
          </p:nvSpPr>
          <p:spPr>
            <a:xfrm>
              <a:off x="8130647" y="50016"/>
              <a:ext cx="3978482" cy="894080"/>
            </a:xfrm>
            <a:custGeom>
              <a:avLst/>
              <a:gdLst>
                <a:gd name="connsiteX0" fmla="*/ 0 w 3240000"/>
                <a:gd name="connsiteY0" fmla="*/ 89408 h 894080"/>
                <a:gd name="connsiteX1" fmla="*/ 89408 w 3240000"/>
                <a:gd name="connsiteY1" fmla="*/ 0 h 894080"/>
                <a:gd name="connsiteX2" fmla="*/ 3150592 w 3240000"/>
                <a:gd name="connsiteY2" fmla="*/ 0 h 894080"/>
                <a:gd name="connsiteX3" fmla="*/ 3240000 w 3240000"/>
                <a:gd name="connsiteY3" fmla="*/ 89408 h 894080"/>
                <a:gd name="connsiteX4" fmla="*/ 3240000 w 3240000"/>
                <a:gd name="connsiteY4" fmla="*/ 804672 h 894080"/>
                <a:gd name="connsiteX5" fmla="*/ 3150592 w 3240000"/>
                <a:gd name="connsiteY5" fmla="*/ 894080 h 894080"/>
                <a:gd name="connsiteX6" fmla="*/ 89408 w 3240000"/>
                <a:gd name="connsiteY6" fmla="*/ 894080 h 894080"/>
                <a:gd name="connsiteX7" fmla="*/ 0 w 3240000"/>
                <a:gd name="connsiteY7" fmla="*/ 804672 h 894080"/>
                <a:gd name="connsiteX8" fmla="*/ 0 w 3240000"/>
                <a:gd name="connsiteY8" fmla="*/ 89408 h 894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40000" h="894080">
                  <a:moveTo>
                    <a:pt x="0" y="89408"/>
                  </a:moveTo>
                  <a:cubicBezTo>
                    <a:pt x="0" y="40029"/>
                    <a:pt x="40029" y="0"/>
                    <a:pt x="89408" y="0"/>
                  </a:cubicBezTo>
                  <a:lnTo>
                    <a:pt x="3150592" y="0"/>
                  </a:lnTo>
                  <a:cubicBezTo>
                    <a:pt x="3199971" y="0"/>
                    <a:pt x="3240000" y="40029"/>
                    <a:pt x="3240000" y="89408"/>
                  </a:cubicBezTo>
                  <a:lnTo>
                    <a:pt x="3240000" y="804672"/>
                  </a:lnTo>
                  <a:cubicBezTo>
                    <a:pt x="3240000" y="854051"/>
                    <a:pt x="3199971" y="894080"/>
                    <a:pt x="3150592" y="894080"/>
                  </a:cubicBezTo>
                  <a:lnTo>
                    <a:pt x="89408" y="894080"/>
                  </a:lnTo>
                  <a:cubicBezTo>
                    <a:pt x="40029" y="894080"/>
                    <a:pt x="0" y="854051"/>
                    <a:pt x="0" y="804672"/>
                  </a:cubicBezTo>
                  <a:lnTo>
                    <a:pt x="0" y="89408"/>
                  </a:lnTo>
                  <a:close/>
                </a:path>
              </a:pathLst>
            </a:custGeom>
            <a:noFill/>
            <a:ln>
              <a:noFill/>
            </a:ln>
          </p:spPr>
          <p:style>
            <a:lnRef idx="3">
              <a:schemeClr val="accent2">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spcFirstLastPara="0" vert="horz" wrap="square" lIns="102387" tIns="102387" rIns="100800" bIns="102387" numCol="1" spcCol="1270" anchor="ctr" anchorCtr="0">
              <a:noAutofit/>
            </a:bodyPr>
            <a:lstStyle/>
            <a:p>
              <a:pPr defTabSz="888978">
                <a:lnSpc>
                  <a:spcPct val="90000"/>
                </a:lnSpc>
                <a:spcBef>
                  <a:spcPct val="0"/>
                </a:spcBef>
                <a:spcAft>
                  <a:spcPct val="35000"/>
                </a:spcAft>
              </a:pPr>
              <a:r>
                <a:rPr lang="it-IT" sz="3200" b="1" dirty="0">
                  <a:latin typeface="Century Gothic" panose="020B0502020202020204" pitchFamily="34" charset="0"/>
                </a:rPr>
                <a:t>3.179</a:t>
              </a:r>
              <a:endParaRPr lang="it-IT" sz="2000" b="1" dirty="0">
                <a:latin typeface="Century Gothic" panose="020B0502020202020204" pitchFamily="34" charset="0"/>
              </a:endParaRPr>
            </a:p>
          </p:txBody>
        </p:sp>
        <p:sp>
          <p:nvSpPr>
            <p:cNvPr id="181" name="Figura a mano libera 18">
              <a:extLst>
                <a:ext uri="{FF2B5EF4-FFF2-40B4-BE49-F238E27FC236}">
                  <a16:creationId xmlns:a16="http://schemas.microsoft.com/office/drawing/2014/main" id="{088D18CF-9126-F1A9-050F-168066BCA200}"/>
                </a:ext>
              </a:extLst>
            </p:cNvPr>
            <p:cNvSpPr/>
            <p:nvPr/>
          </p:nvSpPr>
          <p:spPr>
            <a:xfrm>
              <a:off x="8558133" y="497804"/>
              <a:ext cx="5029897" cy="894080"/>
            </a:xfrm>
            <a:custGeom>
              <a:avLst/>
              <a:gdLst>
                <a:gd name="connsiteX0" fmla="*/ 0 w 3240000"/>
                <a:gd name="connsiteY0" fmla="*/ 89408 h 894080"/>
                <a:gd name="connsiteX1" fmla="*/ 89408 w 3240000"/>
                <a:gd name="connsiteY1" fmla="*/ 0 h 894080"/>
                <a:gd name="connsiteX2" fmla="*/ 3150592 w 3240000"/>
                <a:gd name="connsiteY2" fmla="*/ 0 h 894080"/>
                <a:gd name="connsiteX3" fmla="*/ 3240000 w 3240000"/>
                <a:gd name="connsiteY3" fmla="*/ 89408 h 894080"/>
                <a:gd name="connsiteX4" fmla="*/ 3240000 w 3240000"/>
                <a:gd name="connsiteY4" fmla="*/ 804672 h 894080"/>
                <a:gd name="connsiteX5" fmla="*/ 3150592 w 3240000"/>
                <a:gd name="connsiteY5" fmla="*/ 894080 h 894080"/>
                <a:gd name="connsiteX6" fmla="*/ 89408 w 3240000"/>
                <a:gd name="connsiteY6" fmla="*/ 894080 h 894080"/>
                <a:gd name="connsiteX7" fmla="*/ 0 w 3240000"/>
                <a:gd name="connsiteY7" fmla="*/ 804672 h 894080"/>
                <a:gd name="connsiteX8" fmla="*/ 0 w 3240000"/>
                <a:gd name="connsiteY8" fmla="*/ 89408 h 894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40000" h="894080">
                  <a:moveTo>
                    <a:pt x="0" y="89408"/>
                  </a:moveTo>
                  <a:cubicBezTo>
                    <a:pt x="0" y="40029"/>
                    <a:pt x="40029" y="0"/>
                    <a:pt x="89408" y="0"/>
                  </a:cubicBezTo>
                  <a:lnTo>
                    <a:pt x="3150592" y="0"/>
                  </a:lnTo>
                  <a:cubicBezTo>
                    <a:pt x="3199971" y="0"/>
                    <a:pt x="3240000" y="40029"/>
                    <a:pt x="3240000" y="89408"/>
                  </a:cubicBezTo>
                  <a:lnTo>
                    <a:pt x="3240000" y="804672"/>
                  </a:lnTo>
                  <a:cubicBezTo>
                    <a:pt x="3240000" y="854051"/>
                    <a:pt x="3199971" y="894080"/>
                    <a:pt x="3150592" y="894080"/>
                  </a:cubicBezTo>
                  <a:lnTo>
                    <a:pt x="89408" y="894080"/>
                  </a:lnTo>
                  <a:cubicBezTo>
                    <a:pt x="40029" y="894080"/>
                    <a:pt x="0" y="854051"/>
                    <a:pt x="0" y="804672"/>
                  </a:cubicBezTo>
                  <a:lnTo>
                    <a:pt x="0" y="89408"/>
                  </a:lnTo>
                  <a:close/>
                </a:path>
              </a:pathLst>
            </a:custGeom>
            <a:noFill/>
            <a:ln>
              <a:noFill/>
            </a:ln>
          </p:spPr>
          <p:style>
            <a:lnRef idx="3">
              <a:schemeClr val="accent2">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spcFirstLastPara="0" vert="horz" wrap="square" lIns="102387" tIns="102387" rIns="100800" bIns="102387" numCol="1" spcCol="1270" anchor="ctr" anchorCtr="0">
              <a:noAutofit/>
            </a:bodyPr>
            <a:lstStyle/>
            <a:p>
              <a:pPr defTabSz="888978">
                <a:lnSpc>
                  <a:spcPct val="90000"/>
                </a:lnSpc>
                <a:spcBef>
                  <a:spcPct val="0"/>
                </a:spcBef>
                <a:spcAft>
                  <a:spcPct val="35000"/>
                </a:spcAft>
              </a:pPr>
              <a:r>
                <a:rPr lang="it-IT" sz="2400" b="1" dirty="0">
                  <a:solidFill>
                    <a:srgbClr val="C00000"/>
                  </a:solidFill>
                  <a:latin typeface="Century Gothic" panose="020B0502020202020204" pitchFamily="34" charset="0"/>
                </a:rPr>
                <a:t>(40% dei Comuni)</a:t>
              </a:r>
            </a:p>
          </p:txBody>
        </p:sp>
      </p:grpSp>
      <p:sp>
        <p:nvSpPr>
          <p:cNvPr id="186" name="Rectangle 2">
            <a:extLst>
              <a:ext uri="{FF2B5EF4-FFF2-40B4-BE49-F238E27FC236}">
                <a16:creationId xmlns:a16="http://schemas.microsoft.com/office/drawing/2014/main" id="{01D0CC32-989D-EACA-9081-9771A6437BE4}"/>
              </a:ext>
            </a:extLst>
          </p:cNvPr>
          <p:cNvSpPr txBox="1">
            <a:spLocks noChangeArrowheads="1"/>
          </p:cNvSpPr>
          <p:nvPr/>
        </p:nvSpPr>
        <p:spPr>
          <a:xfrm>
            <a:off x="1514848" y="394233"/>
            <a:ext cx="8729354" cy="552224"/>
          </a:xfrm>
          <a:prstGeom prst="rect">
            <a:avLst/>
          </a:prstGeom>
        </p:spPr>
        <p:txBody>
          <a:bodyPr vert="horz" lIns="68580" tIns="34290" rIns="270000" bIns="34290" rtlCol="0" anchor="t">
            <a:noAutofit/>
          </a:bodyPr>
          <a:lstStyle>
            <a:lvl1pPr algn="l" defTabSz="914377" rtl="0" eaLnBrk="1" latinLnBrk="0" hangingPunct="1">
              <a:lnSpc>
                <a:spcPct val="90000"/>
              </a:lnSpc>
              <a:spcBef>
                <a:spcPct val="0"/>
              </a:spcBef>
              <a:buNone/>
              <a:defRPr sz="6000" kern="1200">
                <a:solidFill>
                  <a:schemeClr val="tx1"/>
                </a:solidFill>
                <a:latin typeface="+mj-lt"/>
                <a:ea typeface="+mj-ea"/>
                <a:cs typeface="+mj-cs"/>
              </a:defRPr>
            </a:lvl1pPr>
          </a:lstStyle>
          <a:p>
            <a:pPr>
              <a:tabLst>
                <a:tab pos="6524625" algn="l"/>
              </a:tabLst>
              <a:defRPr/>
            </a:pPr>
            <a:r>
              <a:rPr lang="it-IT" altLang="it-IT" sz="3200" b="1" dirty="0">
                <a:solidFill>
                  <a:srgbClr val="003366"/>
                </a:solidFill>
                <a:latin typeface="+mn-lt"/>
                <a:ea typeface="+mn-ea"/>
                <a:cs typeface="Arial" charset="0"/>
              </a:rPr>
              <a:t>Prevenzione non strutturale</a:t>
            </a:r>
          </a:p>
        </p:txBody>
      </p:sp>
      <p:cxnSp>
        <p:nvCxnSpPr>
          <p:cNvPr id="187" name="Connettore diritto 186">
            <a:extLst>
              <a:ext uri="{FF2B5EF4-FFF2-40B4-BE49-F238E27FC236}">
                <a16:creationId xmlns:a16="http://schemas.microsoft.com/office/drawing/2014/main" id="{A6098B43-26D0-50D2-136B-F9D32407D460}"/>
              </a:ext>
            </a:extLst>
          </p:cNvPr>
          <p:cNvCxnSpPr>
            <a:cxnSpLocks/>
          </p:cNvCxnSpPr>
          <p:nvPr/>
        </p:nvCxnSpPr>
        <p:spPr>
          <a:xfrm>
            <a:off x="1362636" y="1008971"/>
            <a:ext cx="2732750"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30543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ttangolo 12"/>
          <p:cNvSpPr/>
          <p:nvPr/>
        </p:nvSpPr>
        <p:spPr>
          <a:xfrm>
            <a:off x="129353" y="1993838"/>
            <a:ext cx="8904747" cy="369332"/>
          </a:xfrm>
          <a:prstGeom prst="rect">
            <a:avLst/>
          </a:prstGeom>
          <a:gradFill flip="none" rotWithShape="1">
            <a:gsLst>
              <a:gs pos="0">
                <a:srgbClr val="F0EBD5">
                  <a:alpha val="0"/>
                </a:srgbClr>
              </a:gs>
              <a:gs pos="40000">
                <a:srgbClr val="D1C39F">
                  <a:alpha val="62000"/>
                </a:srgbClr>
              </a:gs>
            </a:gsLst>
            <a:lin ang="10800000" scaled="1"/>
            <a:tileRect/>
          </a:gradFill>
          <a:ln>
            <a:noFill/>
          </a:ln>
        </p:spPr>
        <p:style>
          <a:lnRef idx="0">
            <a:scrgbClr r="0" g="0" b="0"/>
          </a:lnRef>
          <a:fillRef idx="1002">
            <a:schemeClr val="lt1"/>
          </a:fillRef>
          <a:effectRef idx="0">
            <a:scrgbClr r="0" g="0" b="0"/>
          </a:effectRef>
          <a:fontRef idx="major"/>
        </p:style>
        <p:txBody>
          <a:bodyPr>
            <a:spAutoFit/>
          </a:bodyPr>
          <a:lstStyle/>
          <a:p>
            <a:pPr lvl="1" algn="ctr"/>
            <a:r>
              <a:rPr lang="it-IT" altLang="it-IT" b="1" dirty="0">
                <a:effectLst>
                  <a:outerShdw blurRad="38100" dist="38100" dir="2700000" algn="tl">
                    <a:srgbClr val="000000">
                      <a:alpha val="43137"/>
                    </a:srgbClr>
                  </a:outerShdw>
                </a:effectLst>
              </a:rPr>
              <a:t>TIPOLOGIE DI INTERVENTO STRUTTURALE FINANZIATE</a:t>
            </a:r>
          </a:p>
        </p:txBody>
      </p:sp>
      <p:grpSp>
        <p:nvGrpSpPr>
          <p:cNvPr id="14" name="Group 29"/>
          <p:cNvGrpSpPr>
            <a:grpSpLocks/>
          </p:cNvGrpSpPr>
          <p:nvPr/>
        </p:nvGrpSpPr>
        <p:grpSpPr bwMode="auto">
          <a:xfrm>
            <a:off x="129355" y="2353882"/>
            <a:ext cx="8778976" cy="1784332"/>
            <a:chOff x="323848" y="1340769"/>
            <a:chExt cx="18799425" cy="2598830"/>
          </a:xfrm>
        </p:grpSpPr>
        <p:sp>
          <p:nvSpPr>
            <p:cNvPr id="16" name="Rettangolo 13"/>
            <p:cNvSpPr/>
            <p:nvPr/>
          </p:nvSpPr>
          <p:spPr>
            <a:xfrm>
              <a:off x="323848" y="1578056"/>
              <a:ext cx="18799425" cy="2361543"/>
            </a:xfrm>
            <a:prstGeom prst="rect">
              <a:avLst/>
            </a:prstGeom>
            <a:ln>
              <a:solidFill>
                <a:schemeClr val="accent3">
                  <a:lumMod val="75000"/>
                </a:schemeClr>
              </a:solidFill>
            </a:ln>
          </p:spPr>
          <p:style>
            <a:lnRef idx="2">
              <a:schemeClr val="dk2">
                <a:hueOff val="0"/>
                <a:satOff val="0"/>
                <a:lumOff val="0"/>
                <a:alphaOff val="0"/>
              </a:schemeClr>
            </a:lnRef>
            <a:fillRef idx="1">
              <a:schemeClr val="lt2">
                <a:alpha val="90000"/>
                <a:hueOff val="0"/>
                <a:satOff val="0"/>
                <a:lumOff val="0"/>
                <a:alphaOff val="0"/>
              </a:schemeClr>
            </a:fillRef>
            <a:effectRef idx="0">
              <a:schemeClr val="lt2">
                <a:alpha val="90000"/>
                <a:hueOff val="0"/>
                <a:satOff val="0"/>
                <a:lumOff val="0"/>
                <a:alphaOff val="0"/>
              </a:schemeClr>
            </a:effectRef>
            <a:fontRef idx="minor">
              <a:schemeClr val="dk1">
                <a:hueOff val="0"/>
                <a:satOff val="0"/>
                <a:lumOff val="0"/>
                <a:alphaOff val="0"/>
              </a:schemeClr>
            </a:fontRef>
          </p:style>
          <p:txBody>
            <a:bodyPr anchor="ctr"/>
            <a:lstStyle/>
            <a:p>
              <a:pPr marL="285744" indent="-285744" algn="just">
                <a:buFont typeface="Wingdings" panose="05000000000000000000" pitchFamily="2" charset="2"/>
                <a:buChar char="Ø"/>
                <a:defRPr/>
              </a:pPr>
              <a:r>
                <a:rPr lang="it-IT" dirty="0">
                  <a:latin typeface="Century Gothic" panose="020B0502020202020204" pitchFamily="34" charset="0"/>
                </a:rPr>
                <a:t>finalizzati a ridurre od eliminare i comportamenti di singoli elementi o parti strutturali, che danno luogo a condizioni di fragilità e/o innesco di collassi locali.</a:t>
              </a:r>
              <a:r>
                <a:rPr lang="it-IT" u="sng" dirty="0">
                  <a:latin typeface="Century Gothic" panose="020B0502020202020204" pitchFamily="34" charset="0"/>
                </a:rPr>
                <a:t> L’edificio non deve avere carenze gravi</a:t>
              </a:r>
              <a:r>
                <a:rPr lang="it-IT" dirty="0">
                  <a:latin typeface="Century Gothic" panose="020B0502020202020204" pitchFamily="34" charset="0"/>
                </a:rPr>
                <a:t> e deve rispettare tutte le condizioni per l’applicabilità del rafforzamento locale. </a:t>
              </a:r>
            </a:p>
          </p:txBody>
        </p:sp>
        <p:sp>
          <p:nvSpPr>
            <p:cNvPr id="17" name="Figura a mano libera 14"/>
            <p:cNvSpPr/>
            <p:nvPr/>
          </p:nvSpPr>
          <p:spPr>
            <a:xfrm>
              <a:off x="717954" y="1340769"/>
              <a:ext cx="6939275" cy="471489"/>
            </a:xfrm>
            <a:custGeom>
              <a:avLst/>
              <a:gdLst>
                <a:gd name="connsiteX0" fmla="*/ 0 w 5299781"/>
                <a:gd name="connsiteY0" fmla="*/ 78722 h 472320"/>
                <a:gd name="connsiteX1" fmla="*/ 23057 w 5299781"/>
                <a:gd name="connsiteY1" fmla="*/ 23057 h 472320"/>
                <a:gd name="connsiteX2" fmla="*/ 78722 w 5299781"/>
                <a:gd name="connsiteY2" fmla="*/ 0 h 472320"/>
                <a:gd name="connsiteX3" fmla="*/ 5221059 w 5299781"/>
                <a:gd name="connsiteY3" fmla="*/ 0 h 472320"/>
                <a:gd name="connsiteX4" fmla="*/ 5276724 w 5299781"/>
                <a:gd name="connsiteY4" fmla="*/ 23057 h 472320"/>
                <a:gd name="connsiteX5" fmla="*/ 5299781 w 5299781"/>
                <a:gd name="connsiteY5" fmla="*/ 78722 h 472320"/>
                <a:gd name="connsiteX6" fmla="*/ 5299781 w 5299781"/>
                <a:gd name="connsiteY6" fmla="*/ 393598 h 472320"/>
                <a:gd name="connsiteX7" fmla="*/ 5276724 w 5299781"/>
                <a:gd name="connsiteY7" fmla="*/ 449263 h 472320"/>
                <a:gd name="connsiteX8" fmla="*/ 5221059 w 5299781"/>
                <a:gd name="connsiteY8" fmla="*/ 472320 h 472320"/>
                <a:gd name="connsiteX9" fmla="*/ 78722 w 5299781"/>
                <a:gd name="connsiteY9" fmla="*/ 472320 h 472320"/>
                <a:gd name="connsiteX10" fmla="*/ 23057 w 5299781"/>
                <a:gd name="connsiteY10" fmla="*/ 449263 h 472320"/>
                <a:gd name="connsiteX11" fmla="*/ 0 w 5299781"/>
                <a:gd name="connsiteY11" fmla="*/ 393598 h 472320"/>
                <a:gd name="connsiteX12" fmla="*/ 0 w 5299781"/>
                <a:gd name="connsiteY12" fmla="*/ 78722 h 472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99781" h="472320">
                  <a:moveTo>
                    <a:pt x="0" y="78722"/>
                  </a:moveTo>
                  <a:cubicBezTo>
                    <a:pt x="0" y="57844"/>
                    <a:pt x="8294" y="37820"/>
                    <a:pt x="23057" y="23057"/>
                  </a:cubicBezTo>
                  <a:cubicBezTo>
                    <a:pt x="37820" y="8294"/>
                    <a:pt x="57844" y="0"/>
                    <a:pt x="78722" y="0"/>
                  </a:cubicBezTo>
                  <a:lnTo>
                    <a:pt x="5221059" y="0"/>
                  </a:lnTo>
                  <a:cubicBezTo>
                    <a:pt x="5241937" y="0"/>
                    <a:pt x="5261961" y="8294"/>
                    <a:pt x="5276724" y="23057"/>
                  </a:cubicBezTo>
                  <a:cubicBezTo>
                    <a:pt x="5291487" y="37820"/>
                    <a:pt x="5299781" y="57844"/>
                    <a:pt x="5299781" y="78722"/>
                  </a:cubicBezTo>
                  <a:lnTo>
                    <a:pt x="5299781" y="393598"/>
                  </a:lnTo>
                  <a:cubicBezTo>
                    <a:pt x="5299781" y="414476"/>
                    <a:pt x="5291487" y="434500"/>
                    <a:pt x="5276724" y="449263"/>
                  </a:cubicBezTo>
                  <a:cubicBezTo>
                    <a:pt x="5261961" y="464026"/>
                    <a:pt x="5241937" y="472320"/>
                    <a:pt x="5221059" y="472320"/>
                  </a:cubicBezTo>
                  <a:lnTo>
                    <a:pt x="78722" y="472320"/>
                  </a:lnTo>
                  <a:cubicBezTo>
                    <a:pt x="57844" y="472320"/>
                    <a:pt x="37820" y="464026"/>
                    <a:pt x="23057" y="449263"/>
                  </a:cubicBezTo>
                  <a:cubicBezTo>
                    <a:pt x="8294" y="434500"/>
                    <a:pt x="0" y="414476"/>
                    <a:pt x="0" y="393598"/>
                  </a:cubicBezTo>
                  <a:lnTo>
                    <a:pt x="0" y="78722"/>
                  </a:lnTo>
                  <a:close/>
                </a:path>
              </a:pathLst>
            </a:custGeom>
            <a:solidFill>
              <a:schemeClr val="accent3">
                <a:lumMod val="75000"/>
              </a:schemeClr>
            </a:solidFill>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lIns="247872" tIns="23057" rIns="247872" bIns="23057" spcCol="1270" anchor="ctr"/>
            <a:lstStyle/>
            <a:p>
              <a:pPr defTabSz="622284">
                <a:lnSpc>
                  <a:spcPct val="90000"/>
                </a:lnSpc>
                <a:spcAft>
                  <a:spcPct val="35000"/>
                </a:spcAft>
                <a:defRPr/>
              </a:pPr>
              <a:r>
                <a:rPr lang="it-IT" sz="1400" b="1" dirty="0">
                  <a:effectLst>
                    <a:outerShdw blurRad="38100" dist="38100" dir="2700000" algn="tl">
                      <a:srgbClr val="000000">
                        <a:alpha val="43137"/>
                      </a:srgbClr>
                    </a:outerShdw>
                  </a:effectLst>
                  <a:latin typeface="Century Gothic" pitchFamily="34" charset="0"/>
                </a:rPr>
                <a:t>RAFFORZAMENTO LOCALE</a:t>
              </a:r>
            </a:p>
          </p:txBody>
        </p:sp>
      </p:grpSp>
      <p:grpSp>
        <p:nvGrpSpPr>
          <p:cNvPr id="4" name="Gruppo 3"/>
          <p:cNvGrpSpPr/>
          <p:nvPr/>
        </p:nvGrpSpPr>
        <p:grpSpPr>
          <a:xfrm>
            <a:off x="129355" y="4198686"/>
            <a:ext cx="8778976" cy="1526419"/>
            <a:chOff x="129354" y="4169310"/>
            <a:chExt cx="8778976" cy="1526419"/>
          </a:xfrm>
        </p:grpSpPr>
        <p:sp>
          <p:nvSpPr>
            <p:cNvPr id="22" name="Rettangolo 13"/>
            <p:cNvSpPr/>
            <p:nvPr/>
          </p:nvSpPr>
          <p:spPr bwMode="auto">
            <a:xfrm>
              <a:off x="129354" y="4332229"/>
              <a:ext cx="8778976" cy="1363500"/>
            </a:xfrm>
            <a:prstGeom prst="rect">
              <a:avLst/>
            </a:prstGeom>
            <a:ln>
              <a:solidFill>
                <a:schemeClr val="accent3">
                  <a:lumMod val="75000"/>
                </a:schemeClr>
              </a:solidFill>
            </a:ln>
          </p:spPr>
          <p:style>
            <a:lnRef idx="2">
              <a:schemeClr val="dk2">
                <a:hueOff val="0"/>
                <a:satOff val="0"/>
                <a:lumOff val="0"/>
                <a:alphaOff val="0"/>
              </a:schemeClr>
            </a:lnRef>
            <a:fillRef idx="1">
              <a:schemeClr val="lt2">
                <a:alpha val="90000"/>
                <a:hueOff val="0"/>
                <a:satOff val="0"/>
                <a:lumOff val="0"/>
                <a:alphaOff val="0"/>
              </a:schemeClr>
            </a:fillRef>
            <a:effectRef idx="0">
              <a:schemeClr val="lt2">
                <a:alpha val="90000"/>
                <a:hueOff val="0"/>
                <a:satOff val="0"/>
                <a:lumOff val="0"/>
                <a:alphaOff val="0"/>
              </a:schemeClr>
            </a:effectRef>
            <a:fontRef idx="minor">
              <a:schemeClr val="dk1">
                <a:hueOff val="0"/>
                <a:satOff val="0"/>
                <a:lumOff val="0"/>
                <a:alphaOff val="0"/>
              </a:schemeClr>
            </a:fontRef>
          </p:style>
          <p:txBody>
            <a:bodyPr anchor="ctr"/>
            <a:lstStyle/>
            <a:p>
              <a:pPr marL="285744" indent="-285744" algn="just">
                <a:buFont typeface="Wingdings" panose="05000000000000000000" pitchFamily="2" charset="2"/>
                <a:buChar char="Ø"/>
                <a:defRPr/>
              </a:pPr>
              <a:r>
                <a:rPr lang="it-IT" dirty="0">
                  <a:latin typeface="Century Gothic" panose="020B0502020202020204" pitchFamily="34" charset="0"/>
                </a:rPr>
                <a:t>Richiedono il raggiungimento di una soglia minima del </a:t>
              </a:r>
              <a:r>
                <a:rPr lang="it-IT" u="sng" dirty="0">
                  <a:latin typeface="Century Gothic" panose="020B0502020202020204" pitchFamily="34" charset="0"/>
                </a:rPr>
                <a:t>rapporto capacità/domanda pari al 60%</a:t>
              </a:r>
              <a:r>
                <a:rPr lang="it-IT" dirty="0">
                  <a:latin typeface="Century Gothic" panose="020B0502020202020204" pitchFamily="34" charset="0"/>
                </a:rPr>
                <a:t>, e comunque un </a:t>
              </a:r>
              <a:r>
                <a:rPr lang="it-IT" u="sng" dirty="0">
                  <a:latin typeface="Century Gothic" panose="020B0502020202020204" pitchFamily="34" charset="0"/>
                </a:rPr>
                <a:t>aumento della stessa non inferiore al 20% </a:t>
              </a:r>
              <a:r>
                <a:rPr lang="it-IT" dirty="0">
                  <a:latin typeface="Century Gothic" panose="020B0502020202020204" pitchFamily="34" charset="0"/>
                </a:rPr>
                <a:t>di quella del livello corrispondente all’adeguamento sismico.</a:t>
              </a:r>
            </a:p>
          </p:txBody>
        </p:sp>
        <p:sp>
          <p:nvSpPr>
            <p:cNvPr id="23" name="Figura a mano libera 14"/>
            <p:cNvSpPr/>
            <p:nvPr/>
          </p:nvSpPr>
          <p:spPr bwMode="auto">
            <a:xfrm>
              <a:off x="313393" y="4169310"/>
              <a:ext cx="3240511" cy="323720"/>
            </a:xfrm>
            <a:custGeom>
              <a:avLst/>
              <a:gdLst>
                <a:gd name="connsiteX0" fmla="*/ 0 w 5299781"/>
                <a:gd name="connsiteY0" fmla="*/ 78722 h 472320"/>
                <a:gd name="connsiteX1" fmla="*/ 23057 w 5299781"/>
                <a:gd name="connsiteY1" fmla="*/ 23057 h 472320"/>
                <a:gd name="connsiteX2" fmla="*/ 78722 w 5299781"/>
                <a:gd name="connsiteY2" fmla="*/ 0 h 472320"/>
                <a:gd name="connsiteX3" fmla="*/ 5221059 w 5299781"/>
                <a:gd name="connsiteY3" fmla="*/ 0 h 472320"/>
                <a:gd name="connsiteX4" fmla="*/ 5276724 w 5299781"/>
                <a:gd name="connsiteY4" fmla="*/ 23057 h 472320"/>
                <a:gd name="connsiteX5" fmla="*/ 5299781 w 5299781"/>
                <a:gd name="connsiteY5" fmla="*/ 78722 h 472320"/>
                <a:gd name="connsiteX6" fmla="*/ 5299781 w 5299781"/>
                <a:gd name="connsiteY6" fmla="*/ 393598 h 472320"/>
                <a:gd name="connsiteX7" fmla="*/ 5276724 w 5299781"/>
                <a:gd name="connsiteY7" fmla="*/ 449263 h 472320"/>
                <a:gd name="connsiteX8" fmla="*/ 5221059 w 5299781"/>
                <a:gd name="connsiteY8" fmla="*/ 472320 h 472320"/>
                <a:gd name="connsiteX9" fmla="*/ 78722 w 5299781"/>
                <a:gd name="connsiteY9" fmla="*/ 472320 h 472320"/>
                <a:gd name="connsiteX10" fmla="*/ 23057 w 5299781"/>
                <a:gd name="connsiteY10" fmla="*/ 449263 h 472320"/>
                <a:gd name="connsiteX11" fmla="*/ 0 w 5299781"/>
                <a:gd name="connsiteY11" fmla="*/ 393598 h 472320"/>
                <a:gd name="connsiteX12" fmla="*/ 0 w 5299781"/>
                <a:gd name="connsiteY12" fmla="*/ 78722 h 472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99781" h="472320">
                  <a:moveTo>
                    <a:pt x="0" y="78722"/>
                  </a:moveTo>
                  <a:cubicBezTo>
                    <a:pt x="0" y="57844"/>
                    <a:pt x="8294" y="37820"/>
                    <a:pt x="23057" y="23057"/>
                  </a:cubicBezTo>
                  <a:cubicBezTo>
                    <a:pt x="37820" y="8294"/>
                    <a:pt x="57844" y="0"/>
                    <a:pt x="78722" y="0"/>
                  </a:cubicBezTo>
                  <a:lnTo>
                    <a:pt x="5221059" y="0"/>
                  </a:lnTo>
                  <a:cubicBezTo>
                    <a:pt x="5241937" y="0"/>
                    <a:pt x="5261961" y="8294"/>
                    <a:pt x="5276724" y="23057"/>
                  </a:cubicBezTo>
                  <a:cubicBezTo>
                    <a:pt x="5291487" y="37820"/>
                    <a:pt x="5299781" y="57844"/>
                    <a:pt x="5299781" y="78722"/>
                  </a:cubicBezTo>
                  <a:lnTo>
                    <a:pt x="5299781" y="393598"/>
                  </a:lnTo>
                  <a:cubicBezTo>
                    <a:pt x="5299781" y="414476"/>
                    <a:pt x="5291487" y="434500"/>
                    <a:pt x="5276724" y="449263"/>
                  </a:cubicBezTo>
                  <a:cubicBezTo>
                    <a:pt x="5261961" y="464026"/>
                    <a:pt x="5241937" y="472320"/>
                    <a:pt x="5221059" y="472320"/>
                  </a:cubicBezTo>
                  <a:lnTo>
                    <a:pt x="78722" y="472320"/>
                  </a:lnTo>
                  <a:cubicBezTo>
                    <a:pt x="57844" y="472320"/>
                    <a:pt x="37820" y="464026"/>
                    <a:pt x="23057" y="449263"/>
                  </a:cubicBezTo>
                  <a:cubicBezTo>
                    <a:pt x="8294" y="434500"/>
                    <a:pt x="0" y="414476"/>
                    <a:pt x="0" y="393598"/>
                  </a:cubicBezTo>
                  <a:lnTo>
                    <a:pt x="0" y="78722"/>
                  </a:lnTo>
                  <a:close/>
                </a:path>
              </a:pathLst>
            </a:custGeom>
            <a:solidFill>
              <a:schemeClr val="accent3">
                <a:lumMod val="75000"/>
              </a:schemeClr>
            </a:solidFill>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lIns="247872" tIns="23057" rIns="247872" bIns="23057" spcCol="1270" anchor="ctr"/>
            <a:lstStyle/>
            <a:p>
              <a:pPr defTabSz="622284">
                <a:lnSpc>
                  <a:spcPct val="90000"/>
                </a:lnSpc>
                <a:spcAft>
                  <a:spcPct val="35000"/>
                </a:spcAft>
                <a:defRPr/>
              </a:pPr>
              <a:r>
                <a:rPr lang="it-IT" sz="1400" b="1">
                  <a:effectLst>
                    <a:outerShdw blurRad="38100" dist="38100" dir="2700000" algn="tl">
                      <a:srgbClr val="000000">
                        <a:alpha val="43137"/>
                      </a:srgbClr>
                    </a:outerShdw>
                  </a:effectLst>
                  <a:latin typeface="Century Gothic" pitchFamily="34" charset="0"/>
                </a:rPr>
                <a:t>MIGLIORAMENTO SISMICO</a:t>
              </a:r>
              <a:endParaRPr lang="it-IT" sz="1400" b="1" dirty="0">
                <a:effectLst>
                  <a:outerShdw blurRad="38100" dist="38100" dir="2700000" algn="tl">
                    <a:srgbClr val="000000">
                      <a:alpha val="43137"/>
                    </a:srgbClr>
                  </a:outerShdw>
                </a:effectLst>
                <a:latin typeface="Century Gothic" pitchFamily="34" charset="0"/>
              </a:endParaRPr>
            </a:p>
          </p:txBody>
        </p:sp>
      </p:grpSp>
      <p:grpSp>
        <p:nvGrpSpPr>
          <p:cNvPr id="27" name="Gruppo 26"/>
          <p:cNvGrpSpPr/>
          <p:nvPr/>
        </p:nvGrpSpPr>
        <p:grpSpPr>
          <a:xfrm>
            <a:off x="130923" y="5792704"/>
            <a:ext cx="8778976" cy="910171"/>
            <a:chOff x="129354" y="4169310"/>
            <a:chExt cx="8778976" cy="910170"/>
          </a:xfrm>
        </p:grpSpPr>
        <p:sp>
          <p:nvSpPr>
            <p:cNvPr id="28" name="Rettangolo 13"/>
            <p:cNvSpPr/>
            <p:nvPr/>
          </p:nvSpPr>
          <p:spPr bwMode="auto">
            <a:xfrm>
              <a:off x="129354" y="4332229"/>
              <a:ext cx="8778976" cy="747251"/>
            </a:xfrm>
            <a:prstGeom prst="rect">
              <a:avLst/>
            </a:prstGeom>
            <a:ln>
              <a:solidFill>
                <a:schemeClr val="accent3">
                  <a:lumMod val="75000"/>
                </a:schemeClr>
              </a:solidFill>
            </a:ln>
          </p:spPr>
          <p:style>
            <a:lnRef idx="2">
              <a:schemeClr val="dk2">
                <a:hueOff val="0"/>
                <a:satOff val="0"/>
                <a:lumOff val="0"/>
                <a:alphaOff val="0"/>
              </a:schemeClr>
            </a:lnRef>
            <a:fillRef idx="1">
              <a:schemeClr val="lt2">
                <a:alpha val="90000"/>
                <a:hueOff val="0"/>
                <a:satOff val="0"/>
                <a:lumOff val="0"/>
                <a:alphaOff val="0"/>
              </a:schemeClr>
            </a:fillRef>
            <a:effectRef idx="0">
              <a:schemeClr val="lt2">
                <a:alpha val="90000"/>
                <a:hueOff val="0"/>
                <a:satOff val="0"/>
                <a:lumOff val="0"/>
                <a:alphaOff val="0"/>
              </a:schemeClr>
            </a:effectRef>
            <a:fontRef idx="minor">
              <a:schemeClr val="dk1">
                <a:hueOff val="0"/>
                <a:satOff val="0"/>
                <a:lumOff val="0"/>
                <a:alphaOff val="0"/>
              </a:schemeClr>
            </a:fontRef>
          </p:style>
          <p:txBody>
            <a:bodyPr anchor="ctr"/>
            <a:lstStyle/>
            <a:p>
              <a:pPr marL="285744" indent="-285744" algn="just">
                <a:buFont typeface="Wingdings" panose="05000000000000000000" pitchFamily="2" charset="2"/>
                <a:buChar char="Ø"/>
                <a:defRPr/>
              </a:pPr>
              <a:r>
                <a:rPr lang="it-IT" dirty="0">
                  <a:latin typeface="Century Gothic" panose="020B0502020202020204" pitchFamily="34" charset="0"/>
                </a:rPr>
                <a:t>devono restituire edifici conformi alle norme tecniche vigenti.</a:t>
              </a:r>
            </a:p>
          </p:txBody>
        </p:sp>
        <p:sp>
          <p:nvSpPr>
            <p:cNvPr id="29" name="Figura a mano libera 14"/>
            <p:cNvSpPr/>
            <p:nvPr/>
          </p:nvSpPr>
          <p:spPr bwMode="auto">
            <a:xfrm>
              <a:off x="313393" y="4169310"/>
              <a:ext cx="3238943" cy="323720"/>
            </a:xfrm>
            <a:custGeom>
              <a:avLst/>
              <a:gdLst>
                <a:gd name="connsiteX0" fmla="*/ 0 w 5299781"/>
                <a:gd name="connsiteY0" fmla="*/ 78722 h 472320"/>
                <a:gd name="connsiteX1" fmla="*/ 23057 w 5299781"/>
                <a:gd name="connsiteY1" fmla="*/ 23057 h 472320"/>
                <a:gd name="connsiteX2" fmla="*/ 78722 w 5299781"/>
                <a:gd name="connsiteY2" fmla="*/ 0 h 472320"/>
                <a:gd name="connsiteX3" fmla="*/ 5221059 w 5299781"/>
                <a:gd name="connsiteY3" fmla="*/ 0 h 472320"/>
                <a:gd name="connsiteX4" fmla="*/ 5276724 w 5299781"/>
                <a:gd name="connsiteY4" fmla="*/ 23057 h 472320"/>
                <a:gd name="connsiteX5" fmla="*/ 5299781 w 5299781"/>
                <a:gd name="connsiteY5" fmla="*/ 78722 h 472320"/>
                <a:gd name="connsiteX6" fmla="*/ 5299781 w 5299781"/>
                <a:gd name="connsiteY6" fmla="*/ 393598 h 472320"/>
                <a:gd name="connsiteX7" fmla="*/ 5276724 w 5299781"/>
                <a:gd name="connsiteY7" fmla="*/ 449263 h 472320"/>
                <a:gd name="connsiteX8" fmla="*/ 5221059 w 5299781"/>
                <a:gd name="connsiteY8" fmla="*/ 472320 h 472320"/>
                <a:gd name="connsiteX9" fmla="*/ 78722 w 5299781"/>
                <a:gd name="connsiteY9" fmla="*/ 472320 h 472320"/>
                <a:gd name="connsiteX10" fmla="*/ 23057 w 5299781"/>
                <a:gd name="connsiteY10" fmla="*/ 449263 h 472320"/>
                <a:gd name="connsiteX11" fmla="*/ 0 w 5299781"/>
                <a:gd name="connsiteY11" fmla="*/ 393598 h 472320"/>
                <a:gd name="connsiteX12" fmla="*/ 0 w 5299781"/>
                <a:gd name="connsiteY12" fmla="*/ 78722 h 472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99781" h="472320">
                  <a:moveTo>
                    <a:pt x="0" y="78722"/>
                  </a:moveTo>
                  <a:cubicBezTo>
                    <a:pt x="0" y="57844"/>
                    <a:pt x="8294" y="37820"/>
                    <a:pt x="23057" y="23057"/>
                  </a:cubicBezTo>
                  <a:cubicBezTo>
                    <a:pt x="37820" y="8294"/>
                    <a:pt x="57844" y="0"/>
                    <a:pt x="78722" y="0"/>
                  </a:cubicBezTo>
                  <a:lnTo>
                    <a:pt x="5221059" y="0"/>
                  </a:lnTo>
                  <a:cubicBezTo>
                    <a:pt x="5241937" y="0"/>
                    <a:pt x="5261961" y="8294"/>
                    <a:pt x="5276724" y="23057"/>
                  </a:cubicBezTo>
                  <a:cubicBezTo>
                    <a:pt x="5291487" y="37820"/>
                    <a:pt x="5299781" y="57844"/>
                    <a:pt x="5299781" y="78722"/>
                  </a:cubicBezTo>
                  <a:lnTo>
                    <a:pt x="5299781" y="393598"/>
                  </a:lnTo>
                  <a:cubicBezTo>
                    <a:pt x="5299781" y="414476"/>
                    <a:pt x="5291487" y="434500"/>
                    <a:pt x="5276724" y="449263"/>
                  </a:cubicBezTo>
                  <a:cubicBezTo>
                    <a:pt x="5261961" y="464026"/>
                    <a:pt x="5241937" y="472320"/>
                    <a:pt x="5221059" y="472320"/>
                  </a:cubicBezTo>
                  <a:lnTo>
                    <a:pt x="78722" y="472320"/>
                  </a:lnTo>
                  <a:cubicBezTo>
                    <a:pt x="57844" y="472320"/>
                    <a:pt x="37820" y="464026"/>
                    <a:pt x="23057" y="449263"/>
                  </a:cubicBezTo>
                  <a:cubicBezTo>
                    <a:pt x="8294" y="434500"/>
                    <a:pt x="0" y="414476"/>
                    <a:pt x="0" y="393598"/>
                  </a:cubicBezTo>
                  <a:lnTo>
                    <a:pt x="0" y="78722"/>
                  </a:lnTo>
                  <a:close/>
                </a:path>
              </a:pathLst>
            </a:custGeom>
            <a:solidFill>
              <a:schemeClr val="accent3">
                <a:lumMod val="75000"/>
              </a:schemeClr>
            </a:solidFill>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lIns="247872" tIns="23057" rIns="247872" bIns="23057" spcCol="1270" anchor="ctr"/>
            <a:lstStyle/>
            <a:p>
              <a:pPr defTabSz="622284">
                <a:lnSpc>
                  <a:spcPct val="90000"/>
                </a:lnSpc>
                <a:spcAft>
                  <a:spcPct val="35000"/>
                </a:spcAft>
                <a:defRPr/>
              </a:pPr>
              <a:r>
                <a:rPr lang="it-IT" sz="1400" b="1" dirty="0">
                  <a:effectLst>
                    <a:outerShdw blurRad="38100" dist="38100" dir="2700000" algn="tl">
                      <a:srgbClr val="000000">
                        <a:alpha val="43137"/>
                      </a:srgbClr>
                    </a:outerShdw>
                  </a:effectLst>
                  <a:latin typeface="Century Gothic" pitchFamily="34" charset="0"/>
                </a:rPr>
                <a:t>DEMOLIZIONE E RICOSTRUZIONE</a:t>
              </a:r>
            </a:p>
          </p:txBody>
        </p:sp>
      </p:grpSp>
      <p:pic>
        <p:nvPicPr>
          <p:cNvPr id="3" name="Immagine 2" descr="Immagine che contiene esterni, edificio, dilegno, bosco&#10;&#10;Descrizione generata automaticamente">
            <a:extLst>
              <a:ext uri="{FF2B5EF4-FFF2-40B4-BE49-F238E27FC236}">
                <a16:creationId xmlns:a16="http://schemas.microsoft.com/office/drawing/2014/main" id="{2449975D-2955-4DA3-B55D-FB7672FBCC79}"/>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a:stretch/>
        </p:blipFill>
        <p:spPr>
          <a:xfrm>
            <a:off x="9034100" y="2516801"/>
            <a:ext cx="2960269" cy="4159730"/>
          </a:xfrm>
          <a:prstGeom prst="rect">
            <a:avLst/>
          </a:prstGeom>
        </p:spPr>
      </p:pic>
      <p:sp>
        <p:nvSpPr>
          <p:cNvPr id="18" name="Figura a mano libera 11">
            <a:extLst>
              <a:ext uri="{FF2B5EF4-FFF2-40B4-BE49-F238E27FC236}">
                <a16:creationId xmlns:a16="http://schemas.microsoft.com/office/drawing/2014/main" id="{44B0FB8D-01E0-4446-8E72-AEB89A7EFE95}"/>
              </a:ext>
            </a:extLst>
          </p:cNvPr>
          <p:cNvSpPr/>
          <p:nvPr/>
        </p:nvSpPr>
        <p:spPr>
          <a:xfrm>
            <a:off x="313394" y="1244514"/>
            <a:ext cx="5506211" cy="608786"/>
          </a:xfrm>
          <a:custGeom>
            <a:avLst/>
            <a:gdLst>
              <a:gd name="connsiteX0" fmla="*/ 0 w 5299781"/>
              <a:gd name="connsiteY0" fmla="*/ 78722 h 472320"/>
              <a:gd name="connsiteX1" fmla="*/ 23057 w 5299781"/>
              <a:gd name="connsiteY1" fmla="*/ 23057 h 472320"/>
              <a:gd name="connsiteX2" fmla="*/ 78722 w 5299781"/>
              <a:gd name="connsiteY2" fmla="*/ 0 h 472320"/>
              <a:gd name="connsiteX3" fmla="*/ 5221059 w 5299781"/>
              <a:gd name="connsiteY3" fmla="*/ 0 h 472320"/>
              <a:gd name="connsiteX4" fmla="*/ 5276724 w 5299781"/>
              <a:gd name="connsiteY4" fmla="*/ 23057 h 472320"/>
              <a:gd name="connsiteX5" fmla="*/ 5299781 w 5299781"/>
              <a:gd name="connsiteY5" fmla="*/ 78722 h 472320"/>
              <a:gd name="connsiteX6" fmla="*/ 5299781 w 5299781"/>
              <a:gd name="connsiteY6" fmla="*/ 393598 h 472320"/>
              <a:gd name="connsiteX7" fmla="*/ 5276724 w 5299781"/>
              <a:gd name="connsiteY7" fmla="*/ 449263 h 472320"/>
              <a:gd name="connsiteX8" fmla="*/ 5221059 w 5299781"/>
              <a:gd name="connsiteY8" fmla="*/ 472320 h 472320"/>
              <a:gd name="connsiteX9" fmla="*/ 78722 w 5299781"/>
              <a:gd name="connsiteY9" fmla="*/ 472320 h 472320"/>
              <a:gd name="connsiteX10" fmla="*/ 23057 w 5299781"/>
              <a:gd name="connsiteY10" fmla="*/ 449263 h 472320"/>
              <a:gd name="connsiteX11" fmla="*/ 0 w 5299781"/>
              <a:gd name="connsiteY11" fmla="*/ 393598 h 472320"/>
              <a:gd name="connsiteX12" fmla="*/ 0 w 5299781"/>
              <a:gd name="connsiteY12" fmla="*/ 78722 h 472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99781" h="472320">
                <a:moveTo>
                  <a:pt x="0" y="78722"/>
                </a:moveTo>
                <a:cubicBezTo>
                  <a:pt x="0" y="57844"/>
                  <a:pt x="8294" y="37820"/>
                  <a:pt x="23057" y="23057"/>
                </a:cubicBezTo>
                <a:cubicBezTo>
                  <a:pt x="37820" y="8294"/>
                  <a:pt x="57844" y="0"/>
                  <a:pt x="78722" y="0"/>
                </a:cubicBezTo>
                <a:lnTo>
                  <a:pt x="5221059" y="0"/>
                </a:lnTo>
                <a:cubicBezTo>
                  <a:pt x="5241937" y="0"/>
                  <a:pt x="5261961" y="8294"/>
                  <a:pt x="5276724" y="23057"/>
                </a:cubicBezTo>
                <a:cubicBezTo>
                  <a:pt x="5291487" y="37820"/>
                  <a:pt x="5299781" y="57844"/>
                  <a:pt x="5299781" y="78722"/>
                </a:cubicBezTo>
                <a:lnTo>
                  <a:pt x="5299781" y="393598"/>
                </a:lnTo>
                <a:cubicBezTo>
                  <a:pt x="5299781" y="414476"/>
                  <a:pt x="5291487" y="434500"/>
                  <a:pt x="5276724" y="449263"/>
                </a:cubicBezTo>
                <a:cubicBezTo>
                  <a:pt x="5261961" y="464026"/>
                  <a:pt x="5241937" y="472320"/>
                  <a:pt x="5221059" y="472320"/>
                </a:cubicBezTo>
                <a:lnTo>
                  <a:pt x="78722" y="472320"/>
                </a:lnTo>
                <a:cubicBezTo>
                  <a:pt x="57844" y="472320"/>
                  <a:pt x="37820" y="464026"/>
                  <a:pt x="23057" y="449263"/>
                </a:cubicBezTo>
                <a:cubicBezTo>
                  <a:pt x="8294" y="434500"/>
                  <a:pt x="0" y="414476"/>
                  <a:pt x="0" y="393598"/>
                </a:cubicBezTo>
                <a:lnTo>
                  <a:pt x="0" y="78722"/>
                </a:lnTo>
                <a:close/>
              </a:path>
            </a:pathLst>
          </a:custGeom>
          <a:solidFill>
            <a:schemeClr val="accent2">
              <a:lumMod val="75000"/>
            </a:schemeClr>
          </a:solidFill>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lIns="180000" tIns="23057" rIns="180000" bIns="23057" spcCol="1270" anchor="ctr"/>
          <a:lstStyle/>
          <a:p>
            <a:pPr marL="342900" indent="-342900" defTabSz="622300">
              <a:lnSpc>
                <a:spcPct val="90000"/>
              </a:lnSpc>
              <a:spcAft>
                <a:spcPct val="35000"/>
              </a:spcAft>
              <a:buFont typeface="+mj-lt"/>
              <a:buAutoNum type="alphaLcParenR" startAt="2"/>
              <a:defRPr/>
            </a:pPr>
            <a:r>
              <a:rPr lang="it-IT" sz="2000" b="1" dirty="0">
                <a:effectLst>
                  <a:outerShdw blurRad="38100" dist="38100" dir="2700000" algn="tl">
                    <a:srgbClr val="000000">
                      <a:alpha val="43137"/>
                    </a:srgbClr>
                  </a:outerShdw>
                </a:effectLst>
                <a:latin typeface="Candara" panose="020E0502030303020204" pitchFamily="34" charset="0"/>
              </a:rPr>
              <a:t>INTERVENTI SU EDIFICI E OPERE PUBBLICHE</a:t>
            </a:r>
          </a:p>
        </p:txBody>
      </p:sp>
      <p:sp>
        <p:nvSpPr>
          <p:cNvPr id="20" name="Figura a mano libera 12">
            <a:extLst>
              <a:ext uri="{FF2B5EF4-FFF2-40B4-BE49-F238E27FC236}">
                <a16:creationId xmlns:a16="http://schemas.microsoft.com/office/drawing/2014/main" id="{0225498F-6F99-49DE-9B5A-34B1F1BB0A27}"/>
              </a:ext>
            </a:extLst>
          </p:cNvPr>
          <p:cNvSpPr/>
          <p:nvPr/>
        </p:nvSpPr>
        <p:spPr>
          <a:xfrm>
            <a:off x="5985214" y="1232997"/>
            <a:ext cx="5506211" cy="594869"/>
          </a:xfrm>
          <a:custGeom>
            <a:avLst/>
            <a:gdLst>
              <a:gd name="connsiteX0" fmla="*/ 0 w 5299781"/>
              <a:gd name="connsiteY0" fmla="*/ 78722 h 472320"/>
              <a:gd name="connsiteX1" fmla="*/ 23057 w 5299781"/>
              <a:gd name="connsiteY1" fmla="*/ 23057 h 472320"/>
              <a:gd name="connsiteX2" fmla="*/ 78722 w 5299781"/>
              <a:gd name="connsiteY2" fmla="*/ 0 h 472320"/>
              <a:gd name="connsiteX3" fmla="*/ 5221059 w 5299781"/>
              <a:gd name="connsiteY3" fmla="*/ 0 h 472320"/>
              <a:gd name="connsiteX4" fmla="*/ 5276724 w 5299781"/>
              <a:gd name="connsiteY4" fmla="*/ 23057 h 472320"/>
              <a:gd name="connsiteX5" fmla="*/ 5299781 w 5299781"/>
              <a:gd name="connsiteY5" fmla="*/ 78722 h 472320"/>
              <a:gd name="connsiteX6" fmla="*/ 5299781 w 5299781"/>
              <a:gd name="connsiteY6" fmla="*/ 393598 h 472320"/>
              <a:gd name="connsiteX7" fmla="*/ 5276724 w 5299781"/>
              <a:gd name="connsiteY7" fmla="*/ 449263 h 472320"/>
              <a:gd name="connsiteX8" fmla="*/ 5221059 w 5299781"/>
              <a:gd name="connsiteY8" fmla="*/ 472320 h 472320"/>
              <a:gd name="connsiteX9" fmla="*/ 78722 w 5299781"/>
              <a:gd name="connsiteY9" fmla="*/ 472320 h 472320"/>
              <a:gd name="connsiteX10" fmla="*/ 23057 w 5299781"/>
              <a:gd name="connsiteY10" fmla="*/ 449263 h 472320"/>
              <a:gd name="connsiteX11" fmla="*/ 0 w 5299781"/>
              <a:gd name="connsiteY11" fmla="*/ 393598 h 472320"/>
              <a:gd name="connsiteX12" fmla="*/ 0 w 5299781"/>
              <a:gd name="connsiteY12" fmla="*/ 78722 h 472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99781" h="472320">
                <a:moveTo>
                  <a:pt x="0" y="78722"/>
                </a:moveTo>
                <a:cubicBezTo>
                  <a:pt x="0" y="57844"/>
                  <a:pt x="8294" y="37820"/>
                  <a:pt x="23057" y="23057"/>
                </a:cubicBezTo>
                <a:cubicBezTo>
                  <a:pt x="37820" y="8294"/>
                  <a:pt x="57844" y="0"/>
                  <a:pt x="78722" y="0"/>
                </a:cubicBezTo>
                <a:lnTo>
                  <a:pt x="5221059" y="0"/>
                </a:lnTo>
                <a:cubicBezTo>
                  <a:pt x="5241937" y="0"/>
                  <a:pt x="5261961" y="8294"/>
                  <a:pt x="5276724" y="23057"/>
                </a:cubicBezTo>
                <a:cubicBezTo>
                  <a:pt x="5291487" y="37820"/>
                  <a:pt x="5299781" y="57844"/>
                  <a:pt x="5299781" y="78722"/>
                </a:cubicBezTo>
                <a:lnTo>
                  <a:pt x="5299781" y="393598"/>
                </a:lnTo>
                <a:cubicBezTo>
                  <a:pt x="5299781" y="414476"/>
                  <a:pt x="5291487" y="434500"/>
                  <a:pt x="5276724" y="449263"/>
                </a:cubicBezTo>
                <a:cubicBezTo>
                  <a:pt x="5261961" y="464026"/>
                  <a:pt x="5241937" y="472320"/>
                  <a:pt x="5221059" y="472320"/>
                </a:cubicBezTo>
                <a:lnTo>
                  <a:pt x="78722" y="472320"/>
                </a:lnTo>
                <a:cubicBezTo>
                  <a:pt x="57844" y="472320"/>
                  <a:pt x="37820" y="464026"/>
                  <a:pt x="23057" y="449263"/>
                </a:cubicBezTo>
                <a:cubicBezTo>
                  <a:pt x="8294" y="434500"/>
                  <a:pt x="0" y="414476"/>
                  <a:pt x="0" y="393598"/>
                </a:cubicBezTo>
                <a:lnTo>
                  <a:pt x="0" y="78722"/>
                </a:lnTo>
                <a:close/>
              </a:path>
            </a:pathLst>
          </a:custGeom>
          <a:solidFill>
            <a:schemeClr val="accent2">
              <a:lumMod val="60000"/>
              <a:lumOff val="40000"/>
            </a:schemeClr>
          </a:solidFill>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lIns="180000" tIns="23057" rIns="180000" bIns="23057" spcCol="1270" anchor="ctr"/>
          <a:lstStyle/>
          <a:p>
            <a:pPr marL="342900" indent="-342900" defTabSz="622300">
              <a:lnSpc>
                <a:spcPct val="90000"/>
              </a:lnSpc>
              <a:spcAft>
                <a:spcPct val="35000"/>
              </a:spcAft>
              <a:buFont typeface="+mj-lt"/>
              <a:buAutoNum type="alphaLcParenR" startAt="3"/>
              <a:defRPr/>
            </a:pPr>
            <a:r>
              <a:rPr lang="it-IT" sz="2000" b="1" dirty="0">
                <a:effectLst>
                  <a:outerShdw blurRad="38100" dist="38100" dir="2700000" algn="tl">
                    <a:srgbClr val="000000">
                      <a:alpha val="43137"/>
                    </a:srgbClr>
                  </a:outerShdw>
                </a:effectLst>
                <a:latin typeface="Candara" panose="020E0502030303020204" pitchFamily="34" charset="0"/>
              </a:rPr>
              <a:t>INTERVENTI SU EDIFICI PRIVATI	</a:t>
            </a:r>
          </a:p>
        </p:txBody>
      </p:sp>
      <p:sp>
        <p:nvSpPr>
          <p:cNvPr id="5" name="Rectangle 2">
            <a:extLst>
              <a:ext uri="{FF2B5EF4-FFF2-40B4-BE49-F238E27FC236}">
                <a16:creationId xmlns:a16="http://schemas.microsoft.com/office/drawing/2014/main" id="{29D24445-7DCC-8C79-0134-402248598CC3}"/>
              </a:ext>
            </a:extLst>
          </p:cNvPr>
          <p:cNvSpPr txBox="1">
            <a:spLocks noChangeArrowheads="1"/>
          </p:cNvSpPr>
          <p:nvPr/>
        </p:nvSpPr>
        <p:spPr>
          <a:xfrm>
            <a:off x="1514848" y="394233"/>
            <a:ext cx="8729354" cy="552224"/>
          </a:xfrm>
          <a:prstGeom prst="rect">
            <a:avLst/>
          </a:prstGeom>
        </p:spPr>
        <p:txBody>
          <a:bodyPr vert="horz" lIns="68580" tIns="34290" rIns="270000" bIns="34290" rtlCol="0" anchor="t">
            <a:noAutofit/>
          </a:bodyPr>
          <a:lstStyle>
            <a:lvl1pPr algn="l" defTabSz="914377" rtl="0" eaLnBrk="1" latinLnBrk="0" hangingPunct="1">
              <a:lnSpc>
                <a:spcPct val="90000"/>
              </a:lnSpc>
              <a:spcBef>
                <a:spcPct val="0"/>
              </a:spcBef>
              <a:buNone/>
              <a:defRPr sz="6000" kern="1200">
                <a:solidFill>
                  <a:schemeClr val="tx1"/>
                </a:solidFill>
                <a:latin typeface="+mj-lt"/>
                <a:ea typeface="+mj-ea"/>
                <a:cs typeface="+mj-cs"/>
              </a:defRPr>
            </a:lvl1pPr>
          </a:lstStyle>
          <a:p>
            <a:pPr>
              <a:tabLst>
                <a:tab pos="6524625" algn="l"/>
              </a:tabLst>
              <a:defRPr/>
            </a:pPr>
            <a:r>
              <a:rPr lang="it-IT" altLang="it-IT" sz="3200" b="1" dirty="0">
                <a:solidFill>
                  <a:srgbClr val="003366"/>
                </a:solidFill>
                <a:latin typeface="+mn-lt"/>
                <a:ea typeface="+mn-ea"/>
                <a:cs typeface="Arial" charset="0"/>
              </a:rPr>
              <a:t>Prevenzione strutturale</a:t>
            </a:r>
          </a:p>
        </p:txBody>
      </p:sp>
      <p:cxnSp>
        <p:nvCxnSpPr>
          <p:cNvPr id="6" name="Connettore diritto 5">
            <a:extLst>
              <a:ext uri="{FF2B5EF4-FFF2-40B4-BE49-F238E27FC236}">
                <a16:creationId xmlns:a16="http://schemas.microsoft.com/office/drawing/2014/main" id="{6C9ACF2D-A170-1927-72D7-1057141FF77A}"/>
              </a:ext>
            </a:extLst>
          </p:cNvPr>
          <p:cNvCxnSpPr>
            <a:cxnSpLocks/>
          </p:cNvCxnSpPr>
          <p:nvPr/>
        </p:nvCxnSpPr>
        <p:spPr>
          <a:xfrm>
            <a:off x="1362636" y="1008971"/>
            <a:ext cx="2732750"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78770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8"/>
          <p:cNvSpPr/>
          <p:nvPr/>
        </p:nvSpPr>
        <p:spPr>
          <a:xfrm>
            <a:off x="356848" y="3178466"/>
            <a:ext cx="6069351" cy="3536481"/>
          </a:xfrm>
          <a:prstGeom prst="rect">
            <a:avLst/>
          </a:prstGeom>
          <a:solidFill>
            <a:schemeClr val="accent2">
              <a:lumMod val="40000"/>
              <a:lumOff val="60000"/>
            </a:schemeClr>
          </a:solidFill>
        </p:spPr>
        <p:txBody>
          <a:bodyPr wrap="square">
            <a:spAutoFit/>
          </a:bodyPr>
          <a:lstStyle/>
          <a:p>
            <a:pPr marL="180970" indent="-180970">
              <a:lnSpc>
                <a:spcPts val="3000"/>
              </a:lnSpc>
              <a:buFont typeface="Arial" panose="020B0604020202020204" pitchFamily="34" charset="0"/>
              <a:buChar char="•"/>
            </a:pPr>
            <a:r>
              <a:rPr lang="it-IT" sz="2300" b="1" u="sng" dirty="0">
                <a:latin typeface="Candara" panose="020E0502030303020204" pitchFamily="34" charset="0"/>
                <a:ea typeface="MS Mincho" panose="02020609040205080304"/>
                <a:cs typeface="Times New Roman" panose="02020603050405020304" pitchFamily="18" charset="0"/>
              </a:rPr>
              <a:t>rafforzamento locale</a:t>
            </a:r>
          </a:p>
          <a:p>
            <a:pPr marL="180970" lvl="1">
              <a:lnSpc>
                <a:spcPts val="3000"/>
              </a:lnSpc>
            </a:pPr>
            <a:r>
              <a:rPr lang="it-IT" sz="2300" b="1" dirty="0">
                <a:latin typeface="Candara" panose="020E0502030303020204" pitchFamily="34" charset="0"/>
                <a:ea typeface="MS Mincho" panose="02020609040205080304"/>
                <a:cs typeface="Times New Roman" panose="02020603050405020304" pitchFamily="18" charset="0"/>
              </a:rPr>
              <a:t>100 €/mc (150 €/mc) </a:t>
            </a:r>
            <a:r>
              <a:rPr lang="it-IT" sz="2300" dirty="0">
                <a:latin typeface="Candara" panose="020E0502030303020204" pitchFamily="34" charset="0"/>
                <a:ea typeface="MS Mincho" panose="02020609040205080304"/>
                <a:cs typeface="Times New Roman" panose="02020603050405020304" pitchFamily="18" charset="0"/>
              </a:rPr>
              <a:t>di volume lordo edificio</a:t>
            </a:r>
          </a:p>
          <a:p>
            <a:pPr marL="180970" lvl="1">
              <a:lnSpc>
                <a:spcPts val="3000"/>
              </a:lnSpc>
            </a:pPr>
            <a:r>
              <a:rPr lang="it-IT" sz="2300" b="1" dirty="0">
                <a:latin typeface="Candara" panose="020E0502030303020204" pitchFamily="34" charset="0"/>
                <a:ea typeface="MS Mincho" panose="02020609040205080304"/>
                <a:cs typeface="Times New Roman" panose="02020603050405020304" pitchFamily="18" charset="0"/>
              </a:rPr>
              <a:t>300 €/mq (450 €/mq)</a:t>
            </a:r>
            <a:r>
              <a:rPr lang="it-IT" sz="2300" dirty="0">
                <a:latin typeface="Candara" panose="020E0502030303020204" pitchFamily="34" charset="0"/>
                <a:ea typeface="MS Mincho" panose="02020609040205080304"/>
                <a:cs typeface="Times New Roman" panose="02020603050405020304" pitchFamily="18" charset="0"/>
              </a:rPr>
              <a:t> di impalcato di ponte</a:t>
            </a:r>
          </a:p>
          <a:p>
            <a:pPr marL="180970" indent="-180970">
              <a:lnSpc>
                <a:spcPts val="3000"/>
              </a:lnSpc>
              <a:buFont typeface="Arial" panose="020B0604020202020204" pitchFamily="34" charset="0"/>
              <a:buChar char="•"/>
            </a:pPr>
            <a:r>
              <a:rPr lang="it-IT" sz="2300" b="1" u="sng" dirty="0">
                <a:latin typeface="Candara" panose="020E0502030303020204" pitchFamily="34" charset="0"/>
                <a:ea typeface="MS Mincho" panose="02020609040205080304"/>
                <a:cs typeface="Times New Roman" panose="02020603050405020304" pitchFamily="18" charset="0"/>
              </a:rPr>
              <a:t>miglioramento sismico</a:t>
            </a:r>
          </a:p>
          <a:p>
            <a:pPr marL="180970" lvl="1">
              <a:lnSpc>
                <a:spcPts val="3000"/>
              </a:lnSpc>
            </a:pPr>
            <a:r>
              <a:rPr lang="it-IT" sz="2300" b="1" dirty="0">
                <a:latin typeface="Candara" panose="020E0502030303020204" pitchFamily="34" charset="0"/>
                <a:ea typeface="MS Mincho" panose="02020609040205080304"/>
                <a:cs typeface="Times New Roman" panose="02020603050405020304" pitchFamily="18" charset="0"/>
              </a:rPr>
              <a:t>150 €/mc (225 €/mc) </a:t>
            </a:r>
            <a:r>
              <a:rPr lang="it-IT" sz="2300" dirty="0">
                <a:latin typeface="Candara" panose="020E0502030303020204" pitchFamily="34" charset="0"/>
                <a:ea typeface="MS Mincho" panose="02020609040205080304"/>
                <a:cs typeface="Times New Roman" panose="02020603050405020304" pitchFamily="18" charset="0"/>
              </a:rPr>
              <a:t>di volume lordo edificio</a:t>
            </a:r>
          </a:p>
          <a:p>
            <a:pPr marL="180970" lvl="1">
              <a:lnSpc>
                <a:spcPts val="3000"/>
              </a:lnSpc>
            </a:pPr>
            <a:r>
              <a:rPr lang="it-IT" sz="2300" b="1" dirty="0">
                <a:latin typeface="Candara" panose="020E0502030303020204" pitchFamily="34" charset="0"/>
                <a:ea typeface="MS Mincho" panose="02020609040205080304"/>
                <a:cs typeface="Times New Roman" panose="02020603050405020304" pitchFamily="18" charset="0"/>
              </a:rPr>
              <a:t>450 €/mq (675 €/mq) </a:t>
            </a:r>
            <a:r>
              <a:rPr lang="it-IT" sz="2300" dirty="0">
                <a:latin typeface="Candara" panose="020E0502030303020204" pitchFamily="34" charset="0"/>
                <a:ea typeface="MS Mincho" panose="02020609040205080304"/>
                <a:cs typeface="Times New Roman" panose="02020603050405020304" pitchFamily="18" charset="0"/>
              </a:rPr>
              <a:t>di impalcato di ponte</a:t>
            </a:r>
          </a:p>
          <a:p>
            <a:pPr marL="180970" indent="-180970">
              <a:lnSpc>
                <a:spcPts val="3000"/>
              </a:lnSpc>
              <a:buFont typeface="Arial" panose="020B0604020202020204" pitchFamily="34" charset="0"/>
              <a:buChar char="•"/>
            </a:pPr>
            <a:r>
              <a:rPr lang="it-IT" sz="2300" b="1" u="sng" dirty="0">
                <a:latin typeface="Candara" panose="020E0502030303020204" pitchFamily="34" charset="0"/>
                <a:ea typeface="MS Mincho" panose="02020609040205080304"/>
                <a:cs typeface="Times New Roman" panose="02020603050405020304" pitchFamily="18" charset="0"/>
              </a:rPr>
              <a:t>demolizione e ricostruzione</a:t>
            </a:r>
          </a:p>
          <a:p>
            <a:pPr marL="180970" lvl="1">
              <a:lnSpc>
                <a:spcPts val="3000"/>
              </a:lnSpc>
            </a:pPr>
            <a:r>
              <a:rPr lang="it-IT" sz="2300" b="1" dirty="0">
                <a:latin typeface="Candara" panose="020E0502030303020204" pitchFamily="34" charset="0"/>
                <a:ea typeface="MS Mincho" panose="02020609040205080304"/>
                <a:cs typeface="Times New Roman" panose="02020603050405020304" pitchFamily="18" charset="0"/>
              </a:rPr>
              <a:t>200 €/mc (300 €/mc) </a:t>
            </a:r>
            <a:r>
              <a:rPr lang="it-IT" sz="2300" dirty="0">
                <a:latin typeface="Candara" panose="020E0502030303020204" pitchFamily="34" charset="0"/>
                <a:ea typeface="MS Mincho" panose="02020609040205080304"/>
                <a:cs typeface="Times New Roman" panose="02020603050405020304" pitchFamily="18" charset="0"/>
              </a:rPr>
              <a:t>di volume lordo edificio</a:t>
            </a:r>
          </a:p>
          <a:p>
            <a:pPr marL="180970" lvl="1">
              <a:lnSpc>
                <a:spcPts val="3000"/>
              </a:lnSpc>
            </a:pPr>
            <a:r>
              <a:rPr lang="it-IT" sz="2300" b="1" dirty="0">
                <a:latin typeface="Candara" panose="020E0502030303020204" pitchFamily="34" charset="0"/>
                <a:ea typeface="MS Mincho" panose="02020609040205080304"/>
                <a:cs typeface="Times New Roman" panose="02020603050405020304" pitchFamily="18" charset="0"/>
              </a:rPr>
              <a:t>600 €/mq (900 €/mq) </a:t>
            </a:r>
            <a:r>
              <a:rPr lang="it-IT" sz="2300" dirty="0">
                <a:latin typeface="Candara" panose="020E0502030303020204" pitchFamily="34" charset="0"/>
                <a:ea typeface="MS Mincho" panose="02020609040205080304"/>
                <a:cs typeface="Times New Roman" panose="02020603050405020304" pitchFamily="18" charset="0"/>
              </a:rPr>
              <a:t>di impalcato di ponte</a:t>
            </a:r>
          </a:p>
        </p:txBody>
      </p:sp>
      <p:sp>
        <p:nvSpPr>
          <p:cNvPr id="2" name="Rettangolo 1"/>
          <p:cNvSpPr/>
          <p:nvPr/>
        </p:nvSpPr>
        <p:spPr>
          <a:xfrm>
            <a:off x="339720" y="2385817"/>
            <a:ext cx="8948655" cy="707886"/>
          </a:xfrm>
          <a:prstGeom prst="rect">
            <a:avLst/>
          </a:prstGeom>
        </p:spPr>
        <p:txBody>
          <a:bodyPr wrap="square">
            <a:spAutoFit/>
          </a:bodyPr>
          <a:lstStyle/>
          <a:p>
            <a:pPr algn="just"/>
            <a:r>
              <a:rPr lang="it-IT" sz="2000" dirty="0">
                <a:latin typeface="Candara" panose="020E0502030303020204" pitchFamily="34" charset="0"/>
              </a:rPr>
              <a:t>Contributo dello stato valutato come </a:t>
            </a:r>
            <a:r>
              <a:rPr lang="it-IT" sz="2000" b="1" dirty="0">
                <a:latin typeface="Candara" panose="020E0502030303020204" pitchFamily="34" charset="0"/>
              </a:rPr>
              <a:t>quota</a:t>
            </a:r>
            <a:r>
              <a:rPr lang="it-IT" sz="2000" dirty="0">
                <a:latin typeface="Candara" panose="020E0502030303020204" pitchFamily="34" charset="0"/>
              </a:rPr>
              <a:t> </a:t>
            </a:r>
            <a:r>
              <a:rPr lang="it-IT" sz="2000" b="1" dirty="0">
                <a:latin typeface="Candara" panose="020E0502030303020204" pitchFamily="34" charset="0"/>
              </a:rPr>
              <a:t>del costo convenzionale (tra parentesi OCDPC 978/2023)</a:t>
            </a:r>
            <a:endParaRPr lang="it-IT" sz="2000" dirty="0">
              <a:latin typeface="Candara" panose="020E0502030303020204" pitchFamily="34" charset="0"/>
            </a:endParaRPr>
          </a:p>
        </p:txBody>
      </p:sp>
      <p:sp>
        <p:nvSpPr>
          <p:cNvPr id="3" name="Rettangolo 2"/>
          <p:cNvSpPr/>
          <p:nvPr/>
        </p:nvSpPr>
        <p:spPr>
          <a:xfrm>
            <a:off x="6757978" y="5731654"/>
            <a:ext cx="5368514" cy="1015663"/>
          </a:xfrm>
          <a:prstGeom prst="rect">
            <a:avLst/>
          </a:prstGeom>
          <a:noFill/>
          <a:ln w="28575">
            <a:solidFill>
              <a:schemeClr val="accent2"/>
            </a:solidFill>
          </a:ln>
        </p:spPr>
        <p:txBody>
          <a:bodyPr wrap="square">
            <a:spAutoFit/>
          </a:bodyPr>
          <a:lstStyle/>
          <a:p>
            <a:pPr>
              <a:tabLst>
                <a:tab pos="1162022" algn="l"/>
                <a:tab pos="1523962" algn="l"/>
              </a:tabLst>
            </a:pPr>
            <a:r>
              <a:rPr lang="it-IT" sz="2000" b="1" dirty="0">
                <a:solidFill>
                  <a:schemeClr val="accent2"/>
                </a:solidFill>
                <a:effectLst>
                  <a:outerShdw blurRad="38100" dist="38100" dir="2700000" algn="tl">
                    <a:srgbClr val="000000">
                      <a:alpha val="43137"/>
                    </a:srgbClr>
                  </a:outerShdw>
                </a:effectLst>
                <a:latin typeface="Candara" panose="020E0502030303020204" pitchFamily="34" charset="0"/>
                <a:ea typeface="MS Mincho" panose="02020609040205080304"/>
                <a:cs typeface="Times New Roman" panose="02020603050405020304" pitchFamily="18" charset="0"/>
              </a:rPr>
              <a:t>α ≤ 0,2 	</a:t>
            </a:r>
            <a:r>
              <a:rPr lang="it-IT" sz="2000" b="1" dirty="0">
                <a:latin typeface="Candara" panose="020E0502030303020204" pitchFamily="34" charset="0"/>
                <a:ea typeface="MS Mincho" panose="02020609040205080304"/>
                <a:cs typeface="Times New Roman" panose="02020603050405020304" pitchFamily="18" charset="0"/>
              </a:rPr>
              <a:t>&gt; 	</a:t>
            </a:r>
            <a:r>
              <a:rPr lang="it-IT" b="1" dirty="0">
                <a:latin typeface="Candara" panose="020E0502030303020204" pitchFamily="34" charset="0"/>
                <a:ea typeface="MS Mincho" panose="02020609040205080304"/>
                <a:cs typeface="Times New Roman" panose="02020603050405020304" pitchFamily="18" charset="0"/>
              </a:rPr>
              <a:t>100%</a:t>
            </a:r>
            <a:r>
              <a:rPr lang="it-IT" sz="2000" b="1" dirty="0">
                <a:latin typeface="Candara" panose="020E0502030303020204" pitchFamily="34" charset="0"/>
                <a:ea typeface="MS Mincho" panose="02020609040205080304"/>
                <a:cs typeface="Times New Roman" panose="02020603050405020304" pitchFamily="18" charset="0"/>
              </a:rPr>
              <a:t> </a:t>
            </a:r>
            <a:r>
              <a:rPr lang="it-IT" sz="1400" dirty="0">
                <a:latin typeface="Candara" panose="020E0502030303020204" pitchFamily="34" charset="0"/>
                <a:ea typeface="MS Mincho" panose="02020609040205080304"/>
                <a:cs typeface="Times New Roman" panose="02020603050405020304" pitchFamily="18" charset="0"/>
              </a:rPr>
              <a:t>del costo convenzionale</a:t>
            </a:r>
            <a:endParaRPr lang="it-IT" dirty="0">
              <a:latin typeface="Candara" panose="020E0502030303020204" pitchFamily="34" charset="0"/>
              <a:ea typeface="MS Mincho" panose="02020609040205080304"/>
              <a:cs typeface="Times New Roman" panose="02020603050405020304" pitchFamily="18" charset="0"/>
            </a:endParaRPr>
          </a:p>
          <a:p>
            <a:pPr algn="just">
              <a:tabLst>
                <a:tab pos="1162022" algn="l"/>
                <a:tab pos="1523962" algn="l"/>
              </a:tabLst>
            </a:pPr>
            <a:r>
              <a:rPr lang="it-IT" sz="2000" b="1" dirty="0">
                <a:solidFill>
                  <a:schemeClr val="accent2"/>
                </a:solidFill>
                <a:effectLst>
                  <a:outerShdw blurRad="38100" dist="38100" dir="2700000" algn="tl">
                    <a:srgbClr val="000000">
                      <a:alpha val="43137"/>
                    </a:srgbClr>
                  </a:outerShdw>
                </a:effectLst>
                <a:latin typeface="Candara" panose="020E0502030303020204" pitchFamily="34" charset="0"/>
                <a:ea typeface="MS Mincho" panose="02020609040205080304"/>
                <a:cs typeface="Times New Roman" panose="02020603050405020304" pitchFamily="18" charset="0"/>
              </a:rPr>
              <a:t>α &gt; 0,8 	</a:t>
            </a:r>
            <a:r>
              <a:rPr lang="it-IT" sz="2000" b="1" dirty="0">
                <a:latin typeface="Candara" panose="020E0502030303020204" pitchFamily="34" charset="0"/>
                <a:ea typeface="MS Mincho" panose="02020609040205080304"/>
                <a:cs typeface="Times New Roman" panose="02020603050405020304" pitchFamily="18" charset="0"/>
              </a:rPr>
              <a:t>&gt;	</a:t>
            </a:r>
            <a:r>
              <a:rPr lang="it-IT" b="1" dirty="0">
                <a:latin typeface="Candara" panose="020E0502030303020204" pitchFamily="34" charset="0"/>
                <a:ea typeface="MS Mincho" panose="02020609040205080304"/>
                <a:cs typeface="Times New Roman" panose="02020603050405020304" pitchFamily="18" charset="0"/>
              </a:rPr>
              <a:t>0% </a:t>
            </a:r>
            <a:r>
              <a:rPr lang="it-IT" sz="1400" dirty="0">
                <a:latin typeface="Candara" panose="020E0502030303020204" pitchFamily="34" charset="0"/>
                <a:ea typeface="MS Mincho" panose="02020609040205080304"/>
                <a:cs typeface="Times New Roman" panose="02020603050405020304" pitchFamily="18" charset="0"/>
              </a:rPr>
              <a:t>del costo convenzionale</a:t>
            </a:r>
            <a:endParaRPr lang="it-IT" sz="1600" b="1" dirty="0">
              <a:latin typeface="Candara" panose="020E0502030303020204" pitchFamily="34" charset="0"/>
              <a:ea typeface="MS Mincho" panose="02020609040205080304"/>
              <a:cs typeface="Times New Roman" panose="02020603050405020304" pitchFamily="18" charset="0"/>
            </a:endParaRPr>
          </a:p>
          <a:p>
            <a:pPr algn="just">
              <a:tabLst>
                <a:tab pos="1162022" algn="l"/>
                <a:tab pos="1523962" algn="l"/>
              </a:tabLst>
            </a:pPr>
            <a:r>
              <a:rPr lang="it-IT" sz="2000" b="1" dirty="0">
                <a:solidFill>
                  <a:schemeClr val="accent2"/>
                </a:solidFill>
                <a:effectLst>
                  <a:outerShdw blurRad="38100" dist="38100" dir="2700000" algn="tl">
                    <a:srgbClr val="000000">
                      <a:alpha val="43137"/>
                    </a:srgbClr>
                  </a:outerShdw>
                </a:effectLst>
                <a:latin typeface="Candara" panose="020E0502030303020204" pitchFamily="34" charset="0"/>
                <a:ea typeface="MS Mincho" panose="02020609040205080304"/>
                <a:cs typeface="Times New Roman" panose="02020603050405020304" pitchFamily="18" charset="0"/>
              </a:rPr>
              <a:t>0,2&lt;α≤0,8 	</a:t>
            </a:r>
            <a:r>
              <a:rPr lang="it-IT" sz="2000" b="1" dirty="0">
                <a:latin typeface="Candara" panose="020E0502030303020204" pitchFamily="34" charset="0"/>
                <a:ea typeface="MS Mincho" panose="02020609040205080304"/>
                <a:cs typeface="Times New Roman" panose="02020603050405020304" pitchFamily="18" charset="0"/>
              </a:rPr>
              <a:t>&gt; 	</a:t>
            </a:r>
            <a:r>
              <a:rPr lang="it-IT" b="1" dirty="0">
                <a:latin typeface="Candara" panose="020E0502030303020204" pitchFamily="34" charset="0"/>
                <a:ea typeface="MS Mincho" panose="02020609040205080304"/>
                <a:cs typeface="Times New Roman" panose="02020603050405020304" pitchFamily="18" charset="0"/>
              </a:rPr>
              <a:t>[(380-400 α)/3]% </a:t>
            </a:r>
            <a:r>
              <a:rPr lang="it-IT" sz="1400" dirty="0">
                <a:latin typeface="Candara" panose="020E0502030303020204" pitchFamily="34" charset="0"/>
                <a:ea typeface="MS Mincho" panose="02020609040205080304"/>
                <a:cs typeface="Times New Roman" panose="02020603050405020304" pitchFamily="18" charset="0"/>
              </a:rPr>
              <a:t>del costo convenzionale</a:t>
            </a:r>
            <a:endParaRPr lang="it-IT" sz="1400" b="1" dirty="0">
              <a:latin typeface="Candara" panose="020E0502030303020204" pitchFamily="34" charset="0"/>
              <a:ea typeface="MS Mincho" panose="02020609040205080304"/>
              <a:cs typeface="Times New Roman" panose="02020603050405020304" pitchFamily="18" charset="0"/>
            </a:endParaRPr>
          </a:p>
        </p:txBody>
      </p:sp>
      <p:sp>
        <p:nvSpPr>
          <p:cNvPr id="11" name="Rettangolo 10"/>
          <p:cNvSpPr/>
          <p:nvPr/>
        </p:nvSpPr>
        <p:spPr>
          <a:xfrm>
            <a:off x="3464071" y="2740268"/>
            <a:ext cx="3733588" cy="430887"/>
          </a:xfrm>
          <a:prstGeom prst="rect">
            <a:avLst/>
          </a:prstGeom>
        </p:spPr>
        <p:txBody>
          <a:bodyPr wrap="square">
            <a:spAutoFit/>
          </a:bodyPr>
          <a:lstStyle/>
          <a:p>
            <a:r>
              <a:rPr lang="en-US" sz="2200" b="1" dirty="0">
                <a:latin typeface="Candara" panose="020E0502030303020204" pitchFamily="34" charset="0"/>
              </a:rPr>
              <a:t>COSTO CONVENZIONALE </a:t>
            </a:r>
            <a:endParaRPr lang="it-IT" sz="2200" dirty="0"/>
          </a:p>
        </p:txBody>
      </p:sp>
      <p:sp>
        <p:nvSpPr>
          <p:cNvPr id="6" name="Rettangolo 5"/>
          <p:cNvSpPr/>
          <p:nvPr/>
        </p:nvSpPr>
        <p:spPr>
          <a:xfrm>
            <a:off x="313394" y="1819759"/>
            <a:ext cx="9467635" cy="707886"/>
          </a:xfrm>
          <a:prstGeom prst="rect">
            <a:avLst/>
          </a:prstGeom>
        </p:spPr>
        <p:txBody>
          <a:bodyPr wrap="square">
            <a:spAutoFit/>
          </a:bodyPr>
          <a:lstStyle/>
          <a:p>
            <a:r>
              <a:rPr lang="it-IT" sz="2000" b="1" dirty="0">
                <a:solidFill>
                  <a:srgbClr val="C00000"/>
                </a:solidFill>
                <a:latin typeface="Candara" panose="020E0502030303020204" pitchFamily="34" charset="0"/>
                <a:ea typeface="MS Mincho" panose="02020609040205080304"/>
                <a:cs typeface="Arial" panose="020B0604020202020204" pitchFamily="34" charset="0"/>
              </a:rPr>
              <a:t>Edifici e opere infrastrutturali di </a:t>
            </a:r>
            <a:r>
              <a:rPr lang="it-IT" sz="2000" b="1" u="sng" dirty="0">
                <a:solidFill>
                  <a:srgbClr val="C00000"/>
                </a:solidFill>
                <a:latin typeface="Candara" panose="020E0502030303020204" pitchFamily="34" charset="0"/>
                <a:ea typeface="MS Mincho" panose="02020609040205080304"/>
                <a:cs typeface="Arial" panose="020B0604020202020204" pitchFamily="34" charset="0"/>
              </a:rPr>
              <a:t>interesse strategico o rilevanti </a:t>
            </a:r>
            <a:r>
              <a:rPr lang="it-IT" sz="2000" b="1" dirty="0">
                <a:solidFill>
                  <a:srgbClr val="C00000"/>
                </a:solidFill>
                <a:latin typeface="Candara" panose="020E0502030303020204" pitchFamily="34" charset="0"/>
                <a:ea typeface="MS Mincho" panose="02020609040205080304"/>
                <a:cs typeface="Arial" panose="020B0604020202020204" pitchFamily="34" charset="0"/>
              </a:rPr>
              <a:t>per le conseguenze del loro collasso</a:t>
            </a:r>
          </a:p>
        </p:txBody>
      </p:sp>
      <p:sp>
        <p:nvSpPr>
          <p:cNvPr id="4" name="Rettangolo 3">
            <a:extLst>
              <a:ext uri="{FF2B5EF4-FFF2-40B4-BE49-F238E27FC236}">
                <a16:creationId xmlns:a16="http://schemas.microsoft.com/office/drawing/2014/main" id="{B2BB889D-C376-BF58-0809-52DB2430FFE3}"/>
              </a:ext>
            </a:extLst>
          </p:cNvPr>
          <p:cNvSpPr/>
          <p:nvPr/>
        </p:nvSpPr>
        <p:spPr>
          <a:xfrm>
            <a:off x="6525432" y="3143451"/>
            <a:ext cx="5601060" cy="2554545"/>
          </a:xfrm>
          <a:prstGeom prst="rect">
            <a:avLst/>
          </a:prstGeom>
        </p:spPr>
        <p:txBody>
          <a:bodyPr wrap="square">
            <a:spAutoFit/>
          </a:bodyPr>
          <a:lstStyle/>
          <a:p>
            <a:pPr marL="342900" indent="-342900" algn="just">
              <a:buFont typeface="Wingdings" panose="05000000000000000000" pitchFamily="2" charset="2"/>
              <a:buChar char="v"/>
            </a:pPr>
            <a:r>
              <a:rPr lang="it-IT" sz="2000" dirty="0">
                <a:solidFill>
                  <a:schemeClr val="accent3">
                    <a:lumMod val="50000"/>
                  </a:schemeClr>
                </a:solidFill>
                <a:latin typeface="Candara" panose="020E0502030303020204" pitchFamily="34" charset="0"/>
                <a:ea typeface="MS Mincho" panose="02020609040205080304"/>
                <a:cs typeface="Arial" panose="020B0604020202020204" pitchFamily="34" charset="0"/>
              </a:rPr>
              <a:t>Edifici e opere in comuni con </a:t>
            </a:r>
            <a:r>
              <a:rPr lang="it-IT" sz="2000" b="1" dirty="0" err="1">
                <a:solidFill>
                  <a:srgbClr val="C00000"/>
                </a:solidFill>
                <a:latin typeface="Candara" panose="020E0502030303020204" pitchFamily="34" charset="0"/>
                <a:ea typeface="MS Mincho" panose="02020609040205080304"/>
                <a:cs typeface="Arial" panose="020B0604020202020204" pitchFamily="34" charset="0"/>
              </a:rPr>
              <a:t>ag</a:t>
            </a:r>
            <a:r>
              <a:rPr lang="it-IT" sz="2000" b="1" dirty="0">
                <a:solidFill>
                  <a:srgbClr val="C00000"/>
                </a:solidFill>
                <a:latin typeface="Candara" panose="020E0502030303020204" pitchFamily="34" charset="0"/>
                <a:ea typeface="MS Mincho" panose="02020609040205080304"/>
                <a:cs typeface="Arial" panose="020B0604020202020204" pitchFamily="34" charset="0"/>
              </a:rPr>
              <a:t> &gt; 0.125g</a:t>
            </a:r>
            <a:r>
              <a:rPr lang="it-IT" sz="2000" dirty="0">
                <a:latin typeface="Candara" panose="020E0502030303020204" pitchFamily="34" charset="0"/>
                <a:ea typeface="MS Mincho" panose="02020609040205080304"/>
                <a:cs typeface="Arial" panose="020B0604020202020204" pitchFamily="34" charset="0"/>
              </a:rPr>
              <a:t>;</a:t>
            </a:r>
          </a:p>
          <a:p>
            <a:pPr marL="342900" indent="-342900" algn="just">
              <a:buClr>
                <a:schemeClr val="tx1"/>
              </a:buClr>
              <a:buFont typeface="Wingdings" panose="05000000000000000000" pitchFamily="2" charset="2"/>
              <a:buChar char="v"/>
            </a:pPr>
            <a:r>
              <a:rPr lang="it-IT" sz="2000" b="1" dirty="0">
                <a:solidFill>
                  <a:srgbClr val="C00000"/>
                </a:solidFill>
                <a:latin typeface="Candara" panose="020E0502030303020204" pitchFamily="34" charset="0"/>
                <a:ea typeface="MS Mincho" panose="02020609040205080304"/>
                <a:cs typeface="Arial" panose="020B0604020202020204" pitchFamily="34" charset="0"/>
              </a:rPr>
              <a:t>Edifici e opere realizzati prima del 1984</a:t>
            </a:r>
            <a:r>
              <a:rPr lang="it-IT" sz="2000" dirty="0">
                <a:latin typeface="Candara" panose="020E0502030303020204" pitchFamily="34" charset="0"/>
                <a:ea typeface="MS Mincho" panose="02020609040205080304"/>
                <a:cs typeface="Arial" panose="020B0604020202020204" pitchFamily="34" charset="0"/>
              </a:rPr>
              <a:t>, </a:t>
            </a:r>
            <a:r>
              <a:rPr lang="it-IT" sz="2000" dirty="0">
                <a:solidFill>
                  <a:schemeClr val="accent3">
                    <a:lumMod val="50000"/>
                  </a:schemeClr>
                </a:solidFill>
                <a:latin typeface="Candara" panose="020E0502030303020204" pitchFamily="34" charset="0"/>
                <a:ea typeface="MS Mincho" panose="02020609040205080304"/>
                <a:cs typeface="Arial" panose="020B0604020202020204" pitchFamily="34" charset="0"/>
              </a:rPr>
              <a:t>eccetto edifici e opere situati in comuni la cui classificazione sismica è</a:t>
            </a:r>
            <a:r>
              <a:rPr lang="it-IT" sz="2000" dirty="0">
                <a:solidFill>
                  <a:schemeClr val="accent3">
                    <a:lumMod val="50000"/>
                  </a:schemeClr>
                </a:solidFill>
                <a:latin typeface="Candara" panose="020E0502030303020204" pitchFamily="34" charset="0"/>
                <a:cs typeface="Arial" panose="020B0604020202020204" pitchFamily="34" charset="0"/>
              </a:rPr>
              <a:t> </a:t>
            </a:r>
            <a:r>
              <a:rPr lang="it-IT" sz="2000" b="1" dirty="0">
                <a:solidFill>
                  <a:srgbClr val="C00000"/>
                </a:solidFill>
                <a:latin typeface="Candara" panose="020E0502030303020204" pitchFamily="34" charset="0"/>
                <a:ea typeface="MS Mincho" panose="02020609040205080304"/>
                <a:cs typeface="Arial" panose="020B0604020202020204" pitchFamily="34" charset="0"/>
              </a:rPr>
              <a:t>variata in senso sfavorevole</a:t>
            </a:r>
            <a:r>
              <a:rPr lang="it-IT" sz="2000" dirty="0">
                <a:solidFill>
                  <a:srgbClr val="C00000"/>
                </a:solidFill>
                <a:latin typeface="Candara" panose="020E0502030303020204" pitchFamily="34" charset="0"/>
                <a:cs typeface="Arial" panose="020B0604020202020204" pitchFamily="34" charset="0"/>
              </a:rPr>
              <a:t> </a:t>
            </a:r>
            <a:r>
              <a:rPr lang="it-IT" sz="2000" dirty="0">
                <a:solidFill>
                  <a:schemeClr val="accent3">
                    <a:lumMod val="50000"/>
                  </a:schemeClr>
                </a:solidFill>
                <a:latin typeface="Candara" panose="020E0502030303020204" pitchFamily="34" charset="0"/>
                <a:cs typeface="Arial" panose="020B0604020202020204" pitchFamily="34" charset="0"/>
              </a:rPr>
              <a:t>dopo il 1984;</a:t>
            </a:r>
          </a:p>
          <a:p>
            <a:pPr marL="342900" indent="-342900" algn="just">
              <a:buClr>
                <a:schemeClr val="tx1"/>
              </a:buClr>
              <a:buFont typeface="Wingdings" panose="05000000000000000000" pitchFamily="2" charset="2"/>
              <a:buChar char="v"/>
            </a:pPr>
            <a:r>
              <a:rPr lang="it-IT" sz="2000" b="1" dirty="0">
                <a:solidFill>
                  <a:srgbClr val="C00000"/>
                </a:solidFill>
                <a:latin typeface="Candara" panose="020E0502030303020204" pitchFamily="34" charset="0"/>
                <a:ea typeface="MS Mincho" panose="02020609040205080304"/>
                <a:cs typeface="Arial" panose="020B0604020202020204" pitchFamily="34" charset="0"/>
              </a:rPr>
              <a:t>Livello di sicurezza (</a:t>
            </a:r>
            <a:r>
              <a:rPr lang="it-IT" sz="2000" b="1" dirty="0">
                <a:solidFill>
                  <a:srgbClr val="C00000"/>
                </a:solidFill>
                <a:latin typeface="Candara" panose="020E0502030303020204" pitchFamily="34" charset="0"/>
                <a:ea typeface="MS Mincho" panose="02020609040205080304"/>
                <a:cs typeface="Arial" panose="020B0604020202020204" pitchFamily="34" charset="0"/>
                <a:sym typeface="Symbol" pitchFamily="18" charset="2"/>
              </a:rPr>
              <a:t>)</a:t>
            </a:r>
            <a:r>
              <a:rPr lang="it-IT" sz="2000" b="1" dirty="0">
                <a:solidFill>
                  <a:srgbClr val="C00000"/>
                </a:solidFill>
                <a:latin typeface="Candara" panose="020E0502030303020204" pitchFamily="34" charset="0"/>
                <a:ea typeface="MS Mincho" panose="02020609040205080304"/>
                <a:cs typeface="Arial" panose="020B0604020202020204" pitchFamily="34" charset="0"/>
              </a:rPr>
              <a:t> </a:t>
            </a:r>
            <a:r>
              <a:rPr lang="it-IT" sz="2000" dirty="0">
                <a:solidFill>
                  <a:schemeClr val="accent3">
                    <a:lumMod val="50000"/>
                  </a:schemeClr>
                </a:solidFill>
                <a:latin typeface="Candara" panose="020E0502030303020204" pitchFamily="34" charset="0"/>
                <a:ea typeface="MS Mincho" panose="02020609040205080304"/>
                <a:cs typeface="Arial" panose="020B0604020202020204" pitchFamily="34" charset="0"/>
              </a:rPr>
              <a:t>dell’edificio</a:t>
            </a:r>
            <a:r>
              <a:rPr lang="it-IT" sz="2000" dirty="0">
                <a:solidFill>
                  <a:schemeClr val="accent3">
                    <a:lumMod val="50000"/>
                  </a:schemeClr>
                </a:solidFill>
                <a:latin typeface="Candara" panose="020E0502030303020204" pitchFamily="34" charset="0"/>
                <a:cs typeface="Arial" panose="020B0604020202020204" pitchFamily="34" charset="0"/>
              </a:rPr>
              <a:t> o dell’opera, valutato coerentemente con la pericolosità sismica attuale,</a:t>
            </a:r>
            <a:r>
              <a:rPr lang="it-IT" sz="2000" b="1" dirty="0">
                <a:solidFill>
                  <a:srgbClr val="C00000"/>
                </a:solidFill>
                <a:latin typeface="Candara" panose="020E0502030303020204" pitchFamily="34" charset="0"/>
                <a:ea typeface="MS Mincho" panose="02020609040205080304"/>
                <a:cs typeface="Arial" panose="020B0604020202020204" pitchFamily="34" charset="0"/>
              </a:rPr>
              <a:t>&lt; 0.8</a:t>
            </a:r>
            <a:r>
              <a:rPr lang="it-IT" sz="2000" dirty="0">
                <a:latin typeface="Candara" panose="020E0502030303020204" pitchFamily="34" charset="0"/>
                <a:ea typeface="MS Mincho" panose="02020609040205080304"/>
                <a:cs typeface="Arial" panose="020B0604020202020204" pitchFamily="34" charset="0"/>
              </a:rPr>
              <a:t>.</a:t>
            </a:r>
          </a:p>
        </p:txBody>
      </p:sp>
      <p:sp>
        <p:nvSpPr>
          <p:cNvPr id="5" name="Rettangolo 4">
            <a:extLst>
              <a:ext uri="{FF2B5EF4-FFF2-40B4-BE49-F238E27FC236}">
                <a16:creationId xmlns:a16="http://schemas.microsoft.com/office/drawing/2014/main" id="{AA5179B6-3984-7C28-BEB6-AF2DCC7BAC2C}"/>
              </a:ext>
            </a:extLst>
          </p:cNvPr>
          <p:cNvSpPr/>
          <p:nvPr/>
        </p:nvSpPr>
        <p:spPr>
          <a:xfrm>
            <a:off x="6861136" y="2843395"/>
            <a:ext cx="1208551" cy="400110"/>
          </a:xfrm>
          <a:prstGeom prst="rect">
            <a:avLst/>
          </a:prstGeom>
        </p:spPr>
        <p:txBody>
          <a:bodyPr wrap="square">
            <a:spAutoFit/>
          </a:bodyPr>
          <a:lstStyle/>
          <a:p>
            <a:r>
              <a:rPr lang="en-US" sz="2000" b="1" dirty="0">
                <a:solidFill>
                  <a:schemeClr val="accent3">
                    <a:lumMod val="50000"/>
                  </a:schemeClr>
                </a:solidFill>
                <a:latin typeface="Candara" panose="020E0502030303020204" pitchFamily="34" charset="0"/>
                <a:cs typeface="Arial" panose="020B0604020202020204" pitchFamily="34" charset="0"/>
              </a:rPr>
              <a:t>CRITERI</a:t>
            </a:r>
            <a:endParaRPr lang="it-IT" sz="2000" dirty="0">
              <a:solidFill>
                <a:schemeClr val="accent3">
                  <a:lumMod val="50000"/>
                </a:schemeClr>
              </a:solidFill>
              <a:latin typeface="Candara" panose="020E0502030303020204" pitchFamily="34" charset="0"/>
              <a:cs typeface="Arial" panose="020B0604020202020204" pitchFamily="34" charset="0"/>
            </a:endParaRPr>
          </a:p>
        </p:txBody>
      </p:sp>
      <p:pic>
        <p:nvPicPr>
          <p:cNvPr id="9" name="Immagine 8">
            <a:extLst>
              <a:ext uri="{FF2B5EF4-FFF2-40B4-BE49-F238E27FC236}">
                <a16:creationId xmlns:a16="http://schemas.microsoft.com/office/drawing/2014/main" id="{6E6402EE-E6B2-A42C-423A-7436A41F17F2}"/>
              </a:ext>
            </a:extLst>
          </p:cNvPr>
          <p:cNvPicPr/>
          <p:nvPr/>
        </p:nvPicPr>
        <p:blipFill rotWithShape="1">
          <a:blip r:embed="rId3" cstate="print">
            <a:extLst>
              <a:ext uri="{28A0092B-C50C-407E-A947-70E740481C1C}">
                <a14:useLocalDpi xmlns:a14="http://schemas.microsoft.com/office/drawing/2010/main" val="0"/>
              </a:ext>
            </a:extLst>
          </a:blip>
          <a:srcRect/>
          <a:stretch/>
        </p:blipFill>
        <p:spPr bwMode="auto">
          <a:xfrm>
            <a:off x="9539702" y="753891"/>
            <a:ext cx="2586790" cy="2201821"/>
          </a:xfrm>
          <a:prstGeom prst="rect">
            <a:avLst/>
          </a:prstGeom>
          <a:noFill/>
          <a:ln>
            <a:noFill/>
          </a:ln>
          <a:extLst>
            <a:ext uri="{53640926-AAD7-44D8-BBD7-CCE9431645EC}">
              <a14:shadowObscured xmlns:a14="http://schemas.microsoft.com/office/drawing/2010/main"/>
            </a:ext>
          </a:extLst>
        </p:spPr>
      </p:pic>
      <p:sp>
        <p:nvSpPr>
          <p:cNvPr id="16" name="Rectangle 2">
            <a:extLst>
              <a:ext uri="{FF2B5EF4-FFF2-40B4-BE49-F238E27FC236}">
                <a16:creationId xmlns:a16="http://schemas.microsoft.com/office/drawing/2014/main" id="{F0E24033-D5D8-D938-08C1-F17CB5D39199}"/>
              </a:ext>
            </a:extLst>
          </p:cNvPr>
          <p:cNvSpPr txBox="1">
            <a:spLocks noChangeArrowheads="1"/>
          </p:cNvSpPr>
          <p:nvPr/>
        </p:nvSpPr>
        <p:spPr>
          <a:xfrm>
            <a:off x="1514848" y="394233"/>
            <a:ext cx="8729354" cy="552224"/>
          </a:xfrm>
          <a:prstGeom prst="rect">
            <a:avLst/>
          </a:prstGeom>
        </p:spPr>
        <p:txBody>
          <a:bodyPr vert="horz" lIns="68580" tIns="34290" rIns="270000" bIns="34290" rtlCol="0" anchor="t">
            <a:noAutofit/>
          </a:bodyPr>
          <a:lstStyle>
            <a:lvl1pPr algn="l" defTabSz="914377" rtl="0" eaLnBrk="1" latinLnBrk="0" hangingPunct="1">
              <a:lnSpc>
                <a:spcPct val="90000"/>
              </a:lnSpc>
              <a:spcBef>
                <a:spcPct val="0"/>
              </a:spcBef>
              <a:buNone/>
              <a:defRPr sz="6000" kern="1200">
                <a:solidFill>
                  <a:schemeClr val="tx1"/>
                </a:solidFill>
                <a:latin typeface="+mj-lt"/>
                <a:ea typeface="+mj-ea"/>
                <a:cs typeface="+mj-cs"/>
              </a:defRPr>
            </a:lvl1pPr>
          </a:lstStyle>
          <a:p>
            <a:pPr>
              <a:tabLst>
                <a:tab pos="6524625" algn="l"/>
              </a:tabLst>
              <a:defRPr/>
            </a:pPr>
            <a:r>
              <a:rPr lang="it-IT" altLang="it-IT" sz="3200" b="1" dirty="0">
                <a:solidFill>
                  <a:srgbClr val="003366"/>
                </a:solidFill>
                <a:latin typeface="+mn-lt"/>
                <a:ea typeface="+mn-ea"/>
                <a:cs typeface="Arial" charset="0"/>
              </a:rPr>
              <a:t>Prevenzione strutturale</a:t>
            </a:r>
          </a:p>
        </p:txBody>
      </p:sp>
      <p:cxnSp>
        <p:nvCxnSpPr>
          <p:cNvPr id="17" name="Connettore diritto 16">
            <a:extLst>
              <a:ext uri="{FF2B5EF4-FFF2-40B4-BE49-F238E27FC236}">
                <a16:creationId xmlns:a16="http://schemas.microsoft.com/office/drawing/2014/main" id="{1ED53442-3AD8-6203-FA8F-57562AAE45E3}"/>
              </a:ext>
            </a:extLst>
          </p:cNvPr>
          <p:cNvCxnSpPr>
            <a:cxnSpLocks/>
          </p:cNvCxnSpPr>
          <p:nvPr/>
        </p:nvCxnSpPr>
        <p:spPr>
          <a:xfrm>
            <a:off x="1362636" y="1008971"/>
            <a:ext cx="273275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8" name="Figura a mano libera 11">
            <a:extLst>
              <a:ext uri="{FF2B5EF4-FFF2-40B4-BE49-F238E27FC236}">
                <a16:creationId xmlns:a16="http://schemas.microsoft.com/office/drawing/2014/main" id="{9A65AE72-4EBF-F6AE-4642-C21114F4FC7C}"/>
              </a:ext>
            </a:extLst>
          </p:cNvPr>
          <p:cNvSpPr/>
          <p:nvPr/>
        </p:nvSpPr>
        <p:spPr>
          <a:xfrm>
            <a:off x="313394" y="1154409"/>
            <a:ext cx="5506211" cy="608786"/>
          </a:xfrm>
          <a:custGeom>
            <a:avLst/>
            <a:gdLst>
              <a:gd name="connsiteX0" fmla="*/ 0 w 5299781"/>
              <a:gd name="connsiteY0" fmla="*/ 78722 h 472320"/>
              <a:gd name="connsiteX1" fmla="*/ 23057 w 5299781"/>
              <a:gd name="connsiteY1" fmla="*/ 23057 h 472320"/>
              <a:gd name="connsiteX2" fmla="*/ 78722 w 5299781"/>
              <a:gd name="connsiteY2" fmla="*/ 0 h 472320"/>
              <a:gd name="connsiteX3" fmla="*/ 5221059 w 5299781"/>
              <a:gd name="connsiteY3" fmla="*/ 0 h 472320"/>
              <a:gd name="connsiteX4" fmla="*/ 5276724 w 5299781"/>
              <a:gd name="connsiteY4" fmla="*/ 23057 h 472320"/>
              <a:gd name="connsiteX5" fmla="*/ 5299781 w 5299781"/>
              <a:gd name="connsiteY5" fmla="*/ 78722 h 472320"/>
              <a:gd name="connsiteX6" fmla="*/ 5299781 w 5299781"/>
              <a:gd name="connsiteY6" fmla="*/ 393598 h 472320"/>
              <a:gd name="connsiteX7" fmla="*/ 5276724 w 5299781"/>
              <a:gd name="connsiteY7" fmla="*/ 449263 h 472320"/>
              <a:gd name="connsiteX8" fmla="*/ 5221059 w 5299781"/>
              <a:gd name="connsiteY8" fmla="*/ 472320 h 472320"/>
              <a:gd name="connsiteX9" fmla="*/ 78722 w 5299781"/>
              <a:gd name="connsiteY9" fmla="*/ 472320 h 472320"/>
              <a:gd name="connsiteX10" fmla="*/ 23057 w 5299781"/>
              <a:gd name="connsiteY10" fmla="*/ 449263 h 472320"/>
              <a:gd name="connsiteX11" fmla="*/ 0 w 5299781"/>
              <a:gd name="connsiteY11" fmla="*/ 393598 h 472320"/>
              <a:gd name="connsiteX12" fmla="*/ 0 w 5299781"/>
              <a:gd name="connsiteY12" fmla="*/ 78722 h 472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99781" h="472320">
                <a:moveTo>
                  <a:pt x="0" y="78722"/>
                </a:moveTo>
                <a:cubicBezTo>
                  <a:pt x="0" y="57844"/>
                  <a:pt x="8294" y="37820"/>
                  <a:pt x="23057" y="23057"/>
                </a:cubicBezTo>
                <a:cubicBezTo>
                  <a:pt x="37820" y="8294"/>
                  <a:pt x="57844" y="0"/>
                  <a:pt x="78722" y="0"/>
                </a:cubicBezTo>
                <a:lnTo>
                  <a:pt x="5221059" y="0"/>
                </a:lnTo>
                <a:cubicBezTo>
                  <a:pt x="5241937" y="0"/>
                  <a:pt x="5261961" y="8294"/>
                  <a:pt x="5276724" y="23057"/>
                </a:cubicBezTo>
                <a:cubicBezTo>
                  <a:pt x="5291487" y="37820"/>
                  <a:pt x="5299781" y="57844"/>
                  <a:pt x="5299781" y="78722"/>
                </a:cubicBezTo>
                <a:lnTo>
                  <a:pt x="5299781" y="393598"/>
                </a:lnTo>
                <a:cubicBezTo>
                  <a:pt x="5299781" y="414476"/>
                  <a:pt x="5291487" y="434500"/>
                  <a:pt x="5276724" y="449263"/>
                </a:cubicBezTo>
                <a:cubicBezTo>
                  <a:pt x="5261961" y="464026"/>
                  <a:pt x="5241937" y="472320"/>
                  <a:pt x="5221059" y="472320"/>
                </a:cubicBezTo>
                <a:lnTo>
                  <a:pt x="78722" y="472320"/>
                </a:lnTo>
                <a:cubicBezTo>
                  <a:pt x="57844" y="472320"/>
                  <a:pt x="37820" y="464026"/>
                  <a:pt x="23057" y="449263"/>
                </a:cubicBezTo>
                <a:cubicBezTo>
                  <a:pt x="8294" y="434500"/>
                  <a:pt x="0" y="414476"/>
                  <a:pt x="0" y="393598"/>
                </a:cubicBezTo>
                <a:lnTo>
                  <a:pt x="0" y="78722"/>
                </a:lnTo>
                <a:close/>
              </a:path>
            </a:pathLst>
          </a:custGeom>
          <a:solidFill>
            <a:schemeClr val="accent2">
              <a:lumMod val="75000"/>
            </a:schemeClr>
          </a:solidFill>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lIns="180000" tIns="23057" rIns="180000" bIns="23057" spcCol="1270" anchor="ctr"/>
          <a:lstStyle/>
          <a:p>
            <a:pPr marL="342900" indent="-342900" defTabSz="622300">
              <a:lnSpc>
                <a:spcPct val="90000"/>
              </a:lnSpc>
              <a:spcAft>
                <a:spcPct val="35000"/>
              </a:spcAft>
              <a:buFont typeface="+mj-lt"/>
              <a:buAutoNum type="alphaLcParenR" startAt="2"/>
              <a:defRPr/>
            </a:pPr>
            <a:r>
              <a:rPr lang="it-IT" sz="2000" b="1" dirty="0">
                <a:effectLst>
                  <a:outerShdw blurRad="38100" dist="38100" dir="2700000" algn="tl">
                    <a:srgbClr val="000000">
                      <a:alpha val="43137"/>
                    </a:srgbClr>
                  </a:outerShdw>
                </a:effectLst>
                <a:latin typeface="Candara" panose="020E0502030303020204" pitchFamily="34" charset="0"/>
              </a:rPr>
              <a:t>INTERVENTI SU EDIFICI E OPERE PUBBLICHE</a:t>
            </a:r>
          </a:p>
        </p:txBody>
      </p:sp>
    </p:spTree>
    <p:extLst>
      <p:ext uri="{BB962C8B-B14F-4D97-AF65-F5344CB8AC3E}">
        <p14:creationId xmlns:p14="http://schemas.microsoft.com/office/powerpoint/2010/main" val="40895306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8163" y="2070158"/>
            <a:ext cx="3891025" cy="2838988"/>
          </a:xfrm>
          <a:prstGeom prst="rect">
            <a:avLst/>
          </a:prstGeom>
        </p:spPr>
      </p:pic>
      <p:pic>
        <p:nvPicPr>
          <p:cNvPr id="4" name="Immagine 3">
            <a:extLst>
              <a:ext uri="{FF2B5EF4-FFF2-40B4-BE49-F238E27FC236}">
                <a16:creationId xmlns:a16="http://schemas.microsoft.com/office/drawing/2014/main" id="{C13DA4EF-B342-42E2-8574-12EB5CA79C16}"/>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646" y="1639483"/>
            <a:ext cx="4161851" cy="5209674"/>
          </a:xfrm>
          <a:prstGeom prst="rect">
            <a:avLst/>
          </a:prstGeom>
          <a:noFill/>
          <a:ln>
            <a:noFill/>
          </a:ln>
        </p:spPr>
      </p:pic>
      <p:grpSp>
        <p:nvGrpSpPr>
          <p:cNvPr id="6" name="Gruppo 5">
            <a:extLst>
              <a:ext uri="{FF2B5EF4-FFF2-40B4-BE49-F238E27FC236}">
                <a16:creationId xmlns:a16="http://schemas.microsoft.com/office/drawing/2014/main" id="{5CAF8B9E-F5F9-4A38-939E-D848ED4015B2}"/>
              </a:ext>
            </a:extLst>
          </p:cNvPr>
          <p:cNvGrpSpPr/>
          <p:nvPr/>
        </p:nvGrpSpPr>
        <p:grpSpPr>
          <a:xfrm>
            <a:off x="10096075" y="903903"/>
            <a:ext cx="1980000" cy="1452487"/>
            <a:chOff x="10186161" y="4996"/>
            <a:chExt cx="1980000" cy="1452487"/>
          </a:xfrm>
        </p:grpSpPr>
        <p:pic>
          <p:nvPicPr>
            <p:cNvPr id="7" name="Immagine 6">
              <a:extLst>
                <a:ext uri="{FF2B5EF4-FFF2-40B4-BE49-F238E27FC236}">
                  <a16:creationId xmlns:a16="http://schemas.microsoft.com/office/drawing/2014/main" id="{7B6538A7-5A2E-42F9-A80F-F584CEC81C8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86161" y="4996"/>
              <a:ext cx="1980000" cy="1287562"/>
            </a:xfrm>
            <a:prstGeom prst="rect">
              <a:avLst/>
            </a:prstGeom>
          </p:spPr>
        </p:pic>
        <p:sp>
          <p:nvSpPr>
            <p:cNvPr id="8" name="Rettangolo 7">
              <a:extLst>
                <a:ext uri="{FF2B5EF4-FFF2-40B4-BE49-F238E27FC236}">
                  <a16:creationId xmlns:a16="http://schemas.microsoft.com/office/drawing/2014/main" id="{2959B1FD-BB40-45ED-8CDE-5CE2CBE74C54}"/>
                </a:ext>
              </a:extLst>
            </p:cNvPr>
            <p:cNvSpPr/>
            <p:nvPr/>
          </p:nvSpPr>
          <p:spPr>
            <a:xfrm>
              <a:off x="10186161" y="1097483"/>
              <a:ext cx="1980000" cy="360000"/>
            </a:xfrm>
            <a:prstGeom prst="rect">
              <a:avLst/>
            </a:prstGeom>
            <a:solidFill>
              <a:srgbClr val="0070C0"/>
            </a:solidFill>
          </p:spPr>
          <p:txBody>
            <a:bodyPr wrap="square">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it-IT" sz="2000" b="1" dirty="0">
                  <a:solidFill>
                    <a:schemeClr val="bg1"/>
                  </a:solidFill>
                  <a:ea typeface="MS Mincho" panose="02020609040205080304"/>
                  <a:cs typeface="Times New Roman" panose="02020603050405020304" pitchFamily="18" charset="0"/>
                </a:rPr>
                <a:t>Municipio</a:t>
              </a:r>
            </a:p>
          </p:txBody>
        </p:sp>
      </p:grpSp>
      <p:grpSp>
        <p:nvGrpSpPr>
          <p:cNvPr id="9" name="Gruppo 8">
            <a:extLst>
              <a:ext uri="{FF2B5EF4-FFF2-40B4-BE49-F238E27FC236}">
                <a16:creationId xmlns:a16="http://schemas.microsoft.com/office/drawing/2014/main" id="{53CBB1E5-AAAB-419F-8A42-0FB4F4ADA5C5}"/>
              </a:ext>
            </a:extLst>
          </p:cNvPr>
          <p:cNvGrpSpPr/>
          <p:nvPr/>
        </p:nvGrpSpPr>
        <p:grpSpPr>
          <a:xfrm>
            <a:off x="10096075" y="5169484"/>
            <a:ext cx="1980000" cy="1448316"/>
            <a:chOff x="10173299" y="4270579"/>
            <a:chExt cx="1980000" cy="1448316"/>
          </a:xfrm>
        </p:grpSpPr>
        <p:pic>
          <p:nvPicPr>
            <p:cNvPr id="10" name="Immagine 9">
              <a:extLst>
                <a:ext uri="{FF2B5EF4-FFF2-40B4-BE49-F238E27FC236}">
                  <a16:creationId xmlns:a16="http://schemas.microsoft.com/office/drawing/2014/main" id="{C3B07331-E5D7-4D2D-AA07-9255D83135E1}"/>
                </a:ext>
              </a:extLst>
            </p:cNvPr>
            <p:cNvPicPr>
              <a:picLocks noChangeAspect="1"/>
            </p:cNvPicPr>
            <p:nvPr/>
          </p:nvPicPr>
          <p:blipFill rotWithShape="1">
            <a:blip r:embed="rId6" cstate="hqprint">
              <a:extLst>
                <a:ext uri="{28A0092B-C50C-407E-A947-70E740481C1C}">
                  <a14:useLocalDpi xmlns:a14="http://schemas.microsoft.com/office/drawing/2010/main" val="0"/>
                </a:ext>
              </a:extLst>
            </a:blip>
            <a:srcRect/>
            <a:stretch/>
          </p:blipFill>
          <p:spPr>
            <a:xfrm>
              <a:off x="10173299" y="4270579"/>
              <a:ext cx="1980000" cy="1300815"/>
            </a:xfrm>
            <a:prstGeom prst="rect">
              <a:avLst/>
            </a:prstGeom>
          </p:spPr>
        </p:pic>
        <p:sp>
          <p:nvSpPr>
            <p:cNvPr id="11" name="Rettangolo 10">
              <a:extLst>
                <a:ext uri="{FF2B5EF4-FFF2-40B4-BE49-F238E27FC236}">
                  <a16:creationId xmlns:a16="http://schemas.microsoft.com/office/drawing/2014/main" id="{AEB54B35-8735-428B-B162-27E3ACAD3E5F}"/>
                </a:ext>
              </a:extLst>
            </p:cNvPr>
            <p:cNvSpPr/>
            <p:nvPr/>
          </p:nvSpPr>
          <p:spPr>
            <a:xfrm>
              <a:off x="10173299" y="5358895"/>
              <a:ext cx="1980000" cy="360000"/>
            </a:xfrm>
            <a:prstGeom prst="rect">
              <a:avLst/>
            </a:prstGeom>
            <a:solidFill>
              <a:srgbClr val="92D050"/>
            </a:solidFill>
          </p:spPr>
          <p:txBody>
            <a:bodyPr wrap="square">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it-IT" sz="2000" b="1" dirty="0">
                  <a:solidFill>
                    <a:schemeClr val="bg1"/>
                  </a:solidFill>
                  <a:ea typeface="MS Mincho" panose="02020609040205080304"/>
                  <a:cs typeface="Times New Roman" panose="02020603050405020304" pitchFamily="18" charset="0"/>
                </a:rPr>
                <a:t>Ospedale</a:t>
              </a:r>
              <a:endParaRPr lang="it-IT" sz="2000" b="1" dirty="0">
                <a:solidFill>
                  <a:schemeClr val="bg1"/>
                </a:solidFill>
              </a:endParaRPr>
            </a:p>
          </p:txBody>
        </p:sp>
      </p:grpSp>
      <p:grpSp>
        <p:nvGrpSpPr>
          <p:cNvPr id="12" name="Gruppo 11">
            <a:extLst>
              <a:ext uri="{FF2B5EF4-FFF2-40B4-BE49-F238E27FC236}">
                <a16:creationId xmlns:a16="http://schemas.microsoft.com/office/drawing/2014/main" id="{50D6F9DB-B057-444B-97A7-7D97D671EE48}"/>
              </a:ext>
            </a:extLst>
          </p:cNvPr>
          <p:cNvGrpSpPr/>
          <p:nvPr/>
        </p:nvGrpSpPr>
        <p:grpSpPr>
          <a:xfrm>
            <a:off x="10096075" y="2349935"/>
            <a:ext cx="1980000" cy="1452487"/>
            <a:chOff x="10193153" y="1451029"/>
            <a:chExt cx="1980000" cy="1452487"/>
          </a:xfrm>
        </p:grpSpPr>
        <p:pic>
          <p:nvPicPr>
            <p:cNvPr id="13" name="Immagine 12">
              <a:extLst>
                <a:ext uri="{FF2B5EF4-FFF2-40B4-BE49-F238E27FC236}">
                  <a16:creationId xmlns:a16="http://schemas.microsoft.com/office/drawing/2014/main" id="{9E7B965A-34B9-4710-8672-650EB36EBF0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193153" y="1451029"/>
              <a:ext cx="1980000" cy="1296661"/>
            </a:xfrm>
            <a:prstGeom prst="rect">
              <a:avLst/>
            </a:prstGeom>
          </p:spPr>
        </p:pic>
        <p:sp>
          <p:nvSpPr>
            <p:cNvPr id="14" name="Rettangolo 13">
              <a:extLst>
                <a:ext uri="{FF2B5EF4-FFF2-40B4-BE49-F238E27FC236}">
                  <a16:creationId xmlns:a16="http://schemas.microsoft.com/office/drawing/2014/main" id="{360A78C6-FB01-4CC0-AD4B-34BD10459125}"/>
                </a:ext>
              </a:extLst>
            </p:cNvPr>
            <p:cNvSpPr/>
            <p:nvPr/>
          </p:nvSpPr>
          <p:spPr>
            <a:xfrm>
              <a:off x="10193153" y="2543516"/>
              <a:ext cx="1980000" cy="360000"/>
            </a:xfrm>
            <a:prstGeom prst="rect">
              <a:avLst/>
            </a:prstGeom>
            <a:solidFill>
              <a:srgbClr val="7030A0"/>
            </a:solidFill>
          </p:spPr>
          <p:txBody>
            <a:bodyPr wrap="square">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it-IT" b="1" dirty="0">
                  <a:solidFill>
                    <a:schemeClr val="bg1"/>
                  </a:solidFill>
                  <a:ea typeface="MS Mincho" panose="02020609040205080304"/>
                  <a:cs typeface="Times New Roman" panose="02020603050405020304" pitchFamily="18" charset="0"/>
                </a:rPr>
                <a:t>Pubblica sicurezza</a:t>
              </a:r>
            </a:p>
          </p:txBody>
        </p:sp>
      </p:grpSp>
      <p:grpSp>
        <p:nvGrpSpPr>
          <p:cNvPr id="15" name="Gruppo 14">
            <a:extLst>
              <a:ext uri="{FF2B5EF4-FFF2-40B4-BE49-F238E27FC236}">
                <a16:creationId xmlns:a16="http://schemas.microsoft.com/office/drawing/2014/main" id="{CDB25B35-78DA-4803-B018-5A3C22FFBBE9}"/>
              </a:ext>
            </a:extLst>
          </p:cNvPr>
          <p:cNvGrpSpPr/>
          <p:nvPr/>
        </p:nvGrpSpPr>
        <p:grpSpPr>
          <a:xfrm>
            <a:off x="10096075" y="3795968"/>
            <a:ext cx="1980000" cy="1448316"/>
            <a:chOff x="10196649" y="2897062"/>
            <a:chExt cx="1980000" cy="1448316"/>
          </a:xfrm>
        </p:grpSpPr>
        <p:pic>
          <p:nvPicPr>
            <p:cNvPr id="16" name="Immagine 15">
              <a:extLst>
                <a:ext uri="{FF2B5EF4-FFF2-40B4-BE49-F238E27FC236}">
                  <a16:creationId xmlns:a16="http://schemas.microsoft.com/office/drawing/2014/main" id="{02C7BFBB-375A-4FBF-8E0E-78EA44003776}"/>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10196649" y="2897062"/>
              <a:ext cx="1980000" cy="1331621"/>
            </a:xfrm>
            <a:prstGeom prst="rect">
              <a:avLst/>
            </a:prstGeom>
          </p:spPr>
        </p:pic>
        <p:sp>
          <p:nvSpPr>
            <p:cNvPr id="17" name="Rettangolo 16">
              <a:extLst>
                <a:ext uri="{FF2B5EF4-FFF2-40B4-BE49-F238E27FC236}">
                  <a16:creationId xmlns:a16="http://schemas.microsoft.com/office/drawing/2014/main" id="{1A60821D-163B-41EA-A383-571B9724EAC4}"/>
                </a:ext>
              </a:extLst>
            </p:cNvPr>
            <p:cNvSpPr/>
            <p:nvPr/>
          </p:nvSpPr>
          <p:spPr>
            <a:xfrm>
              <a:off x="10196649" y="3985378"/>
              <a:ext cx="1980000" cy="360000"/>
            </a:xfrm>
            <a:prstGeom prst="rect">
              <a:avLst/>
            </a:prstGeom>
            <a:solidFill>
              <a:srgbClr val="CC0000"/>
            </a:solidFill>
          </p:spPr>
          <p:txBody>
            <a:bodyPr wrap="square">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it-IT" sz="2000" b="1" dirty="0">
                  <a:solidFill>
                    <a:schemeClr val="bg1"/>
                  </a:solidFill>
                  <a:ea typeface="MS Mincho" panose="02020609040205080304"/>
                  <a:cs typeface="Times New Roman" panose="02020603050405020304" pitchFamily="18" charset="0"/>
                </a:rPr>
                <a:t>Scuola</a:t>
              </a:r>
            </a:p>
          </p:txBody>
        </p:sp>
      </p:grpSp>
      <p:sp>
        <p:nvSpPr>
          <p:cNvPr id="18" name="Rettangolo 17">
            <a:extLst>
              <a:ext uri="{FF2B5EF4-FFF2-40B4-BE49-F238E27FC236}">
                <a16:creationId xmlns:a16="http://schemas.microsoft.com/office/drawing/2014/main" id="{A6D9E0AF-0B85-4A90-B5B1-B0D98913C15F}"/>
              </a:ext>
            </a:extLst>
          </p:cNvPr>
          <p:cNvSpPr/>
          <p:nvPr/>
        </p:nvSpPr>
        <p:spPr>
          <a:xfrm>
            <a:off x="9643006" y="3369369"/>
            <a:ext cx="516488" cy="477054"/>
          </a:xfrm>
          <a:prstGeom prst="rect">
            <a:avLst/>
          </a:prstGeom>
        </p:spPr>
        <p:txBody>
          <a:bodyPr wrap="none">
            <a:spAutoFit/>
          </a:bodyPr>
          <a:lstStyle/>
          <a:p>
            <a:r>
              <a:rPr lang="it-IT" sz="2500" b="1" dirty="0">
                <a:solidFill>
                  <a:srgbClr val="0070C0"/>
                </a:solidFill>
                <a:latin typeface="Candara" panose="020E0502030303020204" pitchFamily="34" charset="0"/>
                <a:ea typeface="MS Mincho" panose="02020609040205080304"/>
              </a:rPr>
              <a:t>6%</a:t>
            </a:r>
            <a:endParaRPr lang="it-IT" sz="2500" dirty="0"/>
          </a:p>
        </p:txBody>
      </p:sp>
      <p:sp>
        <p:nvSpPr>
          <p:cNvPr id="19" name="Rettangolo 18">
            <a:extLst>
              <a:ext uri="{FF2B5EF4-FFF2-40B4-BE49-F238E27FC236}">
                <a16:creationId xmlns:a16="http://schemas.microsoft.com/office/drawing/2014/main" id="{F5125D63-774A-4496-A316-E746CE973DA2}"/>
              </a:ext>
            </a:extLst>
          </p:cNvPr>
          <p:cNvSpPr/>
          <p:nvPr/>
        </p:nvSpPr>
        <p:spPr>
          <a:xfrm>
            <a:off x="9506751" y="4829610"/>
            <a:ext cx="652743" cy="477054"/>
          </a:xfrm>
          <a:prstGeom prst="rect">
            <a:avLst/>
          </a:prstGeom>
        </p:spPr>
        <p:txBody>
          <a:bodyPr wrap="none">
            <a:spAutoFit/>
          </a:bodyPr>
          <a:lstStyle/>
          <a:p>
            <a:r>
              <a:rPr lang="it-IT" sz="2500" b="1" dirty="0">
                <a:solidFill>
                  <a:srgbClr val="0070C0"/>
                </a:solidFill>
                <a:latin typeface="Candara" panose="020E0502030303020204" pitchFamily="34" charset="0"/>
                <a:ea typeface="MS Mincho" panose="02020609040205080304"/>
              </a:rPr>
              <a:t>23%</a:t>
            </a:r>
            <a:endParaRPr lang="it-IT" sz="2500" dirty="0"/>
          </a:p>
        </p:txBody>
      </p:sp>
      <p:sp>
        <p:nvSpPr>
          <p:cNvPr id="20" name="Rettangolo 19">
            <a:extLst>
              <a:ext uri="{FF2B5EF4-FFF2-40B4-BE49-F238E27FC236}">
                <a16:creationId xmlns:a16="http://schemas.microsoft.com/office/drawing/2014/main" id="{F3883C82-B62C-46C0-9B10-D5090A7F0EDB}"/>
              </a:ext>
            </a:extLst>
          </p:cNvPr>
          <p:cNvSpPr/>
          <p:nvPr/>
        </p:nvSpPr>
        <p:spPr>
          <a:xfrm>
            <a:off x="9534002" y="6186048"/>
            <a:ext cx="625492" cy="477054"/>
          </a:xfrm>
          <a:prstGeom prst="rect">
            <a:avLst/>
          </a:prstGeom>
        </p:spPr>
        <p:txBody>
          <a:bodyPr wrap="none">
            <a:spAutoFit/>
          </a:bodyPr>
          <a:lstStyle/>
          <a:p>
            <a:r>
              <a:rPr lang="it-IT" sz="2500" b="1" dirty="0">
                <a:solidFill>
                  <a:srgbClr val="0070C0"/>
                </a:solidFill>
                <a:latin typeface="Candara" panose="020E0502030303020204" pitchFamily="34" charset="0"/>
                <a:ea typeface="MS Mincho" panose="02020609040205080304"/>
              </a:rPr>
              <a:t>10%</a:t>
            </a:r>
            <a:endParaRPr lang="it-IT" sz="2500" dirty="0"/>
          </a:p>
        </p:txBody>
      </p:sp>
      <p:sp>
        <p:nvSpPr>
          <p:cNvPr id="21" name="Rettangolo 20">
            <a:extLst>
              <a:ext uri="{FF2B5EF4-FFF2-40B4-BE49-F238E27FC236}">
                <a16:creationId xmlns:a16="http://schemas.microsoft.com/office/drawing/2014/main" id="{C459757C-5053-4ACB-B837-683CAD8CEAB0}"/>
              </a:ext>
            </a:extLst>
          </p:cNvPr>
          <p:cNvSpPr/>
          <p:nvPr/>
        </p:nvSpPr>
        <p:spPr>
          <a:xfrm>
            <a:off x="9489118" y="1930433"/>
            <a:ext cx="670376" cy="477054"/>
          </a:xfrm>
          <a:prstGeom prst="rect">
            <a:avLst/>
          </a:prstGeom>
        </p:spPr>
        <p:txBody>
          <a:bodyPr wrap="none">
            <a:spAutoFit/>
          </a:bodyPr>
          <a:lstStyle/>
          <a:p>
            <a:r>
              <a:rPr lang="it-IT" sz="2500" b="1" dirty="0">
                <a:solidFill>
                  <a:srgbClr val="0070C0"/>
                </a:solidFill>
                <a:latin typeface="Candara" panose="020E0502030303020204" pitchFamily="34" charset="0"/>
                <a:ea typeface="MS Mincho" panose="02020609040205080304"/>
              </a:rPr>
              <a:t>52%</a:t>
            </a:r>
            <a:endParaRPr lang="it-IT" sz="2500" dirty="0"/>
          </a:p>
        </p:txBody>
      </p:sp>
      <p:grpSp>
        <p:nvGrpSpPr>
          <p:cNvPr id="22" name="Gruppo 21">
            <a:extLst>
              <a:ext uri="{FF2B5EF4-FFF2-40B4-BE49-F238E27FC236}">
                <a16:creationId xmlns:a16="http://schemas.microsoft.com/office/drawing/2014/main" id="{4561F7CE-B561-456B-B352-3795BE577A9D}"/>
              </a:ext>
            </a:extLst>
          </p:cNvPr>
          <p:cNvGrpSpPr/>
          <p:nvPr/>
        </p:nvGrpSpPr>
        <p:grpSpPr>
          <a:xfrm>
            <a:off x="2995725" y="1652581"/>
            <a:ext cx="5253877" cy="894081"/>
            <a:chOff x="4869276" y="88116"/>
            <a:chExt cx="7553167" cy="894080"/>
          </a:xfrm>
        </p:grpSpPr>
        <p:sp>
          <p:nvSpPr>
            <p:cNvPr id="23" name="Figura a mano libera 15">
              <a:extLst>
                <a:ext uri="{FF2B5EF4-FFF2-40B4-BE49-F238E27FC236}">
                  <a16:creationId xmlns:a16="http://schemas.microsoft.com/office/drawing/2014/main" id="{0F779A7E-9E18-4546-BED1-C6694A220B20}"/>
                </a:ext>
              </a:extLst>
            </p:cNvPr>
            <p:cNvSpPr/>
            <p:nvPr/>
          </p:nvSpPr>
          <p:spPr>
            <a:xfrm>
              <a:off x="4869276" y="133171"/>
              <a:ext cx="3051406" cy="684361"/>
            </a:xfrm>
            <a:custGeom>
              <a:avLst/>
              <a:gdLst>
                <a:gd name="connsiteX0" fmla="*/ 0 w 3240000"/>
                <a:gd name="connsiteY0" fmla="*/ 89408 h 894080"/>
                <a:gd name="connsiteX1" fmla="*/ 89408 w 3240000"/>
                <a:gd name="connsiteY1" fmla="*/ 0 h 894080"/>
                <a:gd name="connsiteX2" fmla="*/ 3150592 w 3240000"/>
                <a:gd name="connsiteY2" fmla="*/ 0 h 894080"/>
                <a:gd name="connsiteX3" fmla="*/ 3240000 w 3240000"/>
                <a:gd name="connsiteY3" fmla="*/ 89408 h 894080"/>
                <a:gd name="connsiteX4" fmla="*/ 3240000 w 3240000"/>
                <a:gd name="connsiteY4" fmla="*/ 804672 h 894080"/>
                <a:gd name="connsiteX5" fmla="*/ 3150592 w 3240000"/>
                <a:gd name="connsiteY5" fmla="*/ 894080 h 894080"/>
                <a:gd name="connsiteX6" fmla="*/ 89408 w 3240000"/>
                <a:gd name="connsiteY6" fmla="*/ 894080 h 894080"/>
                <a:gd name="connsiteX7" fmla="*/ 0 w 3240000"/>
                <a:gd name="connsiteY7" fmla="*/ 804672 h 894080"/>
                <a:gd name="connsiteX8" fmla="*/ 0 w 3240000"/>
                <a:gd name="connsiteY8" fmla="*/ 89408 h 894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40000" h="894080">
                  <a:moveTo>
                    <a:pt x="0" y="89408"/>
                  </a:moveTo>
                  <a:cubicBezTo>
                    <a:pt x="0" y="40029"/>
                    <a:pt x="40029" y="0"/>
                    <a:pt x="89408" y="0"/>
                  </a:cubicBezTo>
                  <a:lnTo>
                    <a:pt x="3150592" y="0"/>
                  </a:lnTo>
                  <a:cubicBezTo>
                    <a:pt x="3199971" y="0"/>
                    <a:pt x="3240000" y="40029"/>
                    <a:pt x="3240000" y="89408"/>
                  </a:cubicBezTo>
                  <a:lnTo>
                    <a:pt x="3240000" y="804672"/>
                  </a:lnTo>
                  <a:cubicBezTo>
                    <a:pt x="3240000" y="854051"/>
                    <a:pt x="3199971" y="894080"/>
                    <a:pt x="3150592" y="894080"/>
                  </a:cubicBezTo>
                  <a:lnTo>
                    <a:pt x="89408" y="894080"/>
                  </a:lnTo>
                  <a:cubicBezTo>
                    <a:pt x="40029" y="894080"/>
                    <a:pt x="0" y="854051"/>
                    <a:pt x="0" y="804672"/>
                  </a:cubicBezTo>
                  <a:lnTo>
                    <a:pt x="0" y="89408"/>
                  </a:lnTo>
                  <a:close/>
                </a:path>
              </a:pathLst>
            </a:custGeom>
            <a:solidFill>
              <a:schemeClr val="bg1">
                <a:lumMod val="95000"/>
              </a:schemeClr>
            </a:solidFill>
          </p:spPr>
          <p:style>
            <a:lnRef idx="3">
              <a:schemeClr val="accent2">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spcFirstLastPara="0" vert="horz" wrap="square" lIns="144000" tIns="108000" rIns="108000" bIns="108000" numCol="1" spcCol="1270" anchor="ctr" anchorCtr="0">
              <a:noAutofit/>
            </a:bodyPr>
            <a:lstStyle/>
            <a:p>
              <a:pPr defTabSz="888978">
                <a:lnSpc>
                  <a:spcPct val="90000"/>
                </a:lnSpc>
                <a:spcBef>
                  <a:spcPct val="0"/>
                </a:spcBef>
                <a:spcAft>
                  <a:spcPct val="35000"/>
                </a:spcAft>
              </a:pPr>
              <a:r>
                <a:rPr lang="it-IT" b="1" dirty="0">
                  <a:latin typeface="Century Gothic" panose="020B0502020202020204" pitchFamily="34" charset="0"/>
                </a:rPr>
                <a:t>INTERVENTI FINANZIATI </a:t>
              </a:r>
            </a:p>
          </p:txBody>
        </p:sp>
        <p:sp>
          <p:nvSpPr>
            <p:cNvPr id="24" name="Figura a mano libera 17">
              <a:extLst>
                <a:ext uri="{FF2B5EF4-FFF2-40B4-BE49-F238E27FC236}">
                  <a16:creationId xmlns:a16="http://schemas.microsoft.com/office/drawing/2014/main" id="{F109804C-AFC5-46C6-82CA-819CD1A3CBAD}"/>
                </a:ext>
              </a:extLst>
            </p:cNvPr>
            <p:cNvSpPr/>
            <p:nvPr/>
          </p:nvSpPr>
          <p:spPr>
            <a:xfrm rot="16200000">
              <a:off x="7808212" y="182707"/>
              <a:ext cx="581152" cy="581152"/>
            </a:xfrm>
            <a:custGeom>
              <a:avLst/>
              <a:gdLst>
                <a:gd name="connsiteX0" fmla="*/ 0 w 581152"/>
                <a:gd name="connsiteY0" fmla="*/ 319634 h 581152"/>
                <a:gd name="connsiteX1" fmla="*/ 130759 w 581152"/>
                <a:gd name="connsiteY1" fmla="*/ 319634 h 581152"/>
                <a:gd name="connsiteX2" fmla="*/ 130759 w 581152"/>
                <a:gd name="connsiteY2" fmla="*/ 0 h 581152"/>
                <a:gd name="connsiteX3" fmla="*/ 450393 w 581152"/>
                <a:gd name="connsiteY3" fmla="*/ 0 h 581152"/>
                <a:gd name="connsiteX4" fmla="*/ 450393 w 581152"/>
                <a:gd name="connsiteY4" fmla="*/ 319634 h 581152"/>
                <a:gd name="connsiteX5" fmla="*/ 581152 w 581152"/>
                <a:gd name="connsiteY5" fmla="*/ 319634 h 581152"/>
                <a:gd name="connsiteX6" fmla="*/ 290576 w 581152"/>
                <a:gd name="connsiteY6" fmla="*/ 581152 h 581152"/>
                <a:gd name="connsiteX7" fmla="*/ 0 w 581152"/>
                <a:gd name="connsiteY7" fmla="*/ 319634 h 581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1152" h="581152">
                  <a:moveTo>
                    <a:pt x="0" y="319634"/>
                  </a:moveTo>
                  <a:lnTo>
                    <a:pt x="130759" y="319634"/>
                  </a:lnTo>
                  <a:lnTo>
                    <a:pt x="130759" y="0"/>
                  </a:lnTo>
                  <a:lnTo>
                    <a:pt x="450393" y="0"/>
                  </a:lnTo>
                  <a:lnTo>
                    <a:pt x="450393" y="319634"/>
                  </a:lnTo>
                  <a:lnTo>
                    <a:pt x="581152" y="319634"/>
                  </a:lnTo>
                  <a:lnTo>
                    <a:pt x="290576" y="581152"/>
                  </a:lnTo>
                  <a:lnTo>
                    <a:pt x="0" y="319634"/>
                  </a:lnTo>
                  <a:close/>
                </a:path>
              </a:pathLst>
            </a:custGeom>
            <a:solidFill>
              <a:srgbClr val="FFFF99">
                <a:alpha val="90000"/>
              </a:srgbClr>
            </a:solidFill>
          </p:spPr>
          <p:style>
            <a:lnRef idx="2">
              <a:schemeClr val="accent2">
                <a:alpha val="90000"/>
                <a:hueOff val="0"/>
                <a:satOff val="0"/>
                <a:lumOff val="0"/>
                <a:alphaOff val="0"/>
              </a:schemeClr>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61239" tIns="30480" rIns="161239" bIns="174315" numCol="1" spcCol="1270" anchor="ctr" anchorCtr="0">
              <a:noAutofit/>
            </a:bodyPr>
            <a:lstStyle/>
            <a:p>
              <a:pPr algn="ctr" defTabSz="1066773">
                <a:lnSpc>
                  <a:spcPct val="90000"/>
                </a:lnSpc>
                <a:spcBef>
                  <a:spcPct val="0"/>
                </a:spcBef>
                <a:spcAft>
                  <a:spcPct val="35000"/>
                </a:spcAft>
              </a:pPr>
              <a:endParaRPr lang="it-IT" sz="2400"/>
            </a:p>
          </p:txBody>
        </p:sp>
        <p:sp>
          <p:nvSpPr>
            <p:cNvPr id="25" name="Figura a mano libera 18">
              <a:extLst>
                <a:ext uri="{FF2B5EF4-FFF2-40B4-BE49-F238E27FC236}">
                  <a16:creationId xmlns:a16="http://schemas.microsoft.com/office/drawing/2014/main" id="{70D39824-638F-4B2F-846E-5D690C2BCB0C}"/>
                </a:ext>
              </a:extLst>
            </p:cNvPr>
            <p:cNvSpPr/>
            <p:nvPr/>
          </p:nvSpPr>
          <p:spPr>
            <a:xfrm>
              <a:off x="8443964" y="88116"/>
              <a:ext cx="3978479" cy="894080"/>
            </a:xfrm>
            <a:custGeom>
              <a:avLst/>
              <a:gdLst>
                <a:gd name="connsiteX0" fmla="*/ 0 w 3240000"/>
                <a:gd name="connsiteY0" fmla="*/ 89408 h 894080"/>
                <a:gd name="connsiteX1" fmla="*/ 89408 w 3240000"/>
                <a:gd name="connsiteY1" fmla="*/ 0 h 894080"/>
                <a:gd name="connsiteX2" fmla="*/ 3150592 w 3240000"/>
                <a:gd name="connsiteY2" fmla="*/ 0 h 894080"/>
                <a:gd name="connsiteX3" fmla="*/ 3240000 w 3240000"/>
                <a:gd name="connsiteY3" fmla="*/ 89408 h 894080"/>
                <a:gd name="connsiteX4" fmla="*/ 3240000 w 3240000"/>
                <a:gd name="connsiteY4" fmla="*/ 804672 h 894080"/>
                <a:gd name="connsiteX5" fmla="*/ 3150592 w 3240000"/>
                <a:gd name="connsiteY5" fmla="*/ 894080 h 894080"/>
                <a:gd name="connsiteX6" fmla="*/ 89408 w 3240000"/>
                <a:gd name="connsiteY6" fmla="*/ 894080 h 894080"/>
                <a:gd name="connsiteX7" fmla="*/ 0 w 3240000"/>
                <a:gd name="connsiteY7" fmla="*/ 804672 h 894080"/>
                <a:gd name="connsiteX8" fmla="*/ 0 w 3240000"/>
                <a:gd name="connsiteY8" fmla="*/ 89408 h 894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40000" h="894080">
                  <a:moveTo>
                    <a:pt x="0" y="89408"/>
                  </a:moveTo>
                  <a:cubicBezTo>
                    <a:pt x="0" y="40029"/>
                    <a:pt x="40029" y="0"/>
                    <a:pt x="89408" y="0"/>
                  </a:cubicBezTo>
                  <a:lnTo>
                    <a:pt x="3150592" y="0"/>
                  </a:lnTo>
                  <a:cubicBezTo>
                    <a:pt x="3199971" y="0"/>
                    <a:pt x="3240000" y="40029"/>
                    <a:pt x="3240000" y="89408"/>
                  </a:cubicBezTo>
                  <a:lnTo>
                    <a:pt x="3240000" y="804672"/>
                  </a:lnTo>
                  <a:cubicBezTo>
                    <a:pt x="3240000" y="854051"/>
                    <a:pt x="3199971" y="894080"/>
                    <a:pt x="3150592" y="894080"/>
                  </a:cubicBezTo>
                  <a:lnTo>
                    <a:pt x="89408" y="894080"/>
                  </a:lnTo>
                  <a:cubicBezTo>
                    <a:pt x="40029" y="894080"/>
                    <a:pt x="0" y="854051"/>
                    <a:pt x="0" y="804672"/>
                  </a:cubicBezTo>
                  <a:lnTo>
                    <a:pt x="0" y="89408"/>
                  </a:lnTo>
                  <a:close/>
                </a:path>
              </a:pathLst>
            </a:custGeom>
            <a:noFill/>
            <a:ln>
              <a:noFill/>
            </a:ln>
          </p:spPr>
          <p:style>
            <a:lnRef idx="3">
              <a:schemeClr val="accent2">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spcFirstLastPara="0" vert="horz" wrap="square" lIns="102387" tIns="102387" rIns="100800" bIns="102387" numCol="1" spcCol="1270" anchor="ctr" anchorCtr="0">
              <a:noAutofit/>
            </a:bodyPr>
            <a:lstStyle/>
            <a:p>
              <a:pPr defTabSz="888978">
                <a:lnSpc>
                  <a:spcPct val="90000"/>
                </a:lnSpc>
                <a:spcBef>
                  <a:spcPct val="0"/>
                </a:spcBef>
                <a:spcAft>
                  <a:spcPct val="35000"/>
                </a:spcAft>
              </a:pPr>
              <a:r>
                <a:rPr lang="it-IT" sz="2800" b="1" dirty="0">
                  <a:latin typeface="Century Gothic" panose="020B0502020202020204" pitchFamily="34" charset="0"/>
                </a:rPr>
                <a:t>1.323 interventi</a:t>
              </a:r>
            </a:p>
          </p:txBody>
        </p:sp>
      </p:grpSp>
      <p:sp>
        <p:nvSpPr>
          <p:cNvPr id="2" name="CasellaDiTesto 1">
            <a:extLst>
              <a:ext uri="{FF2B5EF4-FFF2-40B4-BE49-F238E27FC236}">
                <a16:creationId xmlns:a16="http://schemas.microsoft.com/office/drawing/2014/main" id="{E1A9F95D-0B91-4CBF-97F5-F17F6F94C472}"/>
              </a:ext>
            </a:extLst>
          </p:cNvPr>
          <p:cNvSpPr txBox="1"/>
          <p:nvPr/>
        </p:nvSpPr>
        <p:spPr>
          <a:xfrm>
            <a:off x="3767328" y="4844155"/>
            <a:ext cx="6189914" cy="1323439"/>
          </a:xfrm>
          <a:prstGeom prst="rect">
            <a:avLst/>
          </a:prstGeom>
          <a:noFill/>
        </p:spPr>
        <p:txBody>
          <a:bodyPr wrap="square" rtlCol="0">
            <a:spAutoFit/>
          </a:bodyPr>
          <a:lstStyle/>
          <a:p>
            <a:r>
              <a:rPr lang="it-IT" sz="2000" dirty="0">
                <a:latin typeface="Candara" panose="020E0502030303020204" pitchFamily="34" charset="0"/>
              </a:rPr>
              <a:t>Complessivamente, ad oggi sono stati finanziati </a:t>
            </a:r>
            <a:r>
              <a:rPr lang="it-IT" sz="2000" b="1" dirty="0">
                <a:solidFill>
                  <a:srgbClr val="FF0000"/>
                </a:solidFill>
                <a:latin typeface="Candara" panose="020E0502030303020204" pitchFamily="34" charset="0"/>
              </a:rPr>
              <a:t>1.302 edifici </a:t>
            </a:r>
            <a:r>
              <a:rPr lang="it-IT" sz="2000" dirty="0">
                <a:latin typeface="Candara" panose="020E0502030303020204" pitchFamily="34" charset="0"/>
              </a:rPr>
              <a:t>e </a:t>
            </a:r>
            <a:r>
              <a:rPr lang="it-IT" sz="2000" b="1" dirty="0">
                <a:solidFill>
                  <a:srgbClr val="00B050"/>
                </a:solidFill>
                <a:latin typeface="Candara" panose="020E0502030303020204" pitchFamily="34" charset="0"/>
              </a:rPr>
              <a:t>21 ponti</a:t>
            </a:r>
            <a:r>
              <a:rPr lang="it-IT" sz="2000" dirty="0">
                <a:latin typeface="Candara" panose="020E0502030303020204" pitchFamily="34" charset="0"/>
              </a:rPr>
              <a:t>, con funzioni sia di carattere strategico (Municipi, Ospedali, Carabinieri…) che rilevante (scuole)</a:t>
            </a:r>
          </a:p>
        </p:txBody>
      </p:sp>
      <p:sp>
        <p:nvSpPr>
          <p:cNvPr id="26" name="CasellaDiTesto 25">
            <a:extLst>
              <a:ext uri="{FF2B5EF4-FFF2-40B4-BE49-F238E27FC236}">
                <a16:creationId xmlns:a16="http://schemas.microsoft.com/office/drawing/2014/main" id="{6640C864-88E8-4BEA-9D07-14FF6241317B}"/>
              </a:ext>
            </a:extLst>
          </p:cNvPr>
          <p:cNvSpPr txBox="1"/>
          <p:nvPr/>
        </p:nvSpPr>
        <p:spPr>
          <a:xfrm>
            <a:off x="3767328" y="6054498"/>
            <a:ext cx="5875678" cy="861774"/>
          </a:xfrm>
          <a:prstGeom prst="rect">
            <a:avLst/>
          </a:prstGeom>
          <a:noFill/>
        </p:spPr>
        <p:txBody>
          <a:bodyPr wrap="square" rtlCol="0">
            <a:spAutoFit/>
          </a:bodyPr>
          <a:lstStyle/>
          <a:p>
            <a:r>
              <a:rPr lang="it-IT" sz="2000" dirty="0">
                <a:latin typeface="Candara" panose="020E0502030303020204" pitchFamily="34" charset="0"/>
              </a:rPr>
              <a:t>Il </a:t>
            </a:r>
            <a:r>
              <a:rPr lang="it-IT" sz="3000" b="1" dirty="0">
                <a:solidFill>
                  <a:srgbClr val="FF0000"/>
                </a:solidFill>
                <a:latin typeface="Candara" panose="020E0502030303020204" pitchFamily="34" charset="0"/>
              </a:rPr>
              <a:t>25%</a:t>
            </a:r>
            <a:r>
              <a:rPr lang="it-IT" sz="2000" dirty="0">
                <a:latin typeface="Candara" panose="020E0502030303020204" pitchFamily="34" charset="0"/>
              </a:rPr>
              <a:t> degli edifici è sede di Centri Operativi per la gestione dell’emergenza </a:t>
            </a:r>
          </a:p>
        </p:txBody>
      </p:sp>
      <p:sp>
        <p:nvSpPr>
          <p:cNvPr id="5" name="Rectangle 2">
            <a:extLst>
              <a:ext uri="{FF2B5EF4-FFF2-40B4-BE49-F238E27FC236}">
                <a16:creationId xmlns:a16="http://schemas.microsoft.com/office/drawing/2014/main" id="{9B6EA66F-36A8-2A70-26E9-A1BB5607FAAD}"/>
              </a:ext>
            </a:extLst>
          </p:cNvPr>
          <p:cNvSpPr txBox="1">
            <a:spLocks noChangeArrowheads="1"/>
          </p:cNvSpPr>
          <p:nvPr/>
        </p:nvSpPr>
        <p:spPr>
          <a:xfrm>
            <a:off x="1514848" y="394233"/>
            <a:ext cx="8729354" cy="552224"/>
          </a:xfrm>
          <a:prstGeom prst="rect">
            <a:avLst/>
          </a:prstGeom>
        </p:spPr>
        <p:txBody>
          <a:bodyPr vert="horz" lIns="68580" tIns="34290" rIns="270000" bIns="34290" rtlCol="0" anchor="t">
            <a:noAutofit/>
          </a:bodyPr>
          <a:lstStyle>
            <a:lvl1pPr algn="l" defTabSz="914377" rtl="0" eaLnBrk="1" latinLnBrk="0" hangingPunct="1">
              <a:lnSpc>
                <a:spcPct val="90000"/>
              </a:lnSpc>
              <a:spcBef>
                <a:spcPct val="0"/>
              </a:spcBef>
              <a:buNone/>
              <a:defRPr sz="6000" kern="1200">
                <a:solidFill>
                  <a:schemeClr val="tx1"/>
                </a:solidFill>
                <a:latin typeface="+mj-lt"/>
                <a:ea typeface="+mj-ea"/>
                <a:cs typeface="+mj-cs"/>
              </a:defRPr>
            </a:lvl1pPr>
          </a:lstStyle>
          <a:p>
            <a:pPr>
              <a:tabLst>
                <a:tab pos="6524625" algn="l"/>
              </a:tabLst>
              <a:defRPr/>
            </a:pPr>
            <a:r>
              <a:rPr lang="it-IT" altLang="it-IT" sz="3200" b="1" dirty="0">
                <a:solidFill>
                  <a:srgbClr val="003366"/>
                </a:solidFill>
                <a:latin typeface="+mn-lt"/>
                <a:ea typeface="+mn-ea"/>
                <a:cs typeface="Arial" charset="0"/>
              </a:rPr>
              <a:t>Prevenzione strutturale</a:t>
            </a:r>
          </a:p>
        </p:txBody>
      </p:sp>
      <p:cxnSp>
        <p:nvCxnSpPr>
          <p:cNvPr id="27" name="Connettore diritto 26">
            <a:extLst>
              <a:ext uri="{FF2B5EF4-FFF2-40B4-BE49-F238E27FC236}">
                <a16:creationId xmlns:a16="http://schemas.microsoft.com/office/drawing/2014/main" id="{D2D268AC-A614-78DE-6162-CDB57ECA0291}"/>
              </a:ext>
            </a:extLst>
          </p:cNvPr>
          <p:cNvCxnSpPr>
            <a:cxnSpLocks/>
          </p:cNvCxnSpPr>
          <p:nvPr/>
        </p:nvCxnSpPr>
        <p:spPr>
          <a:xfrm>
            <a:off x="1362636" y="1008971"/>
            <a:ext cx="273275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9" name="Figura a mano libera 11">
            <a:extLst>
              <a:ext uri="{FF2B5EF4-FFF2-40B4-BE49-F238E27FC236}">
                <a16:creationId xmlns:a16="http://schemas.microsoft.com/office/drawing/2014/main" id="{8116CFD2-397B-DB5C-3FB6-A18B8761EA2D}"/>
              </a:ext>
            </a:extLst>
          </p:cNvPr>
          <p:cNvSpPr/>
          <p:nvPr/>
        </p:nvSpPr>
        <p:spPr>
          <a:xfrm>
            <a:off x="1320143" y="1057024"/>
            <a:ext cx="5506211" cy="608786"/>
          </a:xfrm>
          <a:custGeom>
            <a:avLst/>
            <a:gdLst>
              <a:gd name="connsiteX0" fmla="*/ 0 w 5299781"/>
              <a:gd name="connsiteY0" fmla="*/ 78722 h 472320"/>
              <a:gd name="connsiteX1" fmla="*/ 23057 w 5299781"/>
              <a:gd name="connsiteY1" fmla="*/ 23057 h 472320"/>
              <a:gd name="connsiteX2" fmla="*/ 78722 w 5299781"/>
              <a:gd name="connsiteY2" fmla="*/ 0 h 472320"/>
              <a:gd name="connsiteX3" fmla="*/ 5221059 w 5299781"/>
              <a:gd name="connsiteY3" fmla="*/ 0 h 472320"/>
              <a:gd name="connsiteX4" fmla="*/ 5276724 w 5299781"/>
              <a:gd name="connsiteY4" fmla="*/ 23057 h 472320"/>
              <a:gd name="connsiteX5" fmla="*/ 5299781 w 5299781"/>
              <a:gd name="connsiteY5" fmla="*/ 78722 h 472320"/>
              <a:gd name="connsiteX6" fmla="*/ 5299781 w 5299781"/>
              <a:gd name="connsiteY6" fmla="*/ 393598 h 472320"/>
              <a:gd name="connsiteX7" fmla="*/ 5276724 w 5299781"/>
              <a:gd name="connsiteY7" fmla="*/ 449263 h 472320"/>
              <a:gd name="connsiteX8" fmla="*/ 5221059 w 5299781"/>
              <a:gd name="connsiteY8" fmla="*/ 472320 h 472320"/>
              <a:gd name="connsiteX9" fmla="*/ 78722 w 5299781"/>
              <a:gd name="connsiteY9" fmla="*/ 472320 h 472320"/>
              <a:gd name="connsiteX10" fmla="*/ 23057 w 5299781"/>
              <a:gd name="connsiteY10" fmla="*/ 449263 h 472320"/>
              <a:gd name="connsiteX11" fmla="*/ 0 w 5299781"/>
              <a:gd name="connsiteY11" fmla="*/ 393598 h 472320"/>
              <a:gd name="connsiteX12" fmla="*/ 0 w 5299781"/>
              <a:gd name="connsiteY12" fmla="*/ 78722 h 472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99781" h="472320">
                <a:moveTo>
                  <a:pt x="0" y="78722"/>
                </a:moveTo>
                <a:cubicBezTo>
                  <a:pt x="0" y="57844"/>
                  <a:pt x="8294" y="37820"/>
                  <a:pt x="23057" y="23057"/>
                </a:cubicBezTo>
                <a:cubicBezTo>
                  <a:pt x="37820" y="8294"/>
                  <a:pt x="57844" y="0"/>
                  <a:pt x="78722" y="0"/>
                </a:cubicBezTo>
                <a:lnTo>
                  <a:pt x="5221059" y="0"/>
                </a:lnTo>
                <a:cubicBezTo>
                  <a:pt x="5241937" y="0"/>
                  <a:pt x="5261961" y="8294"/>
                  <a:pt x="5276724" y="23057"/>
                </a:cubicBezTo>
                <a:cubicBezTo>
                  <a:pt x="5291487" y="37820"/>
                  <a:pt x="5299781" y="57844"/>
                  <a:pt x="5299781" y="78722"/>
                </a:cubicBezTo>
                <a:lnTo>
                  <a:pt x="5299781" y="393598"/>
                </a:lnTo>
                <a:cubicBezTo>
                  <a:pt x="5299781" y="414476"/>
                  <a:pt x="5291487" y="434500"/>
                  <a:pt x="5276724" y="449263"/>
                </a:cubicBezTo>
                <a:cubicBezTo>
                  <a:pt x="5261961" y="464026"/>
                  <a:pt x="5241937" y="472320"/>
                  <a:pt x="5221059" y="472320"/>
                </a:cubicBezTo>
                <a:lnTo>
                  <a:pt x="78722" y="472320"/>
                </a:lnTo>
                <a:cubicBezTo>
                  <a:pt x="57844" y="472320"/>
                  <a:pt x="37820" y="464026"/>
                  <a:pt x="23057" y="449263"/>
                </a:cubicBezTo>
                <a:cubicBezTo>
                  <a:pt x="8294" y="434500"/>
                  <a:pt x="0" y="414476"/>
                  <a:pt x="0" y="393598"/>
                </a:cubicBezTo>
                <a:lnTo>
                  <a:pt x="0" y="78722"/>
                </a:lnTo>
                <a:close/>
              </a:path>
            </a:pathLst>
          </a:custGeom>
          <a:solidFill>
            <a:schemeClr val="accent2">
              <a:lumMod val="75000"/>
            </a:schemeClr>
          </a:solidFill>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lIns="180000" tIns="23057" rIns="180000" bIns="23057" spcCol="1270" anchor="ctr"/>
          <a:lstStyle/>
          <a:p>
            <a:pPr marL="342900" indent="-342900" defTabSz="622300">
              <a:lnSpc>
                <a:spcPct val="90000"/>
              </a:lnSpc>
              <a:spcAft>
                <a:spcPct val="35000"/>
              </a:spcAft>
              <a:buFont typeface="+mj-lt"/>
              <a:buAutoNum type="alphaLcParenR" startAt="2"/>
              <a:defRPr/>
            </a:pPr>
            <a:r>
              <a:rPr lang="it-IT" sz="2000" b="1" dirty="0">
                <a:effectLst>
                  <a:outerShdw blurRad="38100" dist="38100" dir="2700000" algn="tl">
                    <a:srgbClr val="000000">
                      <a:alpha val="43137"/>
                    </a:srgbClr>
                  </a:outerShdw>
                </a:effectLst>
                <a:latin typeface="Candara" panose="020E0502030303020204" pitchFamily="34" charset="0"/>
              </a:rPr>
              <a:t>INTERVENTI SU EDIFICI E OPERE PUBBLICHE</a:t>
            </a:r>
          </a:p>
        </p:txBody>
      </p:sp>
    </p:spTree>
    <p:extLst>
      <p:ext uri="{BB962C8B-B14F-4D97-AF65-F5344CB8AC3E}">
        <p14:creationId xmlns:p14="http://schemas.microsoft.com/office/powerpoint/2010/main" val="35334383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rotWithShape="1">
          <a:blip r:embed="rId3" cstate="hqprint">
            <a:extLst>
              <a:ext uri="{28A0092B-C50C-407E-A947-70E740481C1C}">
                <a14:useLocalDpi xmlns:a14="http://schemas.microsoft.com/office/drawing/2010/main" val="0"/>
              </a:ext>
            </a:extLst>
          </a:blip>
          <a:srcRect/>
          <a:stretch/>
        </p:blipFill>
        <p:spPr>
          <a:xfrm>
            <a:off x="0" y="1369881"/>
            <a:ext cx="3988561" cy="2639916"/>
          </a:xfrm>
          <a:prstGeom prst="rect">
            <a:avLst/>
          </a:prstGeom>
        </p:spPr>
      </p:pic>
      <p:sp>
        <p:nvSpPr>
          <p:cNvPr id="25" name="Figura a mano libera 42">
            <a:extLst>
              <a:ext uri="{FF2B5EF4-FFF2-40B4-BE49-F238E27FC236}">
                <a16:creationId xmlns:a16="http://schemas.microsoft.com/office/drawing/2014/main" id="{D93BF42B-6E34-48FE-90D0-33B1D0CE7F05}"/>
              </a:ext>
            </a:extLst>
          </p:cNvPr>
          <p:cNvSpPr/>
          <p:nvPr/>
        </p:nvSpPr>
        <p:spPr>
          <a:xfrm>
            <a:off x="7062419" y="921123"/>
            <a:ext cx="3691946" cy="545903"/>
          </a:xfrm>
          <a:custGeom>
            <a:avLst/>
            <a:gdLst>
              <a:gd name="connsiteX0" fmla="*/ 0 w 3240000"/>
              <a:gd name="connsiteY0" fmla="*/ 89408 h 894080"/>
              <a:gd name="connsiteX1" fmla="*/ 89408 w 3240000"/>
              <a:gd name="connsiteY1" fmla="*/ 0 h 894080"/>
              <a:gd name="connsiteX2" fmla="*/ 3150592 w 3240000"/>
              <a:gd name="connsiteY2" fmla="*/ 0 h 894080"/>
              <a:gd name="connsiteX3" fmla="*/ 3240000 w 3240000"/>
              <a:gd name="connsiteY3" fmla="*/ 89408 h 894080"/>
              <a:gd name="connsiteX4" fmla="*/ 3240000 w 3240000"/>
              <a:gd name="connsiteY4" fmla="*/ 804672 h 894080"/>
              <a:gd name="connsiteX5" fmla="*/ 3150592 w 3240000"/>
              <a:gd name="connsiteY5" fmla="*/ 894080 h 894080"/>
              <a:gd name="connsiteX6" fmla="*/ 89408 w 3240000"/>
              <a:gd name="connsiteY6" fmla="*/ 894080 h 894080"/>
              <a:gd name="connsiteX7" fmla="*/ 0 w 3240000"/>
              <a:gd name="connsiteY7" fmla="*/ 804672 h 894080"/>
              <a:gd name="connsiteX8" fmla="*/ 0 w 3240000"/>
              <a:gd name="connsiteY8" fmla="*/ 89408 h 894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40000" h="894080">
                <a:moveTo>
                  <a:pt x="0" y="89408"/>
                </a:moveTo>
                <a:cubicBezTo>
                  <a:pt x="0" y="40029"/>
                  <a:pt x="40029" y="0"/>
                  <a:pt x="89408" y="0"/>
                </a:cubicBezTo>
                <a:lnTo>
                  <a:pt x="3150592" y="0"/>
                </a:lnTo>
                <a:cubicBezTo>
                  <a:pt x="3199971" y="0"/>
                  <a:pt x="3240000" y="40029"/>
                  <a:pt x="3240000" y="89408"/>
                </a:cubicBezTo>
                <a:lnTo>
                  <a:pt x="3240000" y="804672"/>
                </a:lnTo>
                <a:cubicBezTo>
                  <a:pt x="3240000" y="854051"/>
                  <a:pt x="3199971" y="894080"/>
                  <a:pt x="3150592" y="894080"/>
                </a:cubicBezTo>
                <a:lnTo>
                  <a:pt x="89408" y="894080"/>
                </a:lnTo>
                <a:cubicBezTo>
                  <a:pt x="40029" y="894080"/>
                  <a:pt x="0" y="854051"/>
                  <a:pt x="0" y="804672"/>
                </a:cubicBezTo>
                <a:lnTo>
                  <a:pt x="0" y="89408"/>
                </a:lnTo>
                <a:close/>
              </a:path>
            </a:pathLst>
          </a:custGeom>
          <a:noFill/>
          <a:ln>
            <a:noFill/>
          </a:ln>
        </p:spPr>
        <p:style>
          <a:lnRef idx="3">
            <a:schemeClr val="accent2">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spcFirstLastPara="0" vert="horz" wrap="square" lIns="102387" tIns="102387" rIns="100800" bIns="102387" numCol="1" spcCol="1270" anchor="ctr" anchorCtr="0">
            <a:noAutofit/>
          </a:bodyPr>
          <a:lstStyle/>
          <a:p>
            <a:pPr algn="ctr" defTabSz="889000">
              <a:lnSpc>
                <a:spcPct val="90000"/>
              </a:lnSpc>
              <a:spcBef>
                <a:spcPct val="0"/>
              </a:spcBef>
              <a:spcAft>
                <a:spcPct val="35000"/>
              </a:spcAft>
            </a:pPr>
            <a:r>
              <a:rPr lang="it-IT" b="1" dirty="0">
                <a:latin typeface="Century Gothic" panose="020B0502020202020204" pitchFamily="34" charset="0"/>
              </a:rPr>
              <a:t>Tempistiche di attuazione</a:t>
            </a:r>
          </a:p>
        </p:txBody>
      </p:sp>
      <p:pic>
        <p:nvPicPr>
          <p:cNvPr id="26" name="Picture 3">
            <a:extLst>
              <a:ext uri="{FF2B5EF4-FFF2-40B4-BE49-F238E27FC236}">
                <a16:creationId xmlns:a16="http://schemas.microsoft.com/office/drawing/2014/main" id="{8A0CA3DE-7833-41E1-A7CC-E78BD3220DE6}"/>
              </a:ext>
            </a:extLst>
          </p:cNvPr>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6784495" y="1283057"/>
            <a:ext cx="5379008" cy="2454391"/>
          </a:xfrm>
          <a:prstGeom prst="rect">
            <a:avLst/>
          </a:prstGeom>
        </p:spPr>
      </p:pic>
      <p:pic>
        <p:nvPicPr>
          <p:cNvPr id="27" name="Picture 5">
            <a:extLst>
              <a:ext uri="{FF2B5EF4-FFF2-40B4-BE49-F238E27FC236}">
                <a16:creationId xmlns:a16="http://schemas.microsoft.com/office/drawing/2014/main" id="{8A671682-1DD5-4CC5-B518-D9A7C8F01399}"/>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698470" y="3587811"/>
            <a:ext cx="2920513" cy="1212289"/>
          </a:xfrm>
          <a:prstGeom prst="rect">
            <a:avLst/>
          </a:prstGeom>
        </p:spPr>
      </p:pic>
      <p:sp>
        <p:nvSpPr>
          <p:cNvPr id="28" name="Rettangolo 27">
            <a:extLst>
              <a:ext uri="{FF2B5EF4-FFF2-40B4-BE49-F238E27FC236}">
                <a16:creationId xmlns:a16="http://schemas.microsoft.com/office/drawing/2014/main" id="{7A9D1F1F-81B8-4EE9-9DB0-33318112A948}"/>
              </a:ext>
            </a:extLst>
          </p:cNvPr>
          <p:cNvSpPr/>
          <p:nvPr/>
        </p:nvSpPr>
        <p:spPr>
          <a:xfrm>
            <a:off x="6683385" y="4965681"/>
            <a:ext cx="5292768" cy="1785104"/>
          </a:xfrm>
          <a:prstGeom prst="rect">
            <a:avLst/>
          </a:prstGeom>
        </p:spPr>
        <p:txBody>
          <a:bodyPr wrap="square">
            <a:spAutoFit/>
          </a:bodyPr>
          <a:lstStyle/>
          <a:p>
            <a:pPr algn="just">
              <a:spcAft>
                <a:spcPts val="600"/>
              </a:spcAft>
              <a:buClr>
                <a:schemeClr val="tx1"/>
              </a:buClr>
            </a:pPr>
            <a:r>
              <a:rPr lang="it-IT" sz="2200" b="1" dirty="0">
                <a:solidFill>
                  <a:srgbClr val="FF0000"/>
                </a:solidFill>
                <a:latin typeface="Candara" panose="020E0502030303020204" pitchFamily="34" charset="0"/>
                <a:cs typeface="Times New Roman" panose="02020603050405020304" pitchFamily="18" charset="0"/>
              </a:rPr>
              <a:t>Tempistiche medie di attuazione</a:t>
            </a:r>
            <a:r>
              <a:rPr lang="it-IT" sz="2200" dirty="0">
                <a:latin typeface="Candara" panose="020E0502030303020204" pitchFamily="34" charset="0"/>
                <a:cs typeface="Times New Roman" panose="02020603050405020304" pitchFamily="18" charset="0"/>
              </a:rPr>
              <a:t> degli interventi, di circa due anni e mezzo (per il miglioramento sismico e la demolizione e ricostruzione), mentre per il rafforzamento locale di circa 2 anni</a:t>
            </a:r>
          </a:p>
        </p:txBody>
      </p:sp>
      <p:sp>
        <p:nvSpPr>
          <p:cNvPr id="46" name="Freccia in giù 45">
            <a:extLst>
              <a:ext uri="{FF2B5EF4-FFF2-40B4-BE49-F238E27FC236}">
                <a16:creationId xmlns:a16="http://schemas.microsoft.com/office/drawing/2014/main" id="{77873B23-C907-44AB-B408-4028B3B1029A}"/>
              </a:ext>
            </a:extLst>
          </p:cNvPr>
          <p:cNvSpPr/>
          <p:nvPr/>
        </p:nvSpPr>
        <p:spPr>
          <a:xfrm>
            <a:off x="3232056" y="3696605"/>
            <a:ext cx="610525" cy="303772"/>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52" name="Rettangolo 51">
            <a:extLst>
              <a:ext uri="{FF2B5EF4-FFF2-40B4-BE49-F238E27FC236}">
                <a16:creationId xmlns:a16="http://schemas.microsoft.com/office/drawing/2014/main" id="{4A71903B-5D32-42D0-B690-1B44850EAD4B}"/>
              </a:ext>
            </a:extLst>
          </p:cNvPr>
          <p:cNvSpPr/>
          <p:nvPr/>
        </p:nvSpPr>
        <p:spPr>
          <a:xfrm>
            <a:off x="1247067" y="4113613"/>
            <a:ext cx="4598199" cy="3754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2800" b="1" dirty="0">
                <a:solidFill>
                  <a:srgbClr val="FF0000"/>
                </a:solidFill>
                <a:latin typeface="Candara" panose="020E0502030303020204" pitchFamily="34" charset="0"/>
                <a:ea typeface="MS Mincho" panose="02020609040205080304"/>
              </a:rPr>
              <a:t>82% miglioramento sismico</a:t>
            </a:r>
          </a:p>
        </p:txBody>
      </p:sp>
      <p:pic>
        <p:nvPicPr>
          <p:cNvPr id="54" name="Immagine 53">
            <a:extLst>
              <a:ext uri="{FF2B5EF4-FFF2-40B4-BE49-F238E27FC236}">
                <a16:creationId xmlns:a16="http://schemas.microsoft.com/office/drawing/2014/main" id="{070A2C34-4CF1-49BA-B981-13B9534C7279}"/>
              </a:ext>
            </a:extLst>
          </p:cNvPr>
          <p:cNvPicPr>
            <a:picLocks noChangeAspect="1"/>
          </p:cNvPicPr>
          <p:nvPr/>
        </p:nvPicPr>
        <p:blipFill rotWithShape="1">
          <a:blip r:embed="rId6" cstate="hqprint">
            <a:extLst>
              <a:ext uri="{28A0092B-C50C-407E-A947-70E740481C1C}">
                <a14:useLocalDpi xmlns:a14="http://schemas.microsoft.com/office/drawing/2010/main" val="0"/>
              </a:ext>
            </a:extLst>
          </a:blip>
          <a:srcRect r="19296"/>
          <a:stretch/>
        </p:blipFill>
        <p:spPr>
          <a:xfrm>
            <a:off x="3772052" y="2148463"/>
            <a:ext cx="2634895" cy="1019982"/>
          </a:xfrm>
          <a:prstGeom prst="rect">
            <a:avLst/>
          </a:prstGeom>
        </p:spPr>
      </p:pic>
      <p:sp>
        <p:nvSpPr>
          <p:cNvPr id="55" name="CasellaDiTesto 54">
            <a:extLst>
              <a:ext uri="{FF2B5EF4-FFF2-40B4-BE49-F238E27FC236}">
                <a16:creationId xmlns:a16="http://schemas.microsoft.com/office/drawing/2014/main" id="{36EF95AF-A41B-4003-B106-074C5468486D}"/>
              </a:ext>
            </a:extLst>
          </p:cNvPr>
          <p:cNvSpPr txBox="1"/>
          <p:nvPr/>
        </p:nvSpPr>
        <p:spPr>
          <a:xfrm>
            <a:off x="215847" y="4648668"/>
            <a:ext cx="5999908" cy="1231106"/>
          </a:xfrm>
          <a:prstGeom prst="rect">
            <a:avLst/>
          </a:prstGeom>
          <a:noFill/>
        </p:spPr>
        <p:txBody>
          <a:bodyPr wrap="square">
            <a:spAutoFit/>
          </a:bodyPr>
          <a:lstStyle/>
          <a:p>
            <a:pPr algn="just"/>
            <a:r>
              <a:rPr lang="it-IT" sz="2200" dirty="0">
                <a:latin typeface="Candara" panose="020E0502030303020204" pitchFamily="34" charset="0"/>
              </a:rPr>
              <a:t>Il </a:t>
            </a:r>
            <a:r>
              <a:rPr lang="it-IT" sz="2200" b="1" dirty="0">
                <a:solidFill>
                  <a:srgbClr val="FF0000"/>
                </a:solidFill>
                <a:latin typeface="Candara" panose="020E0502030303020204" pitchFamily="34" charset="0"/>
              </a:rPr>
              <a:t>co-finanziamento </a:t>
            </a:r>
            <a:r>
              <a:rPr lang="it-IT" sz="2200" dirty="0">
                <a:latin typeface="Candara" panose="020E0502030303020204" pitchFamily="34" charset="0"/>
              </a:rPr>
              <a:t>(106.146.486 euro) rappresenta circa il </a:t>
            </a:r>
            <a:r>
              <a:rPr lang="it-IT" sz="3000" b="1" dirty="0">
                <a:solidFill>
                  <a:srgbClr val="FF0000"/>
                </a:solidFill>
                <a:latin typeface="Candara" panose="020E0502030303020204" pitchFamily="34" charset="0"/>
              </a:rPr>
              <a:t>10%</a:t>
            </a:r>
            <a:r>
              <a:rPr lang="it-IT" sz="3000" b="1" dirty="0">
                <a:latin typeface="Candara" panose="020E0502030303020204" pitchFamily="34" charset="0"/>
              </a:rPr>
              <a:t> </a:t>
            </a:r>
            <a:r>
              <a:rPr lang="it-IT" sz="2200" dirty="0">
                <a:latin typeface="Candara" panose="020E0502030303020204" pitchFamily="34" charset="0"/>
              </a:rPr>
              <a:t>dello stanziamento complessivo sulla lettera b)</a:t>
            </a:r>
          </a:p>
        </p:txBody>
      </p:sp>
      <p:sp>
        <p:nvSpPr>
          <p:cNvPr id="3" name="Rectangle 2">
            <a:extLst>
              <a:ext uri="{FF2B5EF4-FFF2-40B4-BE49-F238E27FC236}">
                <a16:creationId xmlns:a16="http://schemas.microsoft.com/office/drawing/2014/main" id="{52F35FFE-2ADB-9CF9-64D2-E0BCAFC95772}"/>
              </a:ext>
            </a:extLst>
          </p:cNvPr>
          <p:cNvSpPr txBox="1">
            <a:spLocks noChangeArrowheads="1"/>
          </p:cNvSpPr>
          <p:nvPr/>
        </p:nvSpPr>
        <p:spPr>
          <a:xfrm>
            <a:off x="1514848" y="394233"/>
            <a:ext cx="8729354" cy="552224"/>
          </a:xfrm>
          <a:prstGeom prst="rect">
            <a:avLst/>
          </a:prstGeom>
        </p:spPr>
        <p:txBody>
          <a:bodyPr vert="horz" lIns="68580" tIns="34290" rIns="270000" bIns="34290" rtlCol="0" anchor="t">
            <a:noAutofit/>
          </a:bodyPr>
          <a:lstStyle>
            <a:lvl1pPr algn="l" defTabSz="914377" rtl="0" eaLnBrk="1" latinLnBrk="0" hangingPunct="1">
              <a:lnSpc>
                <a:spcPct val="90000"/>
              </a:lnSpc>
              <a:spcBef>
                <a:spcPct val="0"/>
              </a:spcBef>
              <a:buNone/>
              <a:defRPr sz="6000" kern="1200">
                <a:solidFill>
                  <a:schemeClr val="tx1"/>
                </a:solidFill>
                <a:latin typeface="+mj-lt"/>
                <a:ea typeface="+mj-ea"/>
                <a:cs typeface="+mj-cs"/>
              </a:defRPr>
            </a:lvl1pPr>
          </a:lstStyle>
          <a:p>
            <a:pPr>
              <a:tabLst>
                <a:tab pos="6524625" algn="l"/>
              </a:tabLst>
              <a:defRPr/>
            </a:pPr>
            <a:r>
              <a:rPr lang="it-IT" altLang="it-IT" sz="3200" b="1" dirty="0">
                <a:solidFill>
                  <a:srgbClr val="003366"/>
                </a:solidFill>
                <a:latin typeface="+mn-lt"/>
                <a:ea typeface="+mn-ea"/>
                <a:cs typeface="Arial" charset="0"/>
              </a:rPr>
              <a:t>Prevenzione strutturale</a:t>
            </a:r>
          </a:p>
        </p:txBody>
      </p:sp>
      <p:cxnSp>
        <p:nvCxnSpPr>
          <p:cNvPr id="4" name="Connettore diritto 3">
            <a:extLst>
              <a:ext uri="{FF2B5EF4-FFF2-40B4-BE49-F238E27FC236}">
                <a16:creationId xmlns:a16="http://schemas.microsoft.com/office/drawing/2014/main" id="{F3E99620-4728-762F-03C8-438A1B55E56C}"/>
              </a:ext>
            </a:extLst>
          </p:cNvPr>
          <p:cNvCxnSpPr>
            <a:cxnSpLocks/>
          </p:cNvCxnSpPr>
          <p:nvPr/>
        </p:nvCxnSpPr>
        <p:spPr>
          <a:xfrm>
            <a:off x="1362636" y="1008971"/>
            <a:ext cx="273275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 name="Figura a mano libera 11">
            <a:extLst>
              <a:ext uri="{FF2B5EF4-FFF2-40B4-BE49-F238E27FC236}">
                <a16:creationId xmlns:a16="http://schemas.microsoft.com/office/drawing/2014/main" id="{81F2F4AD-3ACA-2DBF-34A4-02B5B8EF8E5C}"/>
              </a:ext>
            </a:extLst>
          </p:cNvPr>
          <p:cNvSpPr/>
          <p:nvPr/>
        </p:nvSpPr>
        <p:spPr>
          <a:xfrm>
            <a:off x="1320143" y="1057024"/>
            <a:ext cx="5506211" cy="608786"/>
          </a:xfrm>
          <a:custGeom>
            <a:avLst/>
            <a:gdLst>
              <a:gd name="connsiteX0" fmla="*/ 0 w 5299781"/>
              <a:gd name="connsiteY0" fmla="*/ 78722 h 472320"/>
              <a:gd name="connsiteX1" fmla="*/ 23057 w 5299781"/>
              <a:gd name="connsiteY1" fmla="*/ 23057 h 472320"/>
              <a:gd name="connsiteX2" fmla="*/ 78722 w 5299781"/>
              <a:gd name="connsiteY2" fmla="*/ 0 h 472320"/>
              <a:gd name="connsiteX3" fmla="*/ 5221059 w 5299781"/>
              <a:gd name="connsiteY3" fmla="*/ 0 h 472320"/>
              <a:gd name="connsiteX4" fmla="*/ 5276724 w 5299781"/>
              <a:gd name="connsiteY4" fmla="*/ 23057 h 472320"/>
              <a:gd name="connsiteX5" fmla="*/ 5299781 w 5299781"/>
              <a:gd name="connsiteY5" fmla="*/ 78722 h 472320"/>
              <a:gd name="connsiteX6" fmla="*/ 5299781 w 5299781"/>
              <a:gd name="connsiteY6" fmla="*/ 393598 h 472320"/>
              <a:gd name="connsiteX7" fmla="*/ 5276724 w 5299781"/>
              <a:gd name="connsiteY7" fmla="*/ 449263 h 472320"/>
              <a:gd name="connsiteX8" fmla="*/ 5221059 w 5299781"/>
              <a:gd name="connsiteY8" fmla="*/ 472320 h 472320"/>
              <a:gd name="connsiteX9" fmla="*/ 78722 w 5299781"/>
              <a:gd name="connsiteY9" fmla="*/ 472320 h 472320"/>
              <a:gd name="connsiteX10" fmla="*/ 23057 w 5299781"/>
              <a:gd name="connsiteY10" fmla="*/ 449263 h 472320"/>
              <a:gd name="connsiteX11" fmla="*/ 0 w 5299781"/>
              <a:gd name="connsiteY11" fmla="*/ 393598 h 472320"/>
              <a:gd name="connsiteX12" fmla="*/ 0 w 5299781"/>
              <a:gd name="connsiteY12" fmla="*/ 78722 h 472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99781" h="472320">
                <a:moveTo>
                  <a:pt x="0" y="78722"/>
                </a:moveTo>
                <a:cubicBezTo>
                  <a:pt x="0" y="57844"/>
                  <a:pt x="8294" y="37820"/>
                  <a:pt x="23057" y="23057"/>
                </a:cubicBezTo>
                <a:cubicBezTo>
                  <a:pt x="37820" y="8294"/>
                  <a:pt x="57844" y="0"/>
                  <a:pt x="78722" y="0"/>
                </a:cubicBezTo>
                <a:lnTo>
                  <a:pt x="5221059" y="0"/>
                </a:lnTo>
                <a:cubicBezTo>
                  <a:pt x="5241937" y="0"/>
                  <a:pt x="5261961" y="8294"/>
                  <a:pt x="5276724" y="23057"/>
                </a:cubicBezTo>
                <a:cubicBezTo>
                  <a:pt x="5291487" y="37820"/>
                  <a:pt x="5299781" y="57844"/>
                  <a:pt x="5299781" y="78722"/>
                </a:cubicBezTo>
                <a:lnTo>
                  <a:pt x="5299781" y="393598"/>
                </a:lnTo>
                <a:cubicBezTo>
                  <a:pt x="5299781" y="414476"/>
                  <a:pt x="5291487" y="434500"/>
                  <a:pt x="5276724" y="449263"/>
                </a:cubicBezTo>
                <a:cubicBezTo>
                  <a:pt x="5261961" y="464026"/>
                  <a:pt x="5241937" y="472320"/>
                  <a:pt x="5221059" y="472320"/>
                </a:cubicBezTo>
                <a:lnTo>
                  <a:pt x="78722" y="472320"/>
                </a:lnTo>
                <a:cubicBezTo>
                  <a:pt x="57844" y="472320"/>
                  <a:pt x="37820" y="464026"/>
                  <a:pt x="23057" y="449263"/>
                </a:cubicBezTo>
                <a:cubicBezTo>
                  <a:pt x="8294" y="434500"/>
                  <a:pt x="0" y="414476"/>
                  <a:pt x="0" y="393598"/>
                </a:cubicBezTo>
                <a:lnTo>
                  <a:pt x="0" y="78722"/>
                </a:lnTo>
                <a:close/>
              </a:path>
            </a:pathLst>
          </a:custGeom>
          <a:solidFill>
            <a:schemeClr val="accent2">
              <a:lumMod val="75000"/>
            </a:schemeClr>
          </a:solidFill>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lIns="180000" tIns="23057" rIns="180000" bIns="23057" spcCol="1270" anchor="ctr"/>
          <a:lstStyle/>
          <a:p>
            <a:pPr marL="342900" indent="-342900" defTabSz="622300">
              <a:lnSpc>
                <a:spcPct val="90000"/>
              </a:lnSpc>
              <a:spcAft>
                <a:spcPct val="35000"/>
              </a:spcAft>
              <a:buFont typeface="+mj-lt"/>
              <a:buAutoNum type="alphaLcParenR" startAt="2"/>
              <a:defRPr/>
            </a:pPr>
            <a:r>
              <a:rPr lang="it-IT" sz="2000" b="1" dirty="0">
                <a:effectLst>
                  <a:outerShdw blurRad="38100" dist="38100" dir="2700000" algn="tl">
                    <a:srgbClr val="000000">
                      <a:alpha val="43137"/>
                    </a:srgbClr>
                  </a:outerShdw>
                </a:effectLst>
                <a:latin typeface="Candara" panose="020E0502030303020204" pitchFamily="34" charset="0"/>
              </a:rPr>
              <a:t>INTERVENTI SU EDIFICI E OPERE PUBBLICHE</a:t>
            </a:r>
          </a:p>
        </p:txBody>
      </p:sp>
      <p:sp>
        <p:nvSpPr>
          <p:cNvPr id="6" name="CasellaDiTesto 5">
            <a:extLst>
              <a:ext uri="{FF2B5EF4-FFF2-40B4-BE49-F238E27FC236}">
                <a16:creationId xmlns:a16="http://schemas.microsoft.com/office/drawing/2014/main" id="{0F8D5452-4B1B-15E9-4446-94E124884F67}"/>
              </a:ext>
            </a:extLst>
          </p:cNvPr>
          <p:cNvSpPr txBox="1"/>
          <p:nvPr/>
        </p:nvSpPr>
        <p:spPr>
          <a:xfrm>
            <a:off x="215847" y="6021661"/>
            <a:ext cx="5999908" cy="769441"/>
          </a:xfrm>
          <a:prstGeom prst="rect">
            <a:avLst/>
          </a:prstGeom>
          <a:noFill/>
        </p:spPr>
        <p:txBody>
          <a:bodyPr wrap="square">
            <a:spAutoFit/>
          </a:bodyPr>
          <a:lstStyle/>
          <a:p>
            <a:pPr algn="just"/>
            <a:r>
              <a:rPr lang="it-IT" sz="2200" dirty="0">
                <a:latin typeface="Candara" panose="020E0502030303020204" pitchFamily="34" charset="0"/>
              </a:rPr>
              <a:t>Coniugazione degli interventi con quelli di </a:t>
            </a:r>
            <a:r>
              <a:rPr lang="it-IT" sz="2200" b="1" dirty="0">
                <a:solidFill>
                  <a:srgbClr val="FF0000"/>
                </a:solidFill>
                <a:latin typeface="Candara" panose="020E0502030303020204" pitchFamily="34" charset="0"/>
              </a:rPr>
              <a:t>efficientamento </a:t>
            </a:r>
            <a:r>
              <a:rPr lang="it-IT" sz="2200" b="1">
                <a:solidFill>
                  <a:srgbClr val="FF0000"/>
                </a:solidFill>
                <a:latin typeface="Candara" panose="020E0502030303020204" pitchFamily="34" charset="0"/>
              </a:rPr>
              <a:t>energetico </a:t>
            </a:r>
            <a:r>
              <a:rPr lang="it-IT" sz="2200">
                <a:latin typeface="Candara" panose="020E0502030303020204" pitchFamily="34" charset="0"/>
              </a:rPr>
              <a:t>finanziati </a:t>
            </a:r>
            <a:r>
              <a:rPr lang="it-IT" sz="2200" dirty="0">
                <a:latin typeface="Candara" panose="020E0502030303020204" pitchFamily="34" charset="0"/>
              </a:rPr>
              <a:t>dal </a:t>
            </a:r>
            <a:r>
              <a:rPr lang="it-IT" sz="2200" dirty="0">
                <a:solidFill>
                  <a:srgbClr val="FF0000"/>
                </a:solidFill>
                <a:latin typeface="Candara" panose="020E0502030303020204" pitchFamily="34" charset="0"/>
              </a:rPr>
              <a:t>GSE</a:t>
            </a:r>
            <a:r>
              <a:rPr lang="it-IT" sz="2200" dirty="0">
                <a:latin typeface="Candara" panose="020E0502030303020204" pitchFamily="34" charset="0"/>
              </a:rPr>
              <a:t>.</a:t>
            </a:r>
          </a:p>
        </p:txBody>
      </p:sp>
    </p:spTree>
    <p:extLst>
      <p:ext uri="{BB962C8B-B14F-4D97-AF65-F5344CB8AC3E}">
        <p14:creationId xmlns:p14="http://schemas.microsoft.com/office/powerpoint/2010/main" val="6901562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tangolo 7">
            <a:extLst>
              <a:ext uri="{FF2B5EF4-FFF2-40B4-BE49-F238E27FC236}">
                <a16:creationId xmlns:a16="http://schemas.microsoft.com/office/drawing/2014/main" id="{42D397DA-705C-362E-663C-A7E9A5AD82AD}"/>
              </a:ext>
            </a:extLst>
          </p:cNvPr>
          <p:cNvSpPr/>
          <p:nvPr/>
        </p:nvSpPr>
        <p:spPr>
          <a:xfrm>
            <a:off x="648587" y="2925296"/>
            <a:ext cx="11132288" cy="2677656"/>
          </a:xfrm>
          <a:prstGeom prst="rect">
            <a:avLst/>
          </a:prstGeom>
        </p:spPr>
        <p:txBody>
          <a:bodyPr wrap="square">
            <a:spAutoFit/>
          </a:bodyPr>
          <a:lstStyle/>
          <a:p>
            <a:pPr algn="just"/>
            <a:r>
              <a:rPr lang="it-IT" sz="2800" dirty="0">
                <a:solidFill>
                  <a:srgbClr val="002060"/>
                </a:solidFill>
                <a:latin typeface="Candara" panose="020E0502030303020204" pitchFamily="34" charset="0"/>
                <a:cs typeface="Arial" charset="0"/>
              </a:rPr>
              <a:t>Potenziali </a:t>
            </a:r>
            <a:r>
              <a:rPr lang="it-IT" sz="2800" b="1" dirty="0">
                <a:solidFill>
                  <a:srgbClr val="C00000"/>
                </a:solidFill>
                <a:effectLst>
                  <a:outerShdw blurRad="38100" dist="38100" dir="2700000" algn="tl">
                    <a:srgbClr val="000000">
                      <a:alpha val="43137"/>
                    </a:srgbClr>
                  </a:outerShdw>
                </a:effectLst>
                <a:latin typeface="Candara" panose="020E0502030303020204" pitchFamily="34" charset="0"/>
                <a:cs typeface="Arial" charset="0"/>
              </a:rPr>
              <a:t>vittime, feriti o beni danneggiati o distrutti </a:t>
            </a:r>
            <a:r>
              <a:rPr lang="it-IT" sz="2800" dirty="0">
                <a:solidFill>
                  <a:srgbClr val="002060"/>
                </a:solidFill>
                <a:latin typeface="Candara" panose="020E0502030303020204" pitchFamily="34" charset="0"/>
                <a:cs typeface="Arial" charset="0"/>
              </a:rPr>
              <a:t>che potrebbero avvenire a un sistema, società o comunità in uno specifico </a:t>
            </a:r>
            <a:r>
              <a:rPr lang="it-IT" sz="2800" b="1" dirty="0">
                <a:solidFill>
                  <a:srgbClr val="002060"/>
                </a:solidFill>
                <a:latin typeface="Candara" panose="020E0502030303020204" pitchFamily="34" charset="0"/>
                <a:cs typeface="Arial" charset="0"/>
              </a:rPr>
              <a:t>periodo di tempo</a:t>
            </a:r>
            <a:r>
              <a:rPr lang="it-IT" sz="2800" dirty="0">
                <a:solidFill>
                  <a:srgbClr val="002060"/>
                </a:solidFill>
                <a:latin typeface="Candara" panose="020E0502030303020204" pitchFamily="34" charset="0"/>
                <a:cs typeface="Arial" charset="0"/>
              </a:rPr>
              <a:t>, determinati </a:t>
            </a:r>
            <a:r>
              <a:rPr lang="it-IT" sz="2800" b="1" dirty="0" err="1">
                <a:solidFill>
                  <a:srgbClr val="002060"/>
                </a:solidFill>
                <a:latin typeface="Candara" panose="020E0502030303020204" pitchFamily="34" charset="0"/>
                <a:cs typeface="Arial" charset="0"/>
              </a:rPr>
              <a:t>probabilisticamente</a:t>
            </a:r>
            <a:r>
              <a:rPr lang="it-IT" sz="2800" dirty="0">
                <a:solidFill>
                  <a:srgbClr val="002060"/>
                </a:solidFill>
                <a:latin typeface="Candara" panose="020E0502030303020204" pitchFamily="34" charset="0"/>
                <a:cs typeface="Arial" charset="0"/>
              </a:rPr>
              <a:t> in funzione della </a:t>
            </a:r>
            <a:r>
              <a:rPr lang="it-IT" sz="2800" b="1" dirty="0">
                <a:solidFill>
                  <a:srgbClr val="FF0000"/>
                </a:solidFill>
                <a:latin typeface="Candara" panose="020E0502030303020204" pitchFamily="34" charset="0"/>
                <a:cs typeface="Arial" charset="0"/>
              </a:rPr>
              <a:t>pericolosità (H)</a:t>
            </a:r>
            <a:r>
              <a:rPr lang="it-IT" sz="2800" dirty="0">
                <a:solidFill>
                  <a:srgbClr val="FF0000"/>
                </a:solidFill>
                <a:latin typeface="Candara" panose="020E0502030303020204" pitchFamily="34" charset="0"/>
                <a:cs typeface="Arial" charset="0"/>
              </a:rPr>
              <a:t>, dell’</a:t>
            </a:r>
            <a:r>
              <a:rPr lang="it-IT" sz="2800" b="1" dirty="0">
                <a:solidFill>
                  <a:srgbClr val="FF0000"/>
                </a:solidFill>
                <a:latin typeface="Candara" panose="020E0502030303020204" pitchFamily="34" charset="0"/>
                <a:cs typeface="Arial" charset="0"/>
              </a:rPr>
              <a:t>esposizione (E)</a:t>
            </a:r>
            <a:r>
              <a:rPr lang="it-IT" sz="2800" dirty="0">
                <a:solidFill>
                  <a:srgbClr val="FF0000"/>
                </a:solidFill>
                <a:latin typeface="Candara" panose="020E0502030303020204" pitchFamily="34" charset="0"/>
                <a:cs typeface="Arial" charset="0"/>
              </a:rPr>
              <a:t>, della </a:t>
            </a:r>
            <a:r>
              <a:rPr lang="it-IT" sz="2800" b="1" dirty="0">
                <a:solidFill>
                  <a:srgbClr val="FF0000"/>
                </a:solidFill>
                <a:latin typeface="Candara" panose="020E0502030303020204" pitchFamily="34" charset="0"/>
                <a:cs typeface="Arial" charset="0"/>
              </a:rPr>
              <a:t>vulnerabilità (V)</a:t>
            </a:r>
            <a:r>
              <a:rPr lang="it-IT" sz="2800" dirty="0">
                <a:solidFill>
                  <a:srgbClr val="FF0000"/>
                </a:solidFill>
                <a:latin typeface="Candara" panose="020E0502030303020204" pitchFamily="34" charset="0"/>
                <a:cs typeface="Arial" charset="0"/>
              </a:rPr>
              <a:t> </a:t>
            </a:r>
            <a:r>
              <a:rPr lang="it-IT" sz="2800" dirty="0">
                <a:solidFill>
                  <a:srgbClr val="002060"/>
                </a:solidFill>
                <a:latin typeface="Candara" panose="020E0502030303020204" pitchFamily="34" charset="0"/>
                <a:cs typeface="Arial" charset="0"/>
              </a:rPr>
              <a:t>e della </a:t>
            </a:r>
            <a:r>
              <a:rPr lang="it-IT" sz="2800" b="1" dirty="0">
                <a:solidFill>
                  <a:srgbClr val="00B050"/>
                </a:solidFill>
                <a:latin typeface="Candara" panose="020E0502030303020204" pitchFamily="34" charset="0"/>
                <a:cs typeface="Arial" charset="0"/>
              </a:rPr>
              <a:t>capacità (C)</a:t>
            </a:r>
            <a:r>
              <a:rPr lang="it-IT" sz="2800" dirty="0">
                <a:solidFill>
                  <a:srgbClr val="002060"/>
                </a:solidFill>
                <a:latin typeface="Candara" panose="020E0502030303020204" pitchFamily="34" charset="0"/>
                <a:cs typeface="Arial" charset="0"/>
              </a:rPr>
              <a:t>.</a:t>
            </a:r>
          </a:p>
          <a:p>
            <a:pPr algn="just"/>
            <a:endParaRPr lang="it-IT" sz="2000" b="1" dirty="0">
              <a:solidFill>
                <a:prstClr val="black"/>
              </a:solidFill>
              <a:latin typeface="Candara" panose="020E0502030303020204" pitchFamily="34" charset="0"/>
              <a:cs typeface="Arial" charset="0"/>
            </a:endParaRPr>
          </a:p>
          <a:p>
            <a:pPr algn="just"/>
            <a:r>
              <a:rPr lang="en-US" b="1" i="1" dirty="0">
                <a:solidFill>
                  <a:prstClr val="white">
                    <a:lumMod val="50000"/>
                  </a:prstClr>
                </a:solidFill>
                <a:latin typeface="Candara" panose="020E0502030303020204" pitchFamily="34" charset="0"/>
                <a:cs typeface="Arial" charset="0"/>
              </a:rPr>
              <a:t>United Nations - Report of the open-ended intergovernmental expert working group on indicators and terminology relating to disaster risk reduction, 2016</a:t>
            </a:r>
            <a:endParaRPr lang="it-IT" b="1" dirty="0">
              <a:solidFill>
                <a:prstClr val="white">
                  <a:lumMod val="50000"/>
                </a:prstClr>
              </a:solidFill>
              <a:latin typeface="Candara" panose="020E0502030303020204" pitchFamily="34" charset="0"/>
              <a:cs typeface="Arial" charset="0"/>
            </a:endParaRPr>
          </a:p>
        </p:txBody>
      </p:sp>
      <p:sp>
        <p:nvSpPr>
          <p:cNvPr id="12" name="Rettangolo 11">
            <a:extLst>
              <a:ext uri="{FF2B5EF4-FFF2-40B4-BE49-F238E27FC236}">
                <a16:creationId xmlns:a16="http://schemas.microsoft.com/office/drawing/2014/main" id="{656BB232-DCDF-6B76-0291-64CB5707BA50}"/>
              </a:ext>
            </a:extLst>
          </p:cNvPr>
          <p:cNvSpPr/>
          <p:nvPr/>
        </p:nvSpPr>
        <p:spPr>
          <a:xfrm>
            <a:off x="8832304" y="4840704"/>
            <a:ext cx="576064" cy="338554"/>
          </a:xfrm>
          <a:prstGeom prst="rect">
            <a:avLst/>
          </a:prstGeom>
        </p:spPr>
        <p:txBody>
          <a:bodyPr wrap="square">
            <a:spAutoFit/>
          </a:bodyPr>
          <a:lstStyle/>
          <a:p>
            <a:r>
              <a:rPr lang="it-IT" sz="1600" b="1" dirty="0">
                <a:solidFill>
                  <a:prstClr val="black"/>
                </a:solidFill>
                <a:cs typeface="Arial" charset="0"/>
              </a:rPr>
              <a:t> </a:t>
            </a:r>
            <a:endParaRPr lang="it-IT" b="1" dirty="0">
              <a:ln w="1905"/>
              <a:solidFill>
                <a:srgbClr val="FFC000"/>
              </a:solidFill>
              <a:effectLst>
                <a:innerShdw blurRad="69850" dist="43180" dir="5400000">
                  <a:srgbClr val="000000">
                    <a:alpha val="65000"/>
                  </a:srgbClr>
                </a:innerShdw>
              </a:effectLst>
              <a:latin typeface="Verdana" panose="020B0604030504040204" pitchFamily="34" charset="0"/>
            </a:endParaRPr>
          </a:p>
        </p:txBody>
      </p:sp>
      <p:sp>
        <p:nvSpPr>
          <p:cNvPr id="14" name="CasellaDiTesto 13">
            <a:extLst>
              <a:ext uri="{FF2B5EF4-FFF2-40B4-BE49-F238E27FC236}">
                <a16:creationId xmlns:a16="http://schemas.microsoft.com/office/drawing/2014/main" id="{F3ACA6CE-F947-C83C-376E-BA6CF24D001A}"/>
              </a:ext>
            </a:extLst>
          </p:cNvPr>
          <p:cNvSpPr txBox="1"/>
          <p:nvPr/>
        </p:nvSpPr>
        <p:spPr>
          <a:xfrm>
            <a:off x="2009756" y="1245485"/>
            <a:ext cx="8209061" cy="923330"/>
          </a:xfrm>
          <a:prstGeom prst="rect">
            <a:avLst/>
          </a:prstGeom>
          <a:solidFill>
            <a:schemeClr val="tx2"/>
          </a:solidFill>
          <a:ln w="19050">
            <a:solidFill>
              <a:schemeClr val="bg2"/>
            </a:solidFill>
          </a:ln>
        </p:spPr>
        <p:txBody>
          <a:bodyPr wrap="square">
            <a:spAutoFit/>
          </a:bodyPr>
          <a:lstStyle/>
          <a:p>
            <a:pPr algn="ctr" eaLnBrk="0" hangingPunct="0">
              <a:defRPr/>
            </a:pPr>
            <a:r>
              <a:rPr lang="it-IT" sz="5400" b="1" dirty="0">
                <a:ln w="1905"/>
                <a:solidFill>
                  <a:srgbClr val="FFC000"/>
                </a:solidFill>
                <a:effectLst>
                  <a:innerShdw blurRad="69850" dist="43180" dir="5400000">
                    <a:srgbClr val="000000">
                      <a:alpha val="65000"/>
                    </a:srgbClr>
                  </a:innerShdw>
                </a:effectLst>
                <a:latin typeface="Verdana" panose="020B0604030504040204" pitchFamily="34" charset="0"/>
              </a:rPr>
              <a:t>R = f (</a:t>
            </a:r>
            <a:r>
              <a:rPr lang="it-IT" sz="5400" b="1" dirty="0">
                <a:ln w="1905"/>
                <a:solidFill>
                  <a:srgbClr val="C00000"/>
                </a:solidFill>
                <a:effectLst>
                  <a:innerShdw blurRad="69850" dist="43180" dir="5400000">
                    <a:srgbClr val="000000">
                      <a:alpha val="65000"/>
                    </a:srgbClr>
                  </a:innerShdw>
                </a:effectLst>
                <a:latin typeface="Verdana" panose="020B0604030504040204" pitchFamily="34" charset="0"/>
              </a:rPr>
              <a:t>H</a:t>
            </a:r>
            <a:r>
              <a:rPr lang="it-IT" sz="5400" b="1" dirty="0">
                <a:ln w="1905"/>
                <a:solidFill>
                  <a:srgbClr val="FFC000"/>
                </a:solidFill>
                <a:effectLst>
                  <a:innerShdw blurRad="69850" dist="43180" dir="5400000">
                    <a:srgbClr val="000000">
                      <a:alpha val="65000"/>
                    </a:srgbClr>
                  </a:innerShdw>
                </a:effectLst>
                <a:latin typeface="Verdana" panose="020B0604030504040204" pitchFamily="34" charset="0"/>
              </a:rPr>
              <a:t>, </a:t>
            </a:r>
            <a:r>
              <a:rPr lang="it-IT" sz="5400" b="1" dirty="0">
                <a:ln w="1905"/>
                <a:solidFill>
                  <a:srgbClr val="C00000"/>
                </a:solidFill>
                <a:effectLst>
                  <a:innerShdw blurRad="69850" dist="43180" dir="5400000">
                    <a:srgbClr val="000000">
                      <a:alpha val="65000"/>
                    </a:srgbClr>
                  </a:innerShdw>
                </a:effectLst>
                <a:latin typeface="Verdana" panose="020B0604030504040204" pitchFamily="34" charset="0"/>
              </a:rPr>
              <a:t>E</a:t>
            </a:r>
            <a:r>
              <a:rPr lang="it-IT" sz="5400" b="1" dirty="0">
                <a:ln w="1905"/>
                <a:solidFill>
                  <a:srgbClr val="FFC000"/>
                </a:solidFill>
                <a:effectLst>
                  <a:innerShdw blurRad="69850" dist="43180" dir="5400000">
                    <a:srgbClr val="000000">
                      <a:alpha val="65000"/>
                    </a:srgbClr>
                  </a:innerShdw>
                </a:effectLst>
                <a:latin typeface="Verdana" panose="020B0604030504040204" pitchFamily="34" charset="0"/>
              </a:rPr>
              <a:t>, </a:t>
            </a:r>
            <a:r>
              <a:rPr lang="it-IT" sz="5400" b="1" dirty="0">
                <a:ln w="1905"/>
                <a:solidFill>
                  <a:srgbClr val="C00000"/>
                </a:solidFill>
                <a:effectLst>
                  <a:innerShdw blurRad="69850" dist="43180" dir="5400000">
                    <a:srgbClr val="000000">
                      <a:alpha val="65000"/>
                    </a:srgbClr>
                  </a:innerShdw>
                </a:effectLst>
                <a:latin typeface="Verdana" panose="020B0604030504040204" pitchFamily="34" charset="0"/>
              </a:rPr>
              <a:t>V</a:t>
            </a:r>
            <a:r>
              <a:rPr lang="it-IT" sz="5400" b="1" dirty="0">
                <a:ln w="1905"/>
                <a:solidFill>
                  <a:srgbClr val="FFC000"/>
                </a:solidFill>
                <a:effectLst>
                  <a:innerShdw blurRad="69850" dist="43180" dir="5400000">
                    <a:srgbClr val="000000">
                      <a:alpha val="65000"/>
                    </a:srgbClr>
                  </a:innerShdw>
                </a:effectLst>
                <a:latin typeface="Verdana" panose="020B0604030504040204" pitchFamily="34" charset="0"/>
              </a:rPr>
              <a:t>, </a:t>
            </a:r>
            <a:r>
              <a:rPr lang="it-IT" sz="5400" b="1" dirty="0">
                <a:ln w="1905"/>
                <a:solidFill>
                  <a:srgbClr val="00B050"/>
                </a:solidFill>
                <a:effectLst>
                  <a:innerShdw blurRad="69850" dist="43180" dir="5400000">
                    <a:srgbClr val="000000">
                      <a:alpha val="65000"/>
                    </a:srgbClr>
                  </a:innerShdw>
                </a:effectLst>
                <a:latin typeface="Verdana" panose="020B0604030504040204" pitchFamily="34" charset="0"/>
              </a:rPr>
              <a:t>C</a:t>
            </a:r>
            <a:r>
              <a:rPr lang="it-IT" sz="5400" b="1" dirty="0">
                <a:ln w="1905"/>
                <a:solidFill>
                  <a:srgbClr val="FFC000"/>
                </a:solidFill>
                <a:effectLst>
                  <a:innerShdw blurRad="69850" dist="43180" dir="5400000">
                    <a:srgbClr val="000000">
                      <a:alpha val="65000"/>
                    </a:srgbClr>
                  </a:innerShdw>
                </a:effectLst>
                <a:latin typeface="Verdana" panose="020B0604030504040204" pitchFamily="34" charset="0"/>
              </a:rPr>
              <a:t>)</a:t>
            </a:r>
          </a:p>
        </p:txBody>
      </p:sp>
      <p:cxnSp>
        <p:nvCxnSpPr>
          <p:cNvPr id="22" name="Connettore diritto 21">
            <a:extLst>
              <a:ext uri="{FF2B5EF4-FFF2-40B4-BE49-F238E27FC236}">
                <a16:creationId xmlns:a16="http://schemas.microsoft.com/office/drawing/2014/main" id="{20B323A5-1E4B-61B5-1E0E-868218FF492E}"/>
              </a:ext>
            </a:extLst>
          </p:cNvPr>
          <p:cNvCxnSpPr>
            <a:cxnSpLocks/>
          </p:cNvCxnSpPr>
          <p:nvPr/>
        </p:nvCxnSpPr>
        <p:spPr>
          <a:xfrm>
            <a:off x="1524000" y="6414727"/>
            <a:ext cx="273275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5" name="CasellaDiTesto 10">
            <a:extLst>
              <a:ext uri="{FF2B5EF4-FFF2-40B4-BE49-F238E27FC236}">
                <a16:creationId xmlns:a16="http://schemas.microsoft.com/office/drawing/2014/main" id="{CCFE308F-2266-EA9A-ED02-3C5B5F71DA94}"/>
              </a:ext>
            </a:extLst>
          </p:cNvPr>
          <p:cNvSpPr txBox="1">
            <a:spLocks noChangeArrowheads="1"/>
          </p:cNvSpPr>
          <p:nvPr/>
        </p:nvSpPr>
        <p:spPr bwMode="auto">
          <a:xfrm>
            <a:off x="1294461" y="341337"/>
            <a:ext cx="6678626" cy="584775"/>
          </a:xfrm>
          <a:prstGeom prst="rect">
            <a:avLst/>
          </a:prstGeom>
          <a:noFill/>
          <a:ln w="9525">
            <a:noFill/>
            <a:miter lim="800000"/>
            <a:headEnd/>
            <a:tailEnd/>
          </a:ln>
        </p:spPr>
        <p:txBody>
          <a:bodyPr wrap="square">
            <a:spAutoFit/>
          </a:bodyPr>
          <a:lstStyle/>
          <a:p>
            <a:pPr algn="ctr"/>
            <a:r>
              <a:rPr lang="it-IT" altLang="it-IT" sz="3200" b="1" dirty="0">
                <a:solidFill>
                  <a:srgbClr val="003366"/>
                </a:solidFill>
                <a:cs typeface="Arial" charset="0"/>
              </a:rPr>
              <a:t>Definizione e valutazione del rischio</a:t>
            </a:r>
            <a:endParaRPr lang="it-IT" sz="3200" dirty="0">
              <a:solidFill>
                <a:srgbClr val="003366"/>
              </a:solidFill>
            </a:endParaRPr>
          </a:p>
        </p:txBody>
      </p:sp>
      <p:cxnSp>
        <p:nvCxnSpPr>
          <p:cNvPr id="26" name="Connettore diritto 25">
            <a:extLst>
              <a:ext uri="{FF2B5EF4-FFF2-40B4-BE49-F238E27FC236}">
                <a16:creationId xmlns:a16="http://schemas.microsoft.com/office/drawing/2014/main" id="{0089D55F-17FA-39B5-B126-37073ECE76D3}"/>
              </a:ext>
            </a:extLst>
          </p:cNvPr>
          <p:cNvCxnSpPr>
            <a:cxnSpLocks/>
          </p:cNvCxnSpPr>
          <p:nvPr/>
        </p:nvCxnSpPr>
        <p:spPr>
          <a:xfrm>
            <a:off x="1362636" y="1008971"/>
            <a:ext cx="2732750"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83321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9" name="Immagine 8">
            <a:extLst>
              <a:ext uri="{FF2B5EF4-FFF2-40B4-BE49-F238E27FC236}">
                <a16:creationId xmlns:a16="http://schemas.microsoft.com/office/drawing/2014/main" id="{B08DE0AE-98E9-495F-B856-40D5C338F7F4}"/>
              </a:ext>
            </a:extLst>
          </p:cNvPr>
          <p:cNvPicPr/>
          <p:nvPr/>
        </p:nvPicPr>
        <p:blipFill rotWithShape="1">
          <a:blip r:embed="rId3" cstate="hqprint">
            <a:extLst>
              <a:ext uri="{28A0092B-C50C-407E-A947-70E740481C1C}">
                <a14:useLocalDpi xmlns:a14="http://schemas.microsoft.com/office/drawing/2010/main" val="0"/>
              </a:ext>
            </a:extLst>
          </a:blip>
          <a:srcRect t="1313"/>
          <a:stretch/>
        </p:blipFill>
        <p:spPr bwMode="auto">
          <a:xfrm>
            <a:off x="5357656" y="1004279"/>
            <a:ext cx="3344224" cy="3132390"/>
          </a:xfrm>
          <a:prstGeom prst="rect">
            <a:avLst/>
          </a:prstGeom>
          <a:noFill/>
          <a:ln>
            <a:noFill/>
          </a:ln>
          <a:extLst>
            <a:ext uri="{53640926-AAD7-44D8-BBD7-CCE9431645EC}">
              <a14:shadowObscured xmlns:a14="http://schemas.microsoft.com/office/drawing/2010/main"/>
            </a:ext>
          </a:extLst>
        </p:spPr>
      </p:pic>
      <p:pic>
        <p:nvPicPr>
          <p:cNvPr id="10" name="Immagine 9">
            <a:extLst>
              <a:ext uri="{FF2B5EF4-FFF2-40B4-BE49-F238E27FC236}">
                <a16:creationId xmlns:a16="http://schemas.microsoft.com/office/drawing/2014/main" id="{E067DF5B-8C47-429F-83A6-F100738374F9}"/>
              </a:ext>
            </a:extLst>
          </p:cNvPr>
          <p:cNvPicPr/>
          <p:nvPr/>
        </p:nvPicPr>
        <p:blipFill rotWithShape="1">
          <a:blip r:embed="rId4" cstate="hqprint">
            <a:extLst>
              <a:ext uri="{28A0092B-C50C-407E-A947-70E740481C1C}">
                <a14:useLocalDpi xmlns:a14="http://schemas.microsoft.com/office/drawing/2010/main" val="0"/>
              </a:ext>
            </a:extLst>
          </a:blip>
          <a:srcRect t="987"/>
          <a:stretch/>
        </p:blipFill>
        <p:spPr bwMode="auto">
          <a:xfrm>
            <a:off x="8707234" y="985681"/>
            <a:ext cx="3349706" cy="3168374"/>
          </a:xfrm>
          <a:prstGeom prst="rect">
            <a:avLst/>
          </a:prstGeom>
          <a:noFill/>
          <a:ln>
            <a:noFill/>
          </a:ln>
          <a:extLst>
            <a:ext uri="{53640926-AAD7-44D8-BBD7-CCE9431645EC}">
              <a14:shadowObscured xmlns:a14="http://schemas.microsoft.com/office/drawing/2010/main"/>
            </a:ext>
          </a:extLst>
        </p:spPr>
      </p:pic>
      <p:sp>
        <p:nvSpPr>
          <p:cNvPr id="11" name="CasellaDiTesto 10">
            <a:extLst>
              <a:ext uri="{FF2B5EF4-FFF2-40B4-BE49-F238E27FC236}">
                <a16:creationId xmlns:a16="http://schemas.microsoft.com/office/drawing/2014/main" id="{C7DEB7B1-1CDF-45B8-9BDF-2EDE87407A25}"/>
              </a:ext>
            </a:extLst>
          </p:cNvPr>
          <p:cNvSpPr txBox="1"/>
          <p:nvPr/>
        </p:nvSpPr>
        <p:spPr>
          <a:xfrm>
            <a:off x="5049834" y="4229728"/>
            <a:ext cx="8125738" cy="646331"/>
          </a:xfrm>
          <a:prstGeom prst="rect">
            <a:avLst/>
          </a:prstGeom>
          <a:noFill/>
        </p:spPr>
        <p:txBody>
          <a:bodyPr wrap="square">
            <a:spAutoFit/>
          </a:bodyPr>
          <a:lstStyle/>
          <a:p>
            <a:r>
              <a:rPr lang="it-IT" dirty="0">
                <a:latin typeface="Candara" panose="020E0502030303020204" pitchFamily="34" charset="0"/>
              </a:rPr>
              <a:t>Distribuzione degli edifici in funzione della </a:t>
            </a:r>
            <a:r>
              <a:rPr lang="it-IT" b="1" dirty="0">
                <a:latin typeface="Candara" panose="020E0502030303020204" pitchFamily="34" charset="0"/>
              </a:rPr>
              <a:t>zona sismica all’epoca della progettazione e attuale.</a:t>
            </a:r>
          </a:p>
        </p:txBody>
      </p:sp>
      <p:sp>
        <p:nvSpPr>
          <p:cNvPr id="12" name="CasellaDiTesto 11">
            <a:extLst>
              <a:ext uri="{FF2B5EF4-FFF2-40B4-BE49-F238E27FC236}">
                <a16:creationId xmlns:a16="http://schemas.microsoft.com/office/drawing/2014/main" id="{1B3FA338-2A9A-45C9-AECB-E57B552210A4}"/>
              </a:ext>
            </a:extLst>
          </p:cNvPr>
          <p:cNvSpPr txBox="1"/>
          <p:nvPr/>
        </p:nvSpPr>
        <p:spPr>
          <a:xfrm>
            <a:off x="4069333" y="4989970"/>
            <a:ext cx="8099169" cy="892552"/>
          </a:xfrm>
          <a:prstGeom prst="rect">
            <a:avLst/>
          </a:prstGeom>
          <a:noFill/>
        </p:spPr>
        <p:txBody>
          <a:bodyPr wrap="square">
            <a:spAutoFit/>
          </a:bodyPr>
          <a:lstStyle/>
          <a:p>
            <a:r>
              <a:rPr lang="it-IT" sz="2200" dirty="0">
                <a:latin typeface="Candara" panose="020E0502030303020204" pitchFamily="34" charset="0"/>
              </a:rPr>
              <a:t>Circa il </a:t>
            </a:r>
            <a:r>
              <a:rPr lang="it-IT" sz="3000" b="1" dirty="0">
                <a:solidFill>
                  <a:schemeClr val="accent2">
                    <a:lumMod val="75000"/>
                  </a:schemeClr>
                </a:solidFill>
                <a:latin typeface="Candara" panose="020E0502030303020204" pitchFamily="34" charset="0"/>
              </a:rPr>
              <a:t>65%</a:t>
            </a:r>
            <a:r>
              <a:rPr lang="it-IT" sz="2200" b="1" dirty="0">
                <a:latin typeface="Candara" panose="020E0502030303020204" pitchFamily="34" charset="0"/>
              </a:rPr>
              <a:t> </a:t>
            </a:r>
            <a:r>
              <a:rPr lang="it-IT" sz="2200" dirty="0">
                <a:latin typeface="Candara" panose="020E0502030303020204" pitchFamily="34" charset="0"/>
              </a:rPr>
              <a:t>degli edifici ricade in comuni non classificati sismici all’epoca della progettazione.</a:t>
            </a:r>
          </a:p>
        </p:txBody>
      </p:sp>
      <p:sp>
        <p:nvSpPr>
          <p:cNvPr id="13" name="CasellaDiTesto 12">
            <a:extLst>
              <a:ext uri="{FF2B5EF4-FFF2-40B4-BE49-F238E27FC236}">
                <a16:creationId xmlns:a16="http://schemas.microsoft.com/office/drawing/2014/main" id="{80B48AF6-1EF9-4BD3-BAC6-5442BD29F332}"/>
              </a:ext>
            </a:extLst>
          </p:cNvPr>
          <p:cNvSpPr txBox="1"/>
          <p:nvPr/>
        </p:nvSpPr>
        <p:spPr>
          <a:xfrm>
            <a:off x="4042764" y="5787647"/>
            <a:ext cx="7696500" cy="892552"/>
          </a:xfrm>
          <a:prstGeom prst="rect">
            <a:avLst/>
          </a:prstGeom>
          <a:noFill/>
        </p:spPr>
        <p:txBody>
          <a:bodyPr wrap="square">
            <a:spAutoFit/>
          </a:bodyPr>
          <a:lstStyle/>
          <a:p>
            <a:r>
              <a:rPr lang="it-IT" sz="2200" dirty="0">
                <a:latin typeface="Candara" panose="020E0502030303020204" pitchFamily="34" charset="0"/>
              </a:rPr>
              <a:t>La percentuale di edifici ricadenti oggi nelle Zone 1 e 2 ammonta al </a:t>
            </a:r>
            <a:r>
              <a:rPr lang="it-IT" sz="3000" b="1" dirty="0">
                <a:solidFill>
                  <a:schemeClr val="accent6">
                    <a:lumMod val="75000"/>
                  </a:schemeClr>
                </a:solidFill>
                <a:latin typeface="Candara" panose="020E0502030303020204" pitchFamily="34" charset="0"/>
              </a:rPr>
              <a:t>77%</a:t>
            </a:r>
            <a:r>
              <a:rPr lang="it-IT" sz="2200" b="1" dirty="0">
                <a:latin typeface="Candara" panose="020E0502030303020204" pitchFamily="34" charset="0"/>
              </a:rPr>
              <a:t>.</a:t>
            </a:r>
          </a:p>
        </p:txBody>
      </p:sp>
      <p:sp>
        <p:nvSpPr>
          <p:cNvPr id="15" name="CasellaDiTesto 14">
            <a:extLst>
              <a:ext uri="{FF2B5EF4-FFF2-40B4-BE49-F238E27FC236}">
                <a16:creationId xmlns:a16="http://schemas.microsoft.com/office/drawing/2014/main" id="{B86D20C4-B568-4FF4-8855-55132D744F89}"/>
              </a:ext>
            </a:extLst>
          </p:cNvPr>
          <p:cNvSpPr txBox="1"/>
          <p:nvPr/>
        </p:nvSpPr>
        <p:spPr>
          <a:xfrm>
            <a:off x="8465573" y="6449367"/>
            <a:ext cx="3613639" cy="338554"/>
          </a:xfrm>
          <a:prstGeom prst="rect">
            <a:avLst/>
          </a:prstGeom>
          <a:noFill/>
        </p:spPr>
        <p:txBody>
          <a:bodyPr wrap="square">
            <a:spAutoFit/>
          </a:bodyPr>
          <a:lstStyle/>
          <a:p>
            <a:pPr algn="r"/>
            <a:r>
              <a:rPr lang="it-IT" sz="1600" dirty="0">
                <a:latin typeface="Candara" panose="020E0502030303020204" pitchFamily="34" charset="0"/>
              </a:rPr>
              <a:t>*Campione statistico di: 1.083 interventi</a:t>
            </a:r>
          </a:p>
        </p:txBody>
      </p:sp>
      <p:pic>
        <p:nvPicPr>
          <p:cNvPr id="4" name="Immagine 3" descr="Immagine che contiene edificio, aria aperta, testo, cielo&#10;&#10;Descrizione generata automaticamente">
            <a:extLst>
              <a:ext uri="{FF2B5EF4-FFF2-40B4-BE49-F238E27FC236}">
                <a16:creationId xmlns:a16="http://schemas.microsoft.com/office/drawing/2014/main" id="{DB631CF1-583B-6573-036C-49FC726A8B20}"/>
              </a:ext>
            </a:extLst>
          </p:cNvPr>
          <p:cNvPicPr>
            <a:picLocks noChangeAspect="1"/>
          </p:cNvPicPr>
          <p:nvPr/>
        </p:nvPicPr>
        <p:blipFill rotWithShape="1">
          <a:blip r:embed="rId5">
            <a:extLst>
              <a:ext uri="{28A0092B-C50C-407E-A947-70E740481C1C}">
                <a14:useLocalDpi xmlns:a14="http://schemas.microsoft.com/office/drawing/2010/main" val="0"/>
              </a:ext>
            </a:extLst>
          </a:blip>
          <a:srcRect l="14277" r="47563"/>
          <a:stretch/>
        </p:blipFill>
        <p:spPr>
          <a:xfrm>
            <a:off x="414429" y="1964603"/>
            <a:ext cx="3202045" cy="4484764"/>
          </a:xfrm>
          <a:prstGeom prst="rect">
            <a:avLst/>
          </a:prstGeom>
        </p:spPr>
      </p:pic>
      <p:sp>
        <p:nvSpPr>
          <p:cNvPr id="2" name="Rectangle 2">
            <a:extLst>
              <a:ext uri="{FF2B5EF4-FFF2-40B4-BE49-F238E27FC236}">
                <a16:creationId xmlns:a16="http://schemas.microsoft.com/office/drawing/2014/main" id="{B448F4FB-F09F-A504-5C72-54D4E70861D8}"/>
              </a:ext>
            </a:extLst>
          </p:cNvPr>
          <p:cNvSpPr txBox="1">
            <a:spLocks noChangeArrowheads="1"/>
          </p:cNvSpPr>
          <p:nvPr/>
        </p:nvSpPr>
        <p:spPr>
          <a:xfrm>
            <a:off x="1514848" y="394233"/>
            <a:ext cx="8729354" cy="552224"/>
          </a:xfrm>
          <a:prstGeom prst="rect">
            <a:avLst/>
          </a:prstGeom>
        </p:spPr>
        <p:txBody>
          <a:bodyPr vert="horz" lIns="68580" tIns="34290" rIns="270000" bIns="34290" rtlCol="0" anchor="t">
            <a:noAutofit/>
          </a:bodyPr>
          <a:lstStyle>
            <a:lvl1pPr algn="l" defTabSz="914377" rtl="0" eaLnBrk="1" latinLnBrk="0" hangingPunct="1">
              <a:lnSpc>
                <a:spcPct val="90000"/>
              </a:lnSpc>
              <a:spcBef>
                <a:spcPct val="0"/>
              </a:spcBef>
              <a:buNone/>
              <a:defRPr sz="6000" kern="1200">
                <a:solidFill>
                  <a:schemeClr val="tx1"/>
                </a:solidFill>
                <a:latin typeface="+mj-lt"/>
                <a:ea typeface="+mj-ea"/>
                <a:cs typeface="+mj-cs"/>
              </a:defRPr>
            </a:lvl1pPr>
          </a:lstStyle>
          <a:p>
            <a:pPr>
              <a:tabLst>
                <a:tab pos="6524625" algn="l"/>
              </a:tabLst>
              <a:defRPr/>
            </a:pPr>
            <a:r>
              <a:rPr lang="it-IT" altLang="it-IT" sz="3200" b="1" dirty="0">
                <a:solidFill>
                  <a:srgbClr val="003366"/>
                </a:solidFill>
                <a:latin typeface="+mn-lt"/>
                <a:ea typeface="+mn-ea"/>
                <a:cs typeface="Arial" charset="0"/>
              </a:rPr>
              <a:t>Prevenzione strutturale</a:t>
            </a:r>
          </a:p>
        </p:txBody>
      </p:sp>
      <p:cxnSp>
        <p:nvCxnSpPr>
          <p:cNvPr id="3" name="Connettore diritto 2">
            <a:extLst>
              <a:ext uri="{FF2B5EF4-FFF2-40B4-BE49-F238E27FC236}">
                <a16:creationId xmlns:a16="http://schemas.microsoft.com/office/drawing/2014/main" id="{31712C74-4144-38B7-2FFC-C5A3B4FA1C5B}"/>
              </a:ext>
            </a:extLst>
          </p:cNvPr>
          <p:cNvCxnSpPr>
            <a:cxnSpLocks/>
          </p:cNvCxnSpPr>
          <p:nvPr/>
        </p:nvCxnSpPr>
        <p:spPr>
          <a:xfrm>
            <a:off x="1362636" y="1008971"/>
            <a:ext cx="273275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 name="Figura a mano libera 11">
            <a:extLst>
              <a:ext uri="{FF2B5EF4-FFF2-40B4-BE49-F238E27FC236}">
                <a16:creationId xmlns:a16="http://schemas.microsoft.com/office/drawing/2014/main" id="{6CD76555-BD70-A014-460B-BCB38FCBDEA0}"/>
              </a:ext>
            </a:extLst>
          </p:cNvPr>
          <p:cNvSpPr/>
          <p:nvPr/>
        </p:nvSpPr>
        <p:spPr>
          <a:xfrm>
            <a:off x="57941" y="1197863"/>
            <a:ext cx="5362357" cy="608786"/>
          </a:xfrm>
          <a:custGeom>
            <a:avLst/>
            <a:gdLst>
              <a:gd name="connsiteX0" fmla="*/ 0 w 5299781"/>
              <a:gd name="connsiteY0" fmla="*/ 78722 h 472320"/>
              <a:gd name="connsiteX1" fmla="*/ 23057 w 5299781"/>
              <a:gd name="connsiteY1" fmla="*/ 23057 h 472320"/>
              <a:gd name="connsiteX2" fmla="*/ 78722 w 5299781"/>
              <a:gd name="connsiteY2" fmla="*/ 0 h 472320"/>
              <a:gd name="connsiteX3" fmla="*/ 5221059 w 5299781"/>
              <a:gd name="connsiteY3" fmla="*/ 0 h 472320"/>
              <a:gd name="connsiteX4" fmla="*/ 5276724 w 5299781"/>
              <a:gd name="connsiteY4" fmla="*/ 23057 h 472320"/>
              <a:gd name="connsiteX5" fmla="*/ 5299781 w 5299781"/>
              <a:gd name="connsiteY5" fmla="*/ 78722 h 472320"/>
              <a:gd name="connsiteX6" fmla="*/ 5299781 w 5299781"/>
              <a:gd name="connsiteY6" fmla="*/ 393598 h 472320"/>
              <a:gd name="connsiteX7" fmla="*/ 5276724 w 5299781"/>
              <a:gd name="connsiteY7" fmla="*/ 449263 h 472320"/>
              <a:gd name="connsiteX8" fmla="*/ 5221059 w 5299781"/>
              <a:gd name="connsiteY8" fmla="*/ 472320 h 472320"/>
              <a:gd name="connsiteX9" fmla="*/ 78722 w 5299781"/>
              <a:gd name="connsiteY9" fmla="*/ 472320 h 472320"/>
              <a:gd name="connsiteX10" fmla="*/ 23057 w 5299781"/>
              <a:gd name="connsiteY10" fmla="*/ 449263 h 472320"/>
              <a:gd name="connsiteX11" fmla="*/ 0 w 5299781"/>
              <a:gd name="connsiteY11" fmla="*/ 393598 h 472320"/>
              <a:gd name="connsiteX12" fmla="*/ 0 w 5299781"/>
              <a:gd name="connsiteY12" fmla="*/ 78722 h 472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99781" h="472320">
                <a:moveTo>
                  <a:pt x="0" y="78722"/>
                </a:moveTo>
                <a:cubicBezTo>
                  <a:pt x="0" y="57844"/>
                  <a:pt x="8294" y="37820"/>
                  <a:pt x="23057" y="23057"/>
                </a:cubicBezTo>
                <a:cubicBezTo>
                  <a:pt x="37820" y="8294"/>
                  <a:pt x="57844" y="0"/>
                  <a:pt x="78722" y="0"/>
                </a:cubicBezTo>
                <a:lnTo>
                  <a:pt x="5221059" y="0"/>
                </a:lnTo>
                <a:cubicBezTo>
                  <a:pt x="5241937" y="0"/>
                  <a:pt x="5261961" y="8294"/>
                  <a:pt x="5276724" y="23057"/>
                </a:cubicBezTo>
                <a:cubicBezTo>
                  <a:pt x="5291487" y="37820"/>
                  <a:pt x="5299781" y="57844"/>
                  <a:pt x="5299781" y="78722"/>
                </a:cubicBezTo>
                <a:lnTo>
                  <a:pt x="5299781" y="393598"/>
                </a:lnTo>
                <a:cubicBezTo>
                  <a:pt x="5299781" y="414476"/>
                  <a:pt x="5291487" y="434500"/>
                  <a:pt x="5276724" y="449263"/>
                </a:cubicBezTo>
                <a:cubicBezTo>
                  <a:pt x="5261961" y="464026"/>
                  <a:pt x="5241937" y="472320"/>
                  <a:pt x="5221059" y="472320"/>
                </a:cubicBezTo>
                <a:lnTo>
                  <a:pt x="78722" y="472320"/>
                </a:lnTo>
                <a:cubicBezTo>
                  <a:pt x="57844" y="472320"/>
                  <a:pt x="37820" y="464026"/>
                  <a:pt x="23057" y="449263"/>
                </a:cubicBezTo>
                <a:cubicBezTo>
                  <a:pt x="8294" y="434500"/>
                  <a:pt x="0" y="414476"/>
                  <a:pt x="0" y="393598"/>
                </a:cubicBezTo>
                <a:lnTo>
                  <a:pt x="0" y="78722"/>
                </a:lnTo>
                <a:close/>
              </a:path>
            </a:pathLst>
          </a:custGeom>
          <a:solidFill>
            <a:schemeClr val="accent2">
              <a:lumMod val="75000"/>
            </a:schemeClr>
          </a:solidFill>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lIns="180000" tIns="23057" rIns="180000" bIns="23057" spcCol="1270" anchor="ctr"/>
          <a:lstStyle/>
          <a:p>
            <a:pPr marL="342900" indent="-342900" defTabSz="622300">
              <a:lnSpc>
                <a:spcPct val="90000"/>
              </a:lnSpc>
              <a:spcAft>
                <a:spcPct val="35000"/>
              </a:spcAft>
              <a:buFont typeface="+mj-lt"/>
              <a:buAutoNum type="alphaLcParenR" startAt="2"/>
              <a:defRPr/>
            </a:pPr>
            <a:r>
              <a:rPr lang="it-IT" sz="1900" b="1" dirty="0">
                <a:effectLst>
                  <a:outerShdw blurRad="38100" dist="38100" dir="2700000" algn="tl">
                    <a:srgbClr val="000000">
                      <a:alpha val="43137"/>
                    </a:srgbClr>
                  </a:outerShdw>
                </a:effectLst>
                <a:latin typeface="Candara" panose="020E0502030303020204" pitchFamily="34" charset="0"/>
              </a:rPr>
              <a:t>INTERVENTI SU EDIFICI E OPERE PUBBLICHE</a:t>
            </a:r>
          </a:p>
        </p:txBody>
      </p:sp>
    </p:spTree>
    <p:extLst>
      <p:ext uri="{BB962C8B-B14F-4D97-AF65-F5344CB8AC3E}">
        <p14:creationId xmlns:p14="http://schemas.microsoft.com/office/powerpoint/2010/main" val="5668625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 name="Immagine 7">
            <a:extLst>
              <a:ext uri="{FF2B5EF4-FFF2-40B4-BE49-F238E27FC236}">
                <a16:creationId xmlns:a16="http://schemas.microsoft.com/office/drawing/2014/main" id="{747F2985-DE8A-4B59-AA27-1EE841AE8788}"/>
              </a:ext>
            </a:extLst>
          </p:cNvPr>
          <p:cNvPicPr/>
          <p:nvPr/>
        </p:nvPicPr>
        <p:blipFill rotWithShape="1">
          <a:blip r:embed="rId3" cstate="hqprint">
            <a:extLst>
              <a:ext uri="{28A0092B-C50C-407E-A947-70E740481C1C}">
                <a14:useLocalDpi xmlns:a14="http://schemas.microsoft.com/office/drawing/2010/main" val="0"/>
              </a:ext>
            </a:extLst>
          </a:blip>
          <a:srcRect t="-5536"/>
          <a:stretch/>
        </p:blipFill>
        <p:spPr bwMode="auto">
          <a:xfrm>
            <a:off x="257236" y="1864332"/>
            <a:ext cx="4070495" cy="3307397"/>
          </a:xfrm>
          <a:prstGeom prst="rect">
            <a:avLst/>
          </a:prstGeom>
          <a:noFill/>
          <a:ln>
            <a:noFill/>
          </a:ln>
          <a:extLst>
            <a:ext uri="{53640926-AAD7-44D8-BBD7-CCE9431645EC}">
              <a14:shadowObscured xmlns:a14="http://schemas.microsoft.com/office/drawing/2010/main"/>
            </a:ext>
          </a:extLst>
        </p:spPr>
      </p:pic>
      <p:pic>
        <p:nvPicPr>
          <p:cNvPr id="9" name="Immagine 8">
            <a:extLst>
              <a:ext uri="{FF2B5EF4-FFF2-40B4-BE49-F238E27FC236}">
                <a16:creationId xmlns:a16="http://schemas.microsoft.com/office/drawing/2014/main" id="{3F7DDC01-648E-4D3B-B9A5-4A844A17E156}"/>
              </a:ext>
            </a:extLst>
          </p:cNvPr>
          <p:cNvPicPr/>
          <p:nvPr/>
        </p:nvPicPr>
        <p:blipFill rotWithShape="1">
          <a:blip r:embed="rId4" cstate="hqprint">
            <a:extLst>
              <a:ext uri="{28A0092B-C50C-407E-A947-70E740481C1C}">
                <a14:useLocalDpi xmlns:a14="http://schemas.microsoft.com/office/drawing/2010/main" val="0"/>
              </a:ext>
            </a:extLst>
          </a:blip>
          <a:srcRect t="-4261" b="-1"/>
          <a:stretch/>
        </p:blipFill>
        <p:spPr bwMode="auto">
          <a:xfrm>
            <a:off x="4060752" y="1851415"/>
            <a:ext cx="4070495" cy="3512635"/>
          </a:xfrm>
          <a:prstGeom prst="rect">
            <a:avLst/>
          </a:prstGeom>
          <a:noFill/>
          <a:ln>
            <a:noFill/>
          </a:ln>
          <a:extLst>
            <a:ext uri="{53640926-AAD7-44D8-BBD7-CCE9431645EC}">
              <a14:shadowObscured xmlns:a14="http://schemas.microsoft.com/office/drawing/2010/main"/>
            </a:ext>
          </a:extLst>
        </p:spPr>
      </p:pic>
      <p:sp>
        <p:nvSpPr>
          <p:cNvPr id="10" name="CasellaDiTesto 9">
            <a:extLst>
              <a:ext uri="{FF2B5EF4-FFF2-40B4-BE49-F238E27FC236}">
                <a16:creationId xmlns:a16="http://schemas.microsoft.com/office/drawing/2014/main" id="{9041128B-5092-4737-A011-C8295738C8B6}"/>
              </a:ext>
            </a:extLst>
          </p:cNvPr>
          <p:cNvSpPr txBox="1"/>
          <p:nvPr/>
        </p:nvSpPr>
        <p:spPr>
          <a:xfrm>
            <a:off x="272954" y="5042118"/>
            <a:ext cx="7874011" cy="707886"/>
          </a:xfrm>
          <a:prstGeom prst="rect">
            <a:avLst/>
          </a:prstGeom>
          <a:noFill/>
        </p:spPr>
        <p:txBody>
          <a:bodyPr wrap="square">
            <a:spAutoFit/>
          </a:bodyPr>
          <a:lstStyle/>
          <a:p>
            <a:r>
              <a:rPr lang="it-IT" sz="2000" dirty="0">
                <a:latin typeface="Candara" panose="020E0502030303020204" pitchFamily="34" charset="0"/>
              </a:rPr>
              <a:t>La distribuzione degli indici di rischio α</a:t>
            </a:r>
            <a:r>
              <a:rPr lang="it-IT" sz="2000" dirty="0" err="1">
                <a:latin typeface="Candara" panose="020E0502030303020204" pitchFamily="34" charset="0"/>
              </a:rPr>
              <a:t>SLVante</a:t>
            </a:r>
            <a:r>
              <a:rPr lang="it-IT" sz="2000" dirty="0">
                <a:latin typeface="Candara" panose="020E0502030303020204" pitchFamily="34" charset="0"/>
              </a:rPr>
              <a:t> mette in luce i bassi indici di rischio del campione, a cui sono associati costi più elevati. </a:t>
            </a:r>
          </a:p>
        </p:txBody>
      </p:sp>
      <p:sp>
        <p:nvSpPr>
          <p:cNvPr id="3" name="CasellaDiTesto 2">
            <a:extLst>
              <a:ext uri="{FF2B5EF4-FFF2-40B4-BE49-F238E27FC236}">
                <a16:creationId xmlns:a16="http://schemas.microsoft.com/office/drawing/2014/main" id="{F539F74B-A891-4842-8E69-EAA344D476A1}"/>
              </a:ext>
            </a:extLst>
          </p:cNvPr>
          <p:cNvSpPr txBox="1"/>
          <p:nvPr/>
        </p:nvSpPr>
        <p:spPr>
          <a:xfrm>
            <a:off x="5420298" y="1757508"/>
            <a:ext cx="2142699" cy="338554"/>
          </a:xfrm>
          <a:prstGeom prst="rect">
            <a:avLst/>
          </a:prstGeom>
          <a:noFill/>
        </p:spPr>
        <p:txBody>
          <a:bodyPr wrap="square" rtlCol="0">
            <a:spAutoFit/>
          </a:bodyPr>
          <a:lstStyle/>
          <a:p>
            <a:r>
              <a:rPr lang="it-IT" sz="1600" dirty="0"/>
              <a:t>Costi/Indici di rischio</a:t>
            </a:r>
          </a:p>
        </p:txBody>
      </p:sp>
      <p:sp>
        <p:nvSpPr>
          <p:cNvPr id="11" name="CasellaDiTesto 10">
            <a:extLst>
              <a:ext uri="{FF2B5EF4-FFF2-40B4-BE49-F238E27FC236}">
                <a16:creationId xmlns:a16="http://schemas.microsoft.com/office/drawing/2014/main" id="{3E345F13-80C7-4941-B99B-D234CC44053F}"/>
              </a:ext>
            </a:extLst>
          </p:cNvPr>
          <p:cNvSpPr txBox="1"/>
          <p:nvPr/>
        </p:nvSpPr>
        <p:spPr>
          <a:xfrm>
            <a:off x="1079552" y="1741300"/>
            <a:ext cx="2609419" cy="338554"/>
          </a:xfrm>
          <a:prstGeom prst="rect">
            <a:avLst/>
          </a:prstGeom>
          <a:noFill/>
        </p:spPr>
        <p:txBody>
          <a:bodyPr wrap="square" rtlCol="0">
            <a:spAutoFit/>
          </a:bodyPr>
          <a:lstStyle/>
          <a:p>
            <a:r>
              <a:rPr lang="it-IT" sz="1600" dirty="0"/>
              <a:t>Interventi/Indici di rischio</a:t>
            </a:r>
          </a:p>
        </p:txBody>
      </p:sp>
      <p:grpSp>
        <p:nvGrpSpPr>
          <p:cNvPr id="4" name="Gruppo 3">
            <a:extLst>
              <a:ext uri="{FF2B5EF4-FFF2-40B4-BE49-F238E27FC236}">
                <a16:creationId xmlns:a16="http://schemas.microsoft.com/office/drawing/2014/main" id="{CF79FF65-AE9B-4CE8-8D45-5279911B119E}"/>
              </a:ext>
            </a:extLst>
          </p:cNvPr>
          <p:cNvGrpSpPr/>
          <p:nvPr/>
        </p:nvGrpSpPr>
        <p:grpSpPr>
          <a:xfrm>
            <a:off x="257235" y="2673752"/>
            <a:ext cx="11826735" cy="4184248"/>
            <a:chOff x="257235" y="2673752"/>
            <a:chExt cx="11826735" cy="4184248"/>
          </a:xfrm>
        </p:grpSpPr>
        <p:sp>
          <p:nvSpPr>
            <p:cNvPr id="32" name="CasellaDiTesto 31">
              <a:extLst>
                <a:ext uri="{FF2B5EF4-FFF2-40B4-BE49-F238E27FC236}">
                  <a16:creationId xmlns:a16="http://schemas.microsoft.com/office/drawing/2014/main" id="{F746E8B4-8613-4F68-82C8-A695D9581A37}"/>
                </a:ext>
              </a:extLst>
            </p:cNvPr>
            <p:cNvSpPr txBox="1"/>
            <p:nvPr/>
          </p:nvSpPr>
          <p:spPr>
            <a:xfrm>
              <a:off x="257235" y="5750004"/>
              <a:ext cx="7874012" cy="1015663"/>
            </a:xfrm>
            <a:prstGeom prst="rect">
              <a:avLst/>
            </a:prstGeom>
            <a:noFill/>
          </p:spPr>
          <p:txBody>
            <a:bodyPr wrap="square">
              <a:spAutoFit/>
            </a:bodyPr>
            <a:lstStyle/>
            <a:p>
              <a:r>
                <a:rPr lang="it-IT" sz="2000" dirty="0">
                  <a:latin typeface="Candara" panose="020E0502030303020204" pitchFamily="34" charset="0"/>
                </a:rPr>
                <a:t>Ad indici di rischio α</a:t>
              </a:r>
              <a:r>
                <a:rPr lang="it-IT" sz="2000" dirty="0" err="1">
                  <a:latin typeface="Candara" panose="020E0502030303020204" pitchFamily="34" charset="0"/>
                </a:rPr>
                <a:t>SLVante</a:t>
              </a:r>
              <a:r>
                <a:rPr lang="it-IT" sz="2000" dirty="0">
                  <a:latin typeface="Candara" panose="020E0502030303020204" pitchFamily="34" charset="0"/>
                </a:rPr>
                <a:t> (</a:t>
              </a:r>
              <a:r>
                <a:rPr lang="it-IT" sz="2000" dirty="0" err="1">
                  <a:latin typeface="Candara" panose="020E0502030303020204" pitchFamily="34" charset="0"/>
                </a:rPr>
                <a:t>pre</a:t>
              </a:r>
              <a:r>
                <a:rPr lang="it-IT" sz="2000" dirty="0">
                  <a:latin typeface="Candara" panose="020E0502030303020204" pitchFamily="34" charset="0"/>
                </a:rPr>
                <a:t>-intervento)  molto bassi sono associati interventi di demolizione e ricostruzione, mentre per indici via via più alti aumentano i rafforzamenti locali.</a:t>
              </a:r>
            </a:p>
          </p:txBody>
        </p:sp>
        <p:pic>
          <p:nvPicPr>
            <p:cNvPr id="12" name="Immagine 11">
              <a:extLst>
                <a:ext uri="{FF2B5EF4-FFF2-40B4-BE49-F238E27FC236}">
                  <a16:creationId xmlns:a16="http://schemas.microsoft.com/office/drawing/2014/main" id="{3D6FABDE-4745-4736-9376-594A3DF8A3E2}"/>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8345348" y="2673752"/>
              <a:ext cx="3738622" cy="4184248"/>
            </a:xfrm>
            <a:prstGeom prst="rect">
              <a:avLst/>
            </a:prstGeom>
            <a:noFill/>
          </p:spPr>
        </p:pic>
      </p:grpSp>
      <p:sp>
        <p:nvSpPr>
          <p:cNvPr id="14" name="CasellaDiTesto 13">
            <a:extLst>
              <a:ext uri="{FF2B5EF4-FFF2-40B4-BE49-F238E27FC236}">
                <a16:creationId xmlns:a16="http://schemas.microsoft.com/office/drawing/2014/main" id="{64141F9B-2C5F-AFAB-0E88-C4908A5A10AA}"/>
              </a:ext>
            </a:extLst>
          </p:cNvPr>
          <p:cNvSpPr txBox="1"/>
          <p:nvPr/>
        </p:nvSpPr>
        <p:spPr>
          <a:xfrm>
            <a:off x="8801101" y="2361307"/>
            <a:ext cx="3282870" cy="369332"/>
          </a:xfrm>
          <a:prstGeom prst="rect">
            <a:avLst/>
          </a:prstGeom>
          <a:noFill/>
        </p:spPr>
        <p:txBody>
          <a:bodyPr wrap="square" rtlCol="0">
            <a:spAutoFit/>
          </a:bodyPr>
          <a:lstStyle/>
          <a:p>
            <a:r>
              <a:rPr lang="it-IT" dirty="0"/>
              <a:t>Tipo intervento Indici di rischio</a:t>
            </a:r>
          </a:p>
        </p:txBody>
      </p:sp>
      <p:sp>
        <p:nvSpPr>
          <p:cNvPr id="2" name="Rectangle 2">
            <a:extLst>
              <a:ext uri="{FF2B5EF4-FFF2-40B4-BE49-F238E27FC236}">
                <a16:creationId xmlns:a16="http://schemas.microsoft.com/office/drawing/2014/main" id="{095C85D3-0B45-1722-2EEF-2DA392ED78F6}"/>
              </a:ext>
            </a:extLst>
          </p:cNvPr>
          <p:cNvSpPr txBox="1">
            <a:spLocks noChangeArrowheads="1"/>
          </p:cNvSpPr>
          <p:nvPr/>
        </p:nvSpPr>
        <p:spPr>
          <a:xfrm>
            <a:off x="1514848" y="394233"/>
            <a:ext cx="8729354" cy="552224"/>
          </a:xfrm>
          <a:prstGeom prst="rect">
            <a:avLst/>
          </a:prstGeom>
        </p:spPr>
        <p:txBody>
          <a:bodyPr vert="horz" lIns="68580" tIns="34290" rIns="270000" bIns="34290" rtlCol="0" anchor="t">
            <a:noAutofit/>
          </a:bodyPr>
          <a:lstStyle>
            <a:lvl1pPr algn="l" defTabSz="914377" rtl="0" eaLnBrk="1" latinLnBrk="0" hangingPunct="1">
              <a:lnSpc>
                <a:spcPct val="90000"/>
              </a:lnSpc>
              <a:spcBef>
                <a:spcPct val="0"/>
              </a:spcBef>
              <a:buNone/>
              <a:defRPr sz="6000" kern="1200">
                <a:solidFill>
                  <a:schemeClr val="tx1"/>
                </a:solidFill>
                <a:latin typeface="+mj-lt"/>
                <a:ea typeface="+mj-ea"/>
                <a:cs typeface="+mj-cs"/>
              </a:defRPr>
            </a:lvl1pPr>
          </a:lstStyle>
          <a:p>
            <a:pPr>
              <a:tabLst>
                <a:tab pos="6524625" algn="l"/>
              </a:tabLst>
              <a:defRPr/>
            </a:pPr>
            <a:r>
              <a:rPr lang="it-IT" altLang="it-IT" sz="3200" b="1" dirty="0">
                <a:solidFill>
                  <a:srgbClr val="003366"/>
                </a:solidFill>
                <a:latin typeface="+mn-lt"/>
                <a:ea typeface="+mn-ea"/>
                <a:cs typeface="Arial" charset="0"/>
              </a:rPr>
              <a:t>Prevenzione strutturale</a:t>
            </a:r>
          </a:p>
        </p:txBody>
      </p:sp>
      <p:cxnSp>
        <p:nvCxnSpPr>
          <p:cNvPr id="5" name="Connettore diritto 4">
            <a:extLst>
              <a:ext uri="{FF2B5EF4-FFF2-40B4-BE49-F238E27FC236}">
                <a16:creationId xmlns:a16="http://schemas.microsoft.com/office/drawing/2014/main" id="{C587FB05-BC73-5BC1-B5D3-66EB1EA77652}"/>
              </a:ext>
            </a:extLst>
          </p:cNvPr>
          <p:cNvCxnSpPr>
            <a:cxnSpLocks/>
          </p:cNvCxnSpPr>
          <p:nvPr/>
        </p:nvCxnSpPr>
        <p:spPr>
          <a:xfrm>
            <a:off x="1362636" y="1008971"/>
            <a:ext cx="273275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6" name="Figura a mano libera 11">
            <a:extLst>
              <a:ext uri="{FF2B5EF4-FFF2-40B4-BE49-F238E27FC236}">
                <a16:creationId xmlns:a16="http://schemas.microsoft.com/office/drawing/2014/main" id="{FFEF7BB6-D3BD-810B-68F4-3E9DB01ABC05}"/>
              </a:ext>
            </a:extLst>
          </p:cNvPr>
          <p:cNvSpPr/>
          <p:nvPr/>
        </p:nvSpPr>
        <p:spPr>
          <a:xfrm>
            <a:off x="1318568" y="1087126"/>
            <a:ext cx="5362357" cy="608786"/>
          </a:xfrm>
          <a:custGeom>
            <a:avLst/>
            <a:gdLst>
              <a:gd name="connsiteX0" fmla="*/ 0 w 5299781"/>
              <a:gd name="connsiteY0" fmla="*/ 78722 h 472320"/>
              <a:gd name="connsiteX1" fmla="*/ 23057 w 5299781"/>
              <a:gd name="connsiteY1" fmla="*/ 23057 h 472320"/>
              <a:gd name="connsiteX2" fmla="*/ 78722 w 5299781"/>
              <a:gd name="connsiteY2" fmla="*/ 0 h 472320"/>
              <a:gd name="connsiteX3" fmla="*/ 5221059 w 5299781"/>
              <a:gd name="connsiteY3" fmla="*/ 0 h 472320"/>
              <a:gd name="connsiteX4" fmla="*/ 5276724 w 5299781"/>
              <a:gd name="connsiteY4" fmla="*/ 23057 h 472320"/>
              <a:gd name="connsiteX5" fmla="*/ 5299781 w 5299781"/>
              <a:gd name="connsiteY5" fmla="*/ 78722 h 472320"/>
              <a:gd name="connsiteX6" fmla="*/ 5299781 w 5299781"/>
              <a:gd name="connsiteY6" fmla="*/ 393598 h 472320"/>
              <a:gd name="connsiteX7" fmla="*/ 5276724 w 5299781"/>
              <a:gd name="connsiteY7" fmla="*/ 449263 h 472320"/>
              <a:gd name="connsiteX8" fmla="*/ 5221059 w 5299781"/>
              <a:gd name="connsiteY8" fmla="*/ 472320 h 472320"/>
              <a:gd name="connsiteX9" fmla="*/ 78722 w 5299781"/>
              <a:gd name="connsiteY9" fmla="*/ 472320 h 472320"/>
              <a:gd name="connsiteX10" fmla="*/ 23057 w 5299781"/>
              <a:gd name="connsiteY10" fmla="*/ 449263 h 472320"/>
              <a:gd name="connsiteX11" fmla="*/ 0 w 5299781"/>
              <a:gd name="connsiteY11" fmla="*/ 393598 h 472320"/>
              <a:gd name="connsiteX12" fmla="*/ 0 w 5299781"/>
              <a:gd name="connsiteY12" fmla="*/ 78722 h 472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99781" h="472320">
                <a:moveTo>
                  <a:pt x="0" y="78722"/>
                </a:moveTo>
                <a:cubicBezTo>
                  <a:pt x="0" y="57844"/>
                  <a:pt x="8294" y="37820"/>
                  <a:pt x="23057" y="23057"/>
                </a:cubicBezTo>
                <a:cubicBezTo>
                  <a:pt x="37820" y="8294"/>
                  <a:pt x="57844" y="0"/>
                  <a:pt x="78722" y="0"/>
                </a:cubicBezTo>
                <a:lnTo>
                  <a:pt x="5221059" y="0"/>
                </a:lnTo>
                <a:cubicBezTo>
                  <a:pt x="5241937" y="0"/>
                  <a:pt x="5261961" y="8294"/>
                  <a:pt x="5276724" y="23057"/>
                </a:cubicBezTo>
                <a:cubicBezTo>
                  <a:pt x="5291487" y="37820"/>
                  <a:pt x="5299781" y="57844"/>
                  <a:pt x="5299781" y="78722"/>
                </a:cubicBezTo>
                <a:lnTo>
                  <a:pt x="5299781" y="393598"/>
                </a:lnTo>
                <a:cubicBezTo>
                  <a:pt x="5299781" y="414476"/>
                  <a:pt x="5291487" y="434500"/>
                  <a:pt x="5276724" y="449263"/>
                </a:cubicBezTo>
                <a:cubicBezTo>
                  <a:pt x="5261961" y="464026"/>
                  <a:pt x="5241937" y="472320"/>
                  <a:pt x="5221059" y="472320"/>
                </a:cubicBezTo>
                <a:lnTo>
                  <a:pt x="78722" y="472320"/>
                </a:lnTo>
                <a:cubicBezTo>
                  <a:pt x="57844" y="472320"/>
                  <a:pt x="37820" y="464026"/>
                  <a:pt x="23057" y="449263"/>
                </a:cubicBezTo>
                <a:cubicBezTo>
                  <a:pt x="8294" y="434500"/>
                  <a:pt x="0" y="414476"/>
                  <a:pt x="0" y="393598"/>
                </a:cubicBezTo>
                <a:lnTo>
                  <a:pt x="0" y="78722"/>
                </a:lnTo>
                <a:close/>
              </a:path>
            </a:pathLst>
          </a:custGeom>
          <a:solidFill>
            <a:schemeClr val="accent2">
              <a:lumMod val="75000"/>
            </a:schemeClr>
          </a:solidFill>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lIns="180000" tIns="23057" rIns="180000" bIns="23057" spcCol="1270" anchor="ctr"/>
          <a:lstStyle/>
          <a:p>
            <a:pPr marL="342900" indent="-342900" defTabSz="622300">
              <a:lnSpc>
                <a:spcPct val="90000"/>
              </a:lnSpc>
              <a:spcAft>
                <a:spcPct val="35000"/>
              </a:spcAft>
              <a:buFont typeface="+mj-lt"/>
              <a:buAutoNum type="alphaLcParenR" startAt="2"/>
              <a:defRPr/>
            </a:pPr>
            <a:r>
              <a:rPr lang="it-IT" sz="1900" b="1" dirty="0">
                <a:effectLst>
                  <a:outerShdw blurRad="38100" dist="38100" dir="2700000" algn="tl">
                    <a:srgbClr val="000000">
                      <a:alpha val="43137"/>
                    </a:srgbClr>
                  </a:outerShdw>
                </a:effectLst>
                <a:latin typeface="Candara" panose="020E0502030303020204" pitchFamily="34" charset="0"/>
              </a:rPr>
              <a:t>INTERVENTI SU EDIFICI E OPERE PUBBLICHE</a:t>
            </a:r>
          </a:p>
        </p:txBody>
      </p:sp>
    </p:spTree>
    <p:extLst>
      <p:ext uri="{BB962C8B-B14F-4D97-AF65-F5344CB8AC3E}">
        <p14:creationId xmlns:p14="http://schemas.microsoft.com/office/powerpoint/2010/main" val="19918857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ttangolo 4"/>
          <p:cNvSpPr/>
          <p:nvPr/>
        </p:nvSpPr>
        <p:spPr>
          <a:xfrm>
            <a:off x="1164112" y="1786187"/>
            <a:ext cx="2585939" cy="369332"/>
          </a:xfrm>
          <a:prstGeom prst="rect">
            <a:avLst/>
          </a:prstGeom>
          <a:solidFill>
            <a:schemeClr val="tx1">
              <a:lumMod val="50000"/>
              <a:lumOff val="50000"/>
            </a:schemeClr>
          </a:solidFill>
        </p:spPr>
        <p:txBody>
          <a:bodyPr wrap="square">
            <a:spAutoFit/>
          </a:bodyPr>
          <a:lstStyle/>
          <a:p>
            <a:pPr algn="ctr"/>
            <a:r>
              <a:rPr lang="it-IT" b="1" i="1" dirty="0">
                <a:solidFill>
                  <a:schemeClr val="bg1"/>
                </a:solidFill>
                <a:effectLst>
                  <a:outerShdw blurRad="38100" dist="38100" dir="2700000" algn="tl">
                    <a:srgbClr val="000000">
                      <a:alpha val="43137"/>
                    </a:srgbClr>
                  </a:outerShdw>
                </a:effectLst>
                <a:ea typeface="MS Mincho" panose="02020609040205080304"/>
              </a:rPr>
              <a:t>edifici in C.A.</a:t>
            </a:r>
            <a:endParaRPr lang="it-IT" b="1" dirty="0">
              <a:solidFill>
                <a:schemeClr val="bg1"/>
              </a:solidFill>
              <a:effectLst>
                <a:outerShdw blurRad="38100" dist="38100" dir="2700000" algn="tl">
                  <a:srgbClr val="000000">
                    <a:alpha val="43137"/>
                  </a:srgbClr>
                </a:outerShdw>
              </a:effectLst>
              <a:ea typeface="MS Mincho" panose="02020609040205080304"/>
            </a:endParaRPr>
          </a:p>
        </p:txBody>
      </p:sp>
      <p:sp>
        <p:nvSpPr>
          <p:cNvPr id="46" name="Rettangolo 5"/>
          <p:cNvSpPr/>
          <p:nvPr/>
        </p:nvSpPr>
        <p:spPr>
          <a:xfrm>
            <a:off x="4426116" y="1776495"/>
            <a:ext cx="2665263" cy="369332"/>
          </a:xfrm>
          <a:prstGeom prst="rect">
            <a:avLst/>
          </a:prstGeom>
          <a:solidFill>
            <a:srgbClr val="FFC000"/>
          </a:solidFill>
        </p:spPr>
        <p:txBody>
          <a:bodyPr wrap="square">
            <a:spAutoFit/>
          </a:bodyPr>
          <a:lstStyle/>
          <a:p>
            <a:pPr algn="ctr"/>
            <a:r>
              <a:rPr lang="it-IT" b="1" i="1" dirty="0">
                <a:solidFill>
                  <a:schemeClr val="bg1"/>
                </a:solidFill>
                <a:effectLst>
                  <a:outerShdw blurRad="38100" dist="38100" dir="2700000" algn="tl">
                    <a:srgbClr val="000000">
                      <a:alpha val="43137"/>
                    </a:srgbClr>
                  </a:outerShdw>
                </a:effectLst>
                <a:ea typeface="MS Mincho" panose="02020609040205080304"/>
              </a:rPr>
              <a:t>edifici in muratura</a:t>
            </a:r>
          </a:p>
        </p:txBody>
      </p:sp>
      <p:sp>
        <p:nvSpPr>
          <p:cNvPr id="47" name="Rettangolo 6"/>
          <p:cNvSpPr/>
          <p:nvPr/>
        </p:nvSpPr>
        <p:spPr>
          <a:xfrm>
            <a:off x="7767440" y="1776496"/>
            <a:ext cx="2777927" cy="369332"/>
          </a:xfrm>
          <a:prstGeom prst="rect">
            <a:avLst/>
          </a:prstGeom>
          <a:solidFill>
            <a:srgbClr val="92D050"/>
          </a:solidFill>
        </p:spPr>
        <p:txBody>
          <a:bodyPr wrap="square">
            <a:spAutoFit/>
          </a:bodyPr>
          <a:lstStyle/>
          <a:p>
            <a:pPr algn="ctr"/>
            <a:r>
              <a:rPr lang="it-IT" b="1" i="1" dirty="0">
                <a:solidFill>
                  <a:schemeClr val="bg1"/>
                </a:solidFill>
                <a:effectLst>
                  <a:outerShdw blurRad="38100" dist="38100" dir="2700000" algn="tl">
                    <a:srgbClr val="000000">
                      <a:alpha val="43137"/>
                    </a:srgbClr>
                  </a:outerShdw>
                </a:effectLst>
                <a:ea typeface="MS Mincho" panose="02020609040205080304"/>
              </a:rPr>
              <a:t>edifici in altra struttura</a:t>
            </a:r>
          </a:p>
        </p:txBody>
      </p:sp>
      <p:sp>
        <p:nvSpPr>
          <p:cNvPr id="48" name="Rettangolo 2"/>
          <p:cNvSpPr/>
          <p:nvPr/>
        </p:nvSpPr>
        <p:spPr>
          <a:xfrm>
            <a:off x="4898123" y="6533096"/>
            <a:ext cx="7268360" cy="369332"/>
          </a:xfrm>
          <a:prstGeom prst="rect">
            <a:avLst/>
          </a:prstGeom>
          <a:noFill/>
        </p:spPr>
        <p:txBody>
          <a:bodyPr wrap="square">
            <a:spAutoFit/>
          </a:bodyPr>
          <a:lstStyle/>
          <a:p>
            <a:r>
              <a:rPr lang="it-IT" dirty="0">
                <a:solidFill>
                  <a:schemeClr val="accent3">
                    <a:lumMod val="50000"/>
                  </a:schemeClr>
                </a:solidFill>
                <a:latin typeface="Candara" panose="020E0502030303020204" pitchFamily="34" charset="0"/>
                <a:cs typeface="Arial" panose="020B0604020202020204" pitchFamily="34" charset="0"/>
              </a:rPr>
              <a:t>*campione di  CIRCA 200 edifici con MIGLIORAMENTO SIMICO CONCLUSI</a:t>
            </a:r>
          </a:p>
        </p:txBody>
      </p:sp>
      <p:pic>
        <p:nvPicPr>
          <p:cNvPr id="6" name="Immagine 5">
            <a:extLst>
              <a:ext uri="{FF2B5EF4-FFF2-40B4-BE49-F238E27FC236}">
                <a16:creationId xmlns:a16="http://schemas.microsoft.com/office/drawing/2014/main" id="{F660E8BE-3081-4E65-965D-CF2F719396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45195" y="2278783"/>
            <a:ext cx="3248177" cy="2948935"/>
          </a:xfrm>
          <a:prstGeom prst="rect">
            <a:avLst/>
          </a:prstGeom>
        </p:spPr>
      </p:pic>
      <p:pic>
        <p:nvPicPr>
          <p:cNvPr id="7" name="Immagine 6">
            <a:extLst>
              <a:ext uri="{FF2B5EF4-FFF2-40B4-BE49-F238E27FC236}">
                <a16:creationId xmlns:a16="http://schemas.microsoft.com/office/drawing/2014/main" id="{26BCAF2B-311D-44E4-A889-0CBE66BC87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19788" y="2191715"/>
            <a:ext cx="3325407" cy="3021231"/>
          </a:xfrm>
          <a:prstGeom prst="rect">
            <a:avLst/>
          </a:prstGeom>
        </p:spPr>
      </p:pic>
      <p:pic>
        <p:nvPicPr>
          <p:cNvPr id="8" name="Immagine 7">
            <a:extLst>
              <a:ext uri="{FF2B5EF4-FFF2-40B4-BE49-F238E27FC236}">
                <a16:creationId xmlns:a16="http://schemas.microsoft.com/office/drawing/2014/main" id="{CBCEF8C3-503D-4586-B6EA-9BB41DEFF3D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4381" y="2191713"/>
            <a:ext cx="3325407" cy="2883285"/>
          </a:xfrm>
          <a:prstGeom prst="rect">
            <a:avLst/>
          </a:prstGeom>
        </p:spPr>
      </p:pic>
      <p:grpSp>
        <p:nvGrpSpPr>
          <p:cNvPr id="3" name="Gruppo 2">
            <a:extLst>
              <a:ext uri="{FF2B5EF4-FFF2-40B4-BE49-F238E27FC236}">
                <a16:creationId xmlns:a16="http://schemas.microsoft.com/office/drawing/2014/main" id="{1494D30E-0145-4349-97DF-E3D7949CC328}"/>
              </a:ext>
            </a:extLst>
          </p:cNvPr>
          <p:cNvGrpSpPr/>
          <p:nvPr/>
        </p:nvGrpSpPr>
        <p:grpSpPr>
          <a:xfrm>
            <a:off x="1084336" y="3014771"/>
            <a:ext cx="7752451" cy="1911791"/>
            <a:chOff x="1325605" y="2281445"/>
            <a:chExt cx="7752450" cy="1911791"/>
          </a:xfrm>
        </p:grpSpPr>
        <p:sp>
          <p:nvSpPr>
            <p:cNvPr id="2" name="Ovale 1">
              <a:extLst>
                <a:ext uri="{FF2B5EF4-FFF2-40B4-BE49-F238E27FC236}">
                  <a16:creationId xmlns:a16="http://schemas.microsoft.com/office/drawing/2014/main" id="{1F83E71D-0D2F-497E-872A-4A322F9DACA8}"/>
                </a:ext>
              </a:extLst>
            </p:cNvPr>
            <p:cNvSpPr/>
            <p:nvPr/>
          </p:nvSpPr>
          <p:spPr>
            <a:xfrm>
              <a:off x="1325605" y="2320117"/>
              <a:ext cx="1008164" cy="185719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Ovale 13">
              <a:extLst>
                <a:ext uri="{FF2B5EF4-FFF2-40B4-BE49-F238E27FC236}">
                  <a16:creationId xmlns:a16="http://schemas.microsoft.com/office/drawing/2014/main" id="{B632A377-AD0F-45E2-833E-1C9882D17A58}"/>
                </a:ext>
              </a:extLst>
            </p:cNvPr>
            <p:cNvSpPr/>
            <p:nvPr/>
          </p:nvSpPr>
          <p:spPr>
            <a:xfrm>
              <a:off x="4767121" y="2281445"/>
              <a:ext cx="1008164" cy="185719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Ovale 14">
              <a:extLst>
                <a:ext uri="{FF2B5EF4-FFF2-40B4-BE49-F238E27FC236}">
                  <a16:creationId xmlns:a16="http://schemas.microsoft.com/office/drawing/2014/main" id="{0C22D898-316B-4807-862D-B5AC5C3F36AE}"/>
                </a:ext>
              </a:extLst>
            </p:cNvPr>
            <p:cNvSpPr/>
            <p:nvPr/>
          </p:nvSpPr>
          <p:spPr>
            <a:xfrm>
              <a:off x="8069891" y="2336039"/>
              <a:ext cx="1008164" cy="185719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5" name="Gruppo 4">
            <a:extLst>
              <a:ext uri="{FF2B5EF4-FFF2-40B4-BE49-F238E27FC236}">
                <a16:creationId xmlns:a16="http://schemas.microsoft.com/office/drawing/2014/main" id="{9C066F41-1201-40E1-AFB1-295F24EBD0ED}"/>
              </a:ext>
            </a:extLst>
          </p:cNvPr>
          <p:cNvGrpSpPr/>
          <p:nvPr/>
        </p:nvGrpSpPr>
        <p:grpSpPr>
          <a:xfrm>
            <a:off x="2517248" y="2835075"/>
            <a:ext cx="7900905" cy="2145443"/>
            <a:chOff x="2758513" y="2101754"/>
            <a:chExt cx="7900905" cy="2145442"/>
          </a:xfrm>
        </p:grpSpPr>
        <p:sp>
          <p:nvSpPr>
            <p:cNvPr id="4" name="Ovale 3">
              <a:extLst>
                <a:ext uri="{FF2B5EF4-FFF2-40B4-BE49-F238E27FC236}">
                  <a16:creationId xmlns:a16="http://schemas.microsoft.com/office/drawing/2014/main" id="{8C0FBBA3-5794-4B3B-9C3F-E2C7DC329919}"/>
                </a:ext>
              </a:extLst>
            </p:cNvPr>
            <p:cNvSpPr/>
            <p:nvPr/>
          </p:nvSpPr>
          <p:spPr>
            <a:xfrm>
              <a:off x="9310547" y="2154995"/>
              <a:ext cx="1348871" cy="1993041"/>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 name="Ovale 20">
              <a:extLst>
                <a:ext uri="{FF2B5EF4-FFF2-40B4-BE49-F238E27FC236}">
                  <a16:creationId xmlns:a16="http://schemas.microsoft.com/office/drawing/2014/main" id="{A977E4C2-2029-446C-A048-47701C33E474}"/>
                </a:ext>
              </a:extLst>
            </p:cNvPr>
            <p:cNvSpPr/>
            <p:nvPr/>
          </p:nvSpPr>
          <p:spPr>
            <a:xfrm>
              <a:off x="5933889" y="2101754"/>
              <a:ext cx="1348871" cy="1993041"/>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2" name="Ovale 21">
              <a:extLst>
                <a:ext uri="{FF2B5EF4-FFF2-40B4-BE49-F238E27FC236}">
                  <a16:creationId xmlns:a16="http://schemas.microsoft.com/office/drawing/2014/main" id="{32C29681-569B-42E8-9B6F-F227FEE5D015}"/>
                </a:ext>
              </a:extLst>
            </p:cNvPr>
            <p:cNvSpPr/>
            <p:nvPr/>
          </p:nvSpPr>
          <p:spPr>
            <a:xfrm>
              <a:off x="2758513" y="2254155"/>
              <a:ext cx="1348871" cy="1993041"/>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49" name="Rettangolo 13"/>
          <p:cNvSpPr/>
          <p:nvPr/>
        </p:nvSpPr>
        <p:spPr>
          <a:xfrm>
            <a:off x="109793" y="5178935"/>
            <a:ext cx="11972413" cy="1631216"/>
          </a:xfrm>
          <a:prstGeom prst="rect">
            <a:avLst/>
          </a:prstGeom>
        </p:spPr>
        <p:txBody>
          <a:bodyPr wrap="square">
            <a:spAutoFit/>
          </a:bodyPr>
          <a:lstStyle/>
          <a:p>
            <a:pPr marL="274632" indent="-274632" algn="just">
              <a:buFont typeface="Wingdings" panose="05000000000000000000" pitchFamily="2" charset="2"/>
              <a:buChar char="Ø"/>
            </a:pPr>
            <a:r>
              <a:rPr lang="it-IT" sz="2000" dirty="0">
                <a:latin typeface="Candara" panose="020E0502030303020204" pitchFamily="34" charset="0"/>
                <a:ea typeface="MS Mincho" panose="02020609040205080304"/>
                <a:cs typeface="Arial" panose="020B0604020202020204" pitchFamily="34" charset="0"/>
              </a:rPr>
              <a:t>N</a:t>
            </a:r>
            <a:r>
              <a:rPr lang="it-IT" sz="2000" dirty="0">
                <a:latin typeface="Candara" panose="020E0502030303020204" pitchFamily="34" charset="0"/>
                <a:cs typeface="Arial" panose="020B0604020202020204" pitchFamily="34" charset="0"/>
              </a:rPr>
              <a:t>ell</a:t>
            </a:r>
            <a:r>
              <a:rPr lang="it-IT" sz="2000" dirty="0">
                <a:latin typeface="Candara" panose="020E0502030303020204" pitchFamily="34" charset="0"/>
                <a:ea typeface="MS Mincho" panose="02020609040205080304"/>
                <a:cs typeface="Arial" panose="020B0604020202020204" pitchFamily="34" charset="0"/>
              </a:rPr>
              <a:t>a programmazione degli interventi da parte delle Regioni sono stati privilegiati gli edifici con </a:t>
            </a:r>
            <a:r>
              <a:rPr lang="it-IT" sz="2000" b="1" dirty="0">
                <a:latin typeface="Candara" panose="020E0502030303020204" pitchFamily="34" charset="0"/>
                <a:ea typeface="MS Mincho" panose="02020609040205080304"/>
                <a:cs typeface="Arial" panose="020B0604020202020204" pitchFamily="34" charset="0"/>
              </a:rPr>
              <a:t>più basso indice di rischio α</a:t>
            </a:r>
            <a:r>
              <a:rPr lang="it-IT" sz="2000" b="1" baseline="-25000" dirty="0" err="1">
                <a:latin typeface="Candara" panose="020E0502030303020204" pitchFamily="34" charset="0"/>
                <a:ea typeface="MS Mincho" panose="02020609040205080304"/>
                <a:cs typeface="Arial" panose="020B0604020202020204" pitchFamily="34" charset="0"/>
              </a:rPr>
              <a:t>slv_ante</a:t>
            </a:r>
            <a:r>
              <a:rPr lang="it-IT" sz="2000" b="1" dirty="0">
                <a:latin typeface="Candara" panose="020E0502030303020204" pitchFamily="34" charset="0"/>
                <a:ea typeface="MS Mincho" panose="02020609040205080304"/>
                <a:cs typeface="Arial" panose="020B0604020202020204" pitchFamily="34" charset="0"/>
              </a:rPr>
              <a:t> </a:t>
            </a:r>
            <a:endParaRPr lang="it-IT" sz="2000" b="1" dirty="0">
              <a:latin typeface="Candara" panose="020E0502030303020204" pitchFamily="34" charset="0"/>
              <a:cs typeface="Arial" panose="020B0604020202020204" pitchFamily="34" charset="0"/>
            </a:endParaRPr>
          </a:p>
          <a:p>
            <a:pPr marL="274632" indent="-274632" algn="just">
              <a:buFont typeface="Wingdings" panose="05000000000000000000" pitchFamily="2" charset="2"/>
              <a:buChar char="Ø"/>
            </a:pPr>
            <a:r>
              <a:rPr lang="it-IT" sz="2000" dirty="0">
                <a:latin typeface="Candara" panose="020E0502030303020204" pitchFamily="34" charset="0"/>
                <a:ea typeface="MS Mincho" panose="02020609040205080304"/>
                <a:cs typeface="Arial" panose="020B0604020202020204" pitchFamily="34" charset="0"/>
              </a:rPr>
              <a:t>Per il 33% del campione il livello di sicurezza α</a:t>
            </a:r>
            <a:r>
              <a:rPr lang="it-IT" sz="2000" baseline="-25000" dirty="0" err="1">
                <a:latin typeface="Candara" panose="020E0502030303020204" pitchFamily="34" charset="0"/>
                <a:ea typeface="MS Mincho" panose="02020609040205080304"/>
                <a:cs typeface="Arial" panose="020B0604020202020204" pitchFamily="34" charset="0"/>
              </a:rPr>
              <a:t>slv_post</a:t>
            </a:r>
            <a:r>
              <a:rPr lang="it-IT" sz="2000" dirty="0">
                <a:latin typeface="Candara" panose="020E0502030303020204" pitchFamily="34" charset="0"/>
                <a:ea typeface="MS Mincho" panose="02020609040205080304"/>
                <a:cs typeface="Arial" panose="020B0604020202020204" pitchFamily="34" charset="0"/>
              </a:rPr>
              <a:t>  si è portato ad indici tra </a:t>
            </a:r>
            <a:r>
              <a:rPr lang="it-IT" sz="2000" b="1" dirty="0">
                <a:latin typeface="Candara" panose="020E0502030303020204" pitchFamily="34" charset="0"/>
                <a:ea typeface="MS Mincho" panose="02020609040205080304"/>
                <a:cs typeface="Arial" panose="020B0604020202020204" pitchFamily="34" charset="0"/>
              </a:rPr>
              <a:t>0.6 e 0.7</a:t>
            </a:r>
          </a:p>
          <a:p>
            <a:pPr marL="274632" indent="-274632" algn="just">
              <a:buFont typeface="Wingdings" panose="05000000000000000000" pitchFamily="2" charset="2"/>
              <a:buChar char="Ø"/>
            </a:pPr>
            <a:r>
              <a:rPr lang="it-IT" sz="2000" dirty="0">
                <a:latin typeface="Candara" panose="020E0502030303020204" pitchFamily="34" charset="0"/>
                <a:ea typeface="MS Mincho" panose="02020609040205080304"/>
                <a:cs typeface="Arial" panose="020B0604020202020204" pitchFamily="34" charset="0"/>
              </a:rPr>
              <a:t>Per il 39% degli edifici si è raggiunto (o superato) l’indice corrispondente all’</a:t>
            </a:r>
            <a:r>
              <a:rPr lang="it-IT" sz="2000" b="1" dirty="0">
                <a:latin typeface="Candara" panose="020E0502030303020204" pitchFamily="34" charset="0"/>
                <a:ea typeface="MS Mincho" panose="02020609040205080304"/>
                <a:cs typeface="Arial" panose="020B0604020202020204" pitchFamily="34" charset="0"/>
              </a:rPr>
              <a:t>adeguamento sismico </a:t>
            </a:r>
            <a:r>
              <a:rPr lang="it-IT" sz="2000" dirty="0">
                <a:latin typeface="Candara" panose="020E0502030303020204" pitchFamily="34" charset="0"/>
                <a:ea typeface="MS Mincho" panose="02020609040205080304"/>
                <a:cs typeface="Arial" panose="020B0604020202020204" pitchFamily="34" charset="0"/>
              </a:rPr>
              <a:t>(1.0), sebbene non espressamente finanziato</a:t>
            </a:r>
            <a:endParaRPr lang="it-IT" sz="2000" b="1" dirty="0">
              <a:latin typeface="Arial" panose="020B0604020202020204" pitchFamily="34" charset="0"/>
              <a:ea typeface="MS Mincho" panose="02020609040205080304"/>
              <a:cs typeface="Arial" panose="020B0604020202020204" pitchFamily="34" charset="0"/>
            </a:endParaRPr>
          </a:p>
        </p:txBody>
      </p:sp>
      <p:sp>
        <p:nvSpPr>
          <p:cNvPr id="9" name="Rectangle 2">
            <a:extLst>
              <a:ext uri="{FF2B5EF4-FFF2-40B4-BE49-F238E27FC236}">
                <a16:creationId xmlns:a16="http://schemas.microsoft.com/office/drawing/2014/main" id="{224927CB-9D4F-FD5A-D245-9A62DDE8460F}"/>
              </a:ext>
            </a:extLst>
          </p:cNvPr>
          <p:cNvSpPr txBox="1">
            <a:spLocks noChangeArrowheads="1"/>
          </p:cNvSpPr>
          <p:nvPr/>
        </p:nvSpPr>
        <p:spPr>
          <a:xfrm>
            <a:off x="1514848" y="394233"/>
            <a:ext cx="8729354" cy="552224"/>
          </a:xfrm>
          <a:prstGeom prst="rect">
            <a:avLst/>
          </a:prstGeom>
        </p:spPr>
        <p:txBody>
          <a:bodyPr vert="horz" lIns="68580" tIns="34290" rIns="270000" bIns="34290" rtlCol="0" anchor="t">
            <a:noAutofit/>
          </a:bodyPr>
          <a:lstStyle>
            <a:lvl1pPr algn="l" defTabSz="914377" rtl="0" eaLnBrk="1" latinLnBrk="0" hangingPunct="1">
              <a:lnSpc>
                <a:spcPct val="90000"/>
              </a:lnSpc>
              <a:spcBef>
                <a:spcPct val="0"/>
              </a:spcBef>
              <a:buNone/>
              <a:defRPr sz="6000" kern="1200">
                <a:solidFill>
                  <a:schemeClr val="tx1"/>
                </a:solidFill>
                <a:latin typeface="+mj-lt"/>
                <a:ea typeface="+mj-ea"/>
                <a:cs typeface="+mj-cs"/>
              </a:defRPr>
            </a:lvl1pPr>
          </a:lstStyle>
          <a:p>
            <a:pPr>
              <a:tabLst>
                <a:tab pos="6524625" algn="l"/>
              </a:tabLst>
              <a:defRPr/>
            </a:pPr>
            <a:r>
              <a:rPr lang="it-IT" altLang="it-IT" sz="3200" b="1" dirty="0">
                <a:solidFill>
                  <a:srgbClr val="003366"/>
                </a:solidFill>
                <a:latin typeface="+mn-lt"/>
                <a:ea typeface="+mn-ea"/>
                <a:cs typeface="Arial" charset="0"/>
              </a:rPr>
              <a:t>Prevenzione strutturale</a:t>
            </a:r>
          </a:p>
        </p:txBody>
      </p:sp>
      <p:cxnSp>
        <p:nvCxnSpPr>
          <p:cNvPr id="11" name="Connettore diritto 10">
            <a:extLst>
              <a:ext uri="{FF2B5EF4-FFF2-40B4-BE49-F238E27FC236}">
                <a16:creationId xmlns:a16="http://schemas.microsoft.com/office/drawing/2014/main" id="{FABA8C7F-AC47-5216-6F0B-525537C053B3}"/>
              </a:ext>
            </a:extLst>
          </p:cNvPr>
          <p:cNvCxnSpPr>
            <a:cxnSpLocks/>
          </p:cNvCxnSpPr>
          <p:nvPr/>
        </p:nvCxnSpPr>
        <p:spPr>
          <a:xfrm>
            <a:off x="1362636" y="1008971"/>
            <a:ext cx="273275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3" name="Figura a mano libera 11">
            <a:extLst>
              <a:ext uri="{FF2B5EF4-FFF2-40B4-BE49-F238E27FC236}">
                <a16:creationId xmlns:a16="http://schemas.microsoft.com/office/drawing/2014/main" id="{B025EB03-96FD-B741-F269-3B192E1AB938}"/>
              </a:ext>
            </a:extLst>
          </p:cNvPr>
          <p:cNvSpPr/>
          <p:nvPr/>
        </p:nvSpPr>
        <p:spPr>
          <a:xfrm>
            <a:off x="1126323" y="1121821"/>
            <a:ext cx="5362357" cy="608786"/>
          </a:xfrm>
          <a:custGeom>
            <a:avLst/>
            <a:gdLst>
              <a:gd name="connsiteX0" fmla="*/ 0 w 5299781"/>
              <a:gd name="connsiteY0" fmla="*/ 78722 h 472320"/>
              <a:gd name="connsiteX1" fmla="*/ 23057 w 5299781"/>
              <a:gd name="connsiteY1" fmla="*/ 23057 h 472320"/>
              <a:gd name="connsiteX2" fmla="*/ 78722 w 5299781"/>
              <a:gd name="connsiteY2" fmla="*/ 0 h 472320"/>
              <a:gd name="connsiteX3" fmla="*/ 5221059 w 5299781"/>
              <a:gd name="connsiteY3" fmla="*/ 0 h 472320"/>
              <a:gd name="connsiteX4" fmla="*/ 5276724 w 5299781"/>
              <a:gd name="connsiteY4" fmla="*/ 23057 h 472320"/>
              <a:gd name="connsiteX5" fmla="*/ 5299781 w 5299781"/>
              <a:gd name="connsiteY5" fmla="*/ 78722 h 472320"/>
              <a:gd name="connsiteX6" fmla="*/ 5299781 w 5299781"/>
              <a:gd name="connsiteY6" fmla="*/ 393598 h 472320"/>
              <a:gd name="connsiteX7" fmla="*/ 5276724 w 5299781"/>
              <a:gd name="connsiteY7" fmla="*/ 449263 h 472320"/>
              <a:gd name="connsiteX8" fmla="*/ 5221059 w 5299781"/>
              <a:gd name="connsiteY8" fmla="*/ 472320 h 472320"/>
              <a:gd name="connsiteX9" fmla="*/ 78722 w 5299781"/>
              <a:gd name="connsiteY9" fmla="*/ 472320 h 472320"/>
              <a:gd name="connsiteX10" fmla="*/ 23057 w 5299781"/>
              <a:gd name="connsiteY10" fmla="*/ 449263 h 472320"/>
              <a:gd name="connsiteX11" fmla="*/ 0 w 5299781"/>
              <a:gd name="connsiteY11" fmla="*/ 393598 h 472320"/>
              <a:gd name="connsiteX12" fmla="*/ 0 w 5299781"/>
              <a:gd name="connsiteY12" fmla="*/ 78722 h 472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99781" h="472320">
                <a:moveTo>
                  <a:pt x="0" y="78722"/>
                </a:moveTo>
                <a:cubicBezTo>
                  <a:pt x="0" y="57844"/>
                  <a:pt x="8294" y="37820"/>
                  <a:pt x="23057" y="23057"/>
                </a:cubicBezTo>
                <a:cubicBezTo>
                  <a:pt x="37820" y="8294"/>
                  <a:pt x="57844" y="0"/>
                  <a:pt x="78722" y="0"/>
                </a:cubicBezTo>
                <a:lnTo>
                  <a:pt x="5221059" y="0"/>
                </a:lnTo>
                <a:cubicBezTo>
                  <a:pt x="5241937" y="0"/>
                  <a:pt x="5261961" y="8294"/>
                  <a:pt x="5276724" y="23057"/>
                </a:cubicBezTo>
                <a:cubicBezTo>
                  <a:pt x="5291487" y="37820"/>
                  <a:pt x="5299781" y="57844"/>
                  <a:pt x="5299781" y="78722"/>
                </a:cubicBezTo>
                <a:lnTo>
                  <a:pt x="5299781" y="393598"/>
                </a:lnTo>
                <a:cubicBezTo>
                  <a:pt x="5299781" y="414476"/>
                  <a:pt x="5291487" y="434500"/>
                  <a:pt x="5276724" y="449263"/>
                </a:cubicBezTo>
                <a:cubicBezTo>
                  <a:pt x="5261961" y="464026"/>
                  <a:pt x="5241937" y="472320"/>
                  <a:pt x="5221059" y="472320"/>
                </a:cubicBezTo>
                <a:lnTo>
                  <a:pt x="78722" y="472320"/>
                </a:lnTo>
                <a:cubicBezTo>
                  <a:pt x="57844" y="472320"/>
                  <a:pt x="37820" y="464026"/>
                  <a:pt x="23057" y="449263"/>
                </a:cubicBezTo>
                <a:cubicBezTo>
                  <a:pt x="8294" y="434500"/>
                  <a:pt x="0" y="414476"/>
                  <a:pt x="0" y="393598"/>
                </a:cubicBezTo>
                <a:lnTo>
                  <a:pt x="0" y="78722"/>
                </a:lnTo>
                <a:close/>
              </a:path>
            </a:pathLst>
          </a:custGeom>
          <a:solidFill>
            <a:schemeClr val="accent2">
              <a:lumMod val="75000"/>
            </a:schemeClr>
          </a:solidFill>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lIns="180000" tIns="23057" rIns="180000" bIns="23057" spcCol="1270" anchor="ctr"/>
          <a:lstStyle/>
          <a:p>
            <a:pPr marL="342900" indent="-342900" defTabSz="622300">
              <a:lnSpc>
                <a:spcPct val="90000"/>
              </a:lnSpc>
              <a:spcAft>
                <a:spcPct val="35000"/>
              </a:spcAft>
              <a:buFont typeface="+mj-lt"/>
              <a:buAutoNum type="alphaLcParenR" startAt="2"/>
              <a:defRPr/>
            </a:pPr>
            <a:r>
              <a:rPr lang="it-IT" sz="1900" b="1" dirty="0">
                <a:effectLst>
                  <a:outerShdw blurRad="38100" dist="38100" dir="2700000" algn="tl">
                    <a:srgbClr val="000000">
                      <a:alpha val="43137"/>
                    </a:srgbClr>
                  </a:outerShdw>
                </a:effectLst>
                <a:latin typeface="Candara" panose="020E0502030303020204" pitchFamily="34" charset="0"/>
              </a:rPr>
              <a:t>INTERVENTI SU EDIFICI E OPERE PUBBLICHE</a:t>
            </a:r>
          </a:p>
        </p:txBody>
      </p:sp>
    </p:spTree>
    <p:extLst>
      <p:ext uri="{BB962C8B-B14F-4D97-AF65-F5344CB8AC3E}">
        <p14:creationId xmlns:p14="http://schemas.microsoft.com/office/powerpoint/2010/main" val="2041219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 name="Rettangolo 14">
            <a:extLst>
              <a:ext uri="{FF2B5EF4-FFF2-40B4-BE49-F238E27FC236}">
                <a16:creationId xmlns:a16="http://schemas.microsoft.com/office/drawing/2014/main" id="{B14D43C2-E6BB-7101-6874-5609AFFCDEBD}"/>
              </a:ext>
            </a:extLst>
          </p:cNvPr>
          <p:cNvSpPr/>
          <p:nvPr/>
        </p:nvSpPr>
        <p:spPr>
          <a:xfrm>
            <a:off x="6610120" y="1874370"/>
            <a:ext cx="5321694" cy="4093428"/>
          </a:xfrm>
          <a:prstGeom prst="rect">
            <a:avLst/>
          </a:prstGeom>
        </p:spPr>
        <p:txBody>
          <a:bodyPr wrap="square">
            <a:spAutoFit/>
          </a:bodyPr>
          <a:lstStyle/>
          <a:p>
            <a:pPr algn="just" defTabSz="457200" fontAlgn="base">
              <a:spcBef>
                <a:spcPct val="0"/>
              </a:spcBef>
              <a:defRPr/>
            </a:pPr>
            <a:r>
              <a:rPr lang="en-US" sz="2000" b="1" dirty="0">
                <a:solidFill>
                  <a:prstClr val="black"/>
                </a:solidFill>
                <a:latin typeface="Candara" panose="020E0502030303020204" pitchFamily="34" charset="0"/>
                <a:ea typeface="ＭＳ Ｐゴシック" pitchFamily="34" charset="-128"/>
                <a:cs typeface="Arial" charset="0"/>
              </a:rPr>
              <a:t>CRITERI</a:t>
            </a:r>
            <a:endParaRPr lang="it-IT" sz="2000" dirty="0">
              <a:solidFill>
                <a:prstClr val="black"/>
              </a:solidFill>
              <a:latin typeface="Candara" panose="020E0502030303020204" pitchFamily="34" charset="0"/>
              <a:ea typeface="MS Mincho" panose="02020609040205080304"/>
              <a:cs typeface="Times New Roman" panose="02020603050405020304" pitchFamily="18" charset="0"/>
            </a:endParaRPr>
          </a:p>
          <a:p>
            <a:pPr marL="261938" indent="-261938" algn="just" defTabSz="457200" fontAlgn="base">
              <a:spcBef>
                <a:spcPct val="0"/>
              </a:spcBef>
              <a:buFont typeface="Wingdings" panose="05000000000000000000" pitchFamily="2" charset="2"/>
              <a:buChar char="v"/>
              <a:defRPr/>
            </a:pPr>
            <a:r>
              <a:rPr lang="it-IT" sz="2000" dirty="0">
                <a:solidFill>
                  <a:prstClr val="black"/>
                </a:solidFill>
                <a:latin typeface="Candara" panose="020E0502030303020204" pitchFamily="34" charset="0"/>
                <a:ea typeface="MS Mincho" panose="02020609040205080304"/>
                <a:cs typeface="Times New Roman" panose="02020603050405020304" pitchFamily="18" charset="0"/>
              </a:rPr>
              <a:t>Destinati per oltre due terzi dei millesimi a </a:t>
            </a:r>
            <a:r>
              <a:rPr lang="it-IT" sz="2000" b="1" dirty="0">
                <a:solidFill>
                  <a:srgbClr val="C00000"/>
                </a:solidFill>
                <a:latin typeface="Candara" panose="020E0502030303020204" pitchFamily="34" charset="0"/>
                <a:ea typeface="MS Mincho" panose="02020609040205080304"/>
                <a:cs typeface="Times New Roman" panose="02020603050405020304" pitchFamily="18" charset="0"/>
              </a:rPr>
              <a:t>residenza stabile e continuativa </a:t>
            </a:r>
            <a:r>
              <a:rPr lang="it-IT" sz="2000" dirty="0">
                <a:solidFill>
                  <a:prstClr val="black"/>
                </a:solidFill>
                <a:latin typeface="Candara" panose="020E0502030303020204" pitchFamily="34" charset="0"/>
                <a:ea typeface="MS Mincho" panose="02020609040205080304"/>
                <a:cs typeface="Times New Roman" panose="02020603050405020304" pitchFamily="18" charset="0"/>
              </a:rPr>
              <a:t>di nuclei familiari, e/o all’esercizio continuativo di </a:t>
            </a:r>
            <a:r>
              <a:rPr lang="it-IT" sz="2000" b="1" dirty="0">
                <a:solidFill>
                  <a:srgbClr val="C00000"/>
                </a:solidFill>
                <a:latin typeface="Candara" panose="020E0502030303020204" pitchFamily="34" charset="0"/>
                <a:ea typeface="MS Mincho" panose="02020609040205080304"/>
                <a:cs typeface="Times New Roman" panose="02020603050405020304" pitchFamily="18" charset="0"/>
              </a:rPr>
              <a:t>arte o professione </a:t>
            </a:r>
            <a:r>
              <a:rPr lang="it-IT" sz="2000" dirty="0">
                <a:solidFill>
                  <a:prstClr val="black"/>
                </a:solidFill>
                <a:latin typeface="Candara" panose="020E0502030303020204" pitchFamily="34" charset="0"/>
                <a:ea typeface="MS Mincho" panose="02020609040205080304"/>
                <a:cs typeface="Times New Roman" panose="02020603050405020304" pitchFamily="18" charset="0"/>
              </a:rPr>
              <a:t>o </a:t>
            </a:r>
            <a:r>
              <a:rPr lang="it-IT" sz="2000" b="1" dirty="0">
                <a:solidFill>
                  <a:srgbClr val="C00000"/>
                </a:solidFill>
                <a:latin typeface="Candara" panose="020E0502030303020204" pitchFamily="34" charset="0"/>
                <a:ea typeface="MS Mincho" panose="02020609040205080304"/>
                <a:cs typeface="Times New Roman" panose="02020603050405020304" pitchFamily="18" charset="0"/>
              </a:rPr>
              <a:t>attività produttiva</a:t>
            </a:r>
            <a:r>
              <a:rPr lang="it-IT" sz="2000" dirty="0">
                <a:solidFill>
                  <a:prstClr val="black"/>
                </a:solidFill>
                <a:latin typeface="Candara" panose="020E0502030303020204" pitchFamily="34" charset="0"/>
                <a:ea typeface="MS Mincho" panose="02020609040205080304"/>
                <a:cs typeface="Times New Roman" panose="02020603050405020304" pitchFamily="18" charset="0"/>
              </a:rPr>
              <a:t>;</a:t>
            </a:r>
          </a:p>
          <a:p>
            <a:pPr marL="261938" indent="-261938" algn="just" defTabSz="457200" fontAlgn="base">
              <a:spcBef>
                <a:spcPct val="0"/>
              </a:spcBef>
              <a:buFont typeface="Wingdings" panose="05000000000000000000" pitchFamily="2" charset="2"/>
              <a:buChar char="v"/>
              <a:defRPr/>
            </a:pPr>
            <a:r>
              <a:rPr lang="it-IT" sz="2000" dirty="0">
                <a:solidFill>
                  <a:prstClr val="black"/>
                </a:solidFill>
                <a:latin typeface="Candara" panose="020E0502030303020204" pitchFamily="34" charset="0"/>
                <a:ea typeface="MS Mincho" panose="02020609040205080304"/>
                <a:cs typeface="Times New Roman" panose="02020603050405020304" pitchFamily="18" charset="0"/>
              </a:rPr>
              <a:t>In comuni con </a:t>
            </a:r>
            <a:r>
              <a:rPr lang="it-IT" sz="2000" b="1" dirty="0" err="1">
                <a:solidFill>
                  <a:srgbClr val="C00000"/>
                </a:solidFill>
                <a:latin typeface="Candara" panose="020E0502030303020204" pitchFamily="34" charset="0"/>
                <a:ea typeface="MS Mincho" panose="02020609040205080304"/>
                <a:cs typeface="Times New Roman" panose="02020603050405020304" pitchFamily="18" charset="0"/>
              </a:rPr>
              <a:t>ag</a:t>
            </a:r>
            <a:r>
              <a:rPr lang="it-IT" sz="2000" b="1" dirty="0">
                <a:solidFill>
                  <a:srgbClr val="C00000"/>
                </a:solidFill>
                <a:latin typeface="Candara" panose="020E0502030303020204" pitchFamily="34" charset="0"/>
                <a:ea typeface="MS Mincho" panose="02020609040205080304"/>
                <a:cs typeface="Times New Roman" panose="02020603050405020304" pitchFamily="18" charset="0"/>
              </a:rPr>
              <a:t> &gt; 0.125g</a:t>
            </a:r>
            <a:r>
              <a:rPr lang="it-IT" sz="2000" dirty="0">
                <a:solidFill>
                  <a:prstClr val="black"/>
                </a:solidFill>
                <a:latin typeface="Candara" panose="020E0502030303020204" pitchFamily="34" charset="0"/>
                <a:ea typeface="MS Mincho" panose="02020609040205080304"/>
                <a:cs typeface="Times New Roman" panose="02020603050405020304" pitchFamily="18" charset="0"/>
              </a:rPr>
              <a:t>;</a:t>
            </a:r>
            <a:endParaRPr lang="it-IT" sz="2000" b="1" dirty="0">
              <a:solidFill>
                <a:srgbClr val="C00000"/>
              </a:solidFill>
              <a:latin typeface="Candara" panose="020E0502030303020204" pitchFamily="34" charset="0"/>
              <a:ea typeface="MS Mincho" panose="02020609040205080304"/>
              <a:cs typeface="Times New Roman" panose="02020603050405020304" pitchFamily="18" charset="0"/>
            </a:endParaRPr>
          </a:p>
          <a:p>
            <a:pPr marL="261938" indent="-261938" algn="just" defTabSz="457200" fontAlgn="base">
              <a:spcBef>
                <a:spcPct val="0"/>
              </a:spcBef>
              <a:buClr>
                <a:prstClr val="black"/>
              </a:buClr>
              <a:buFont typeface="Wingdings" panose="05000000000000000000" pitchFamily="2" charset="2"/>
              <a:buChar char="v"/>
              <a:defRPr/>
            </a:pPr>
            <a:r>
              <a:rPr lang="it-IT" sz="2000" b="1" dirty="0">
                <a:solidFill>
                  <a:srgbClr val="C00000"/>
                </a:solidFill>
                <a:latin typeface="Candara" panose="020E0502030303020204" pitchFamily="34" charset="0"/>
                <a:ea typeface="MS Mincho" panose="02020609040205080304"/>
                <a:cs typeface="Times New Roman" panose="02020603050405020304" pitchFamily="18" charset="0"/>
              </a:rPr>
              <a:t>Realizzati prima del 1984</a:t>
            </a:r>
            <a:r>
              <a:rPr lang="it-IT" sz="2000" dirty="0">
                <a:solidFill>
                  <a:prstClr val="black"/>
                </a:solidFill>
                <a:latin typeface="Candara" panose="020E0502030303020204" pitchFamily="34" charset="0"/>
                <a:ea typeface="MS Mincho" panose="02020609040205080304"/>
                <a:cs typeface="Times New Roman" panose="02020603050405020304" pitchFamily="18" charset="0"/>
              </a:rPr>
              <a:t>, eccetto edifici situati in comuni la cui classificazione sismica è</a:t>
            </a:r>
            <a:r>
              <a:rPr lang="it-IT" sz="2000" dirty="0">
                <a:solidFill>
                  <a:prstClr val="black"/>
                </a:solidFill>
                <a:latin typeface="Candara" panose="020E0502030303020204" pitchFamily="34" charset="0"/>
                <a:ea typeface="ＭＳ Ｐゴシック" pitchFamily="34" charset="-128"/>
                <a:cs typeface="Times New Roman" panose="02020603050405020304" pitchFamily="18" charset="0"/>
              </a:rPr>
              <a:t> </a:t>
            </a:r>
            <a:r>
              <a:rPr lang="it-IT" sz="2000" b="1" dirty="0">
                <a:solidFill>
                  <a:srgbClr val="C00000"/>
                </a:solidFill>
                <a:latin typeface="Candara" panose="020E0502030303020204" pitchFamily="34" charset="0"/>
                <a:ea typeface="MS Mincho" panose="02020609040205080304"/>
                <a:cs typeface="Times New Roman" panose="02020603050405020304" pitchFamily="18" charset="0"/>
              </a:rPr>
              <a:t>variata in senso sfavorevole </a:t>
            </a:r>
            <a:r>
              <a:rPr lang="it-IT" sz="2000" dirty="0">
                <a:solidFill>
                  <a:prstClr val="black"/>
                </a:solidFill>
                <a:latin typeface="Candara" panose="020E0502030303020204" pitchFamily="34" charset="0"/>
                <a:ea typeface="ＭＳ Ｐゴシック" pitchFamily="34" charset="-128"/>
                <a:cs typeface="Times New Roman" panose="02020603050405020304" pitchFamily="18" charset="0"/>
              </a:rPr>
              <a:t>dopo il 1984</a:t>
            </a:r>
            <a:r>
              <a:rPr lang="it-IT" sz="2000" dirty="0">
                <a:solidFill>
                  <a:prstClr val="black"/>
                </a:solidFill>
                <a:latin typeface="Candara" panose="020E0502030303020204" pitchFamily="34" charset="0"/>
                <a:ea typeface="MS Mincho" panose="02020609040205080304"/>
                <a:cs typeface="Times New Roman" panose="02020603050405020304" pitchFamily="18" charset="0"/>
              </a:rPr>
              <a:t>;</a:t>
            </a:r>
            <a:endParaRPr lang="it-IT" sz="2000" dirty="0">
              <a:solidFill>
                <a:prstClr val="black"/>
              </a:solidFill>
              <a:latin typeface="Candara" panose="020E0502030303020204" pitchFamily="34" charset="0"/>
              <a:ea typeface="ＭＳ Ｐゴシック" pitchFamily="34" charset="-128"/>
              <a:cs typeface="Times New Roman" panose="02020603050405020304" pitchFamily="18" charset="0"/>
            </a:endParaRPr>
          </a:p>
          <a:p>
            <a:pPr marL="261938" indent="-261938" algn="just" defTabSz="457200" fontAlgn="base">
              <a:spcBef>
                <a:spcPct val="0"/>
              </a:spcBef>
              <a:buClr>
                <a:prstClr val="black"/>
              </a:buClr>
              <a:buFont typeface="Wingdings" panose="05000000000000000000" pitchFamily="2" charset="2"/>
              <a:buChar char="v"/>
              <a:defRPr/>
            </a:pPr>
            <a:r>
              <a:rPr lang="it-IT" sz="2000" dirty="0">
                <a:solidFill>
                  <a:prstClr val="black"/>
                </a:solidFill>
                <a:latin typeface="Candara" panose="020E0502030303020204" pitchFamily="34" charset="0"/>
                <a:ea typeface="MS Mincho" panose="02020609040205080304"/>
                <a:cs typeface="Times New Roman" panose="02020603050405020304" pitchFamily="18" charset="0"/>
              </a:rPr>
              <a:t>Non ricadenti in aree a rischio idrogeologico in </a:t>
            </a:r>
            <a:r>
              <a:rPr lang="it-IT" sz="2000" b="1" dirty="0">
                <a:solidFill>
                  <a:srgbClr val="C00000"/>
                </a:solidFill>
                <a:latin typeface="Candara" panose="020E0502030303020204" pitchFamily="34" charset="0"/>
                <a:ea typeface="MS Mincho" panose="02020609040205080304"/>
                <a:cs typeface="Times New Roman" panose="02020603050405020304" pitchFamily="18" charset="0"/>
              </a:rPr>
              <a:t>zona R4</a:t>
            </a:r>
            <a:r>
              <a:rPr lang="it-IT" sz="2000" dirty="0">
                <a:solidFill>
                  <a:prstClr val="black"/>
                </a:solidFill>
                <a:latin typeface="Candara" panose="020E0502030303020204" pitchFamily="34" charset="0"/>
                <a:ea typeface="MS Mincho" panose="02020609040205080304"/>
                <a:cs typeface="Times New Roman" panose="02020603050405020304" pitchFamily="18" charset="0"/>
              </a:rPr>
              <a:t>;</a:t>
            </a:r>
            <a:endParaRPr lang="it-IT" sz="2000" b="1" dirty="0">
              <a:solidFill>
                <a:srgbClr val="C00000"/>
              </a:solidFill>
              <a:latin typeface="Candara" panose="020E0502030303020204" pitchFamily="34" charset="0"/>
              <a:ea typeface="MS Mincho" panose="02020609040205080304"/>
              <a:cs typeface="Times New Roman" panose="02020603050405020304" pitchFamily="18" charset="0"/>
            </a:endParaRPr>
          </a:p>
          <a:p>
            <a:pPr marL="261938" indent="-261938" algn="just" defTabSz="457200" fontAlgn="base">
              <a:spcBef>
                <a:spcPct val="0"/>
              </a:spcBef>
              <a:buClr>
                <a:prstClr val="black"/>
              </a:buClr>
              <a:buFont typeface="Wingdings" panose="05000000000000000000" pitchFamily="2" charset="2"/>
              <a:buChar char="v"/>
              <a:defRPr/>
            </a:pPr>
            <a:r>
              <a:rPr lang="it-IT" sz="2000" dirty="0">
                <a:solidFill>
                  <a:prstClr val="black"/>
                </a:solidFill>
                <a:latin typeface="Candara" panose="020E0502030303020204" pitchFamily="34" charset="0"/>
                <a:ea typeface="ＭＳ Ｐゴシック" pitchFamily="34" charset="-128"/>
                <a:cs typeface="Times New Roman" panose="02020603050405020304" pitchFamily="18" charset="0"/>
              </a:rPr>
              <a:t>Non ridotti allo stato di </a:t>
            </a:r>
            <a:r>
              <a:rPr lang="it-IT" sz="2000" b="1" dirty="0">
                <a:solidFill>
                  <a:srgbClr val="C00000"/>
                </a:solidFill>
                <a:latin typeface="Candara" panose="020E0502030303020204" pitchFamily="34" charset="0"/>
                <a:ea typeface="MS Mincho" panose="02020609040205080304"/>
                <a:cs typeface="Times New Roman" panose="02020603050405020304" pitchFamily="18" charset="0"/>
              </a:rPr>
              <a:t>rudere</a:t>
            </a:r>
            <a:r>
              <a:rPr lang="it-IT" sz="2000" dirty="0">
                <a:solidFill>
                  <a:prstClr val="black"/>
                </a:solidFill>
                <a:latin typeface="Candara" panose="020E0502030303020204" pitchFamily="34" charset="0"/>
                <a:ea typeface="ＭＳ Ｐゴシック" pitchFamily="34" charset="-128"/>
                <a:cs typeface="Times New Roman" panose="02020603050405020304" pitchFamily="18" charset="0"/>
              </a:rPr>
              <a:t> o </a:t>
            </a:r>
            <a:r>
              <a:rPr lang="it-IT" sz="2000" b="1" dirty="0">
                <a:solidFill>
                  <a:srgbClr val="C00000"/>
                </a:solidFill>
                <a:latin typeface="Candara" panose="020E0502030303020204" pitchFamily="34" charset="0"/>
                <a:ea typeface="MS Mincho" panose="02020609040205080304"/>
                <a:cs typeface="Times New Roman" panose="02020603050405020304" pitchFamily="18" charset="0"/>
              </a:rPr>
              <a:t>abbandonati.</a:t>
            </a:r>
          </a:p>
        </p:txBody>
      </p:sp>
      <p:sp>
        <p:nvSpPr>
          <p:cNvPr id="16" name="Rettangolo 15">
            <a:extLst>
              <a:ext uri="{FF2B5EF4-FFF2-40B4-BE49-F238E27FC236}">
                <a16:creationId xmlns:a16="http://schemas.microsoft.com/office/drawing/2014/main" id="{18CC39BA-5B83-68D4-E607-253AE718B635}"/>
              </a:ext>
            </a:extLst>
          </p:cNvPr>
          <p:cNvSpPr/>
          <p:nvPr/>
        </p:nvSpPr>
        <p:spPr>
          <a:xfrm>
            <a:off x="174943" y="6120541"/>
            <a:ext cx="9144000" cy="613300"/>
          </a:xfrm>
          <a:prstGeom prst="rect">
            <a:avLst/>
          </a:prstGeom>
          <a:solidFill>
            <a:srgbClr val="FFFF99"/>
          </a:solidFill>
          <a:ln>
            <a:noFill/>
          </a:ln>
        </p:spPr>
        <p:txBody>
          <a:bodyPr vert="horz" lIns="108000" rIns="108000" anchor="t" anchorCtr="0">
            <a:noAutofit/>
          </a:bodyPr>
          <a:lstStyle/>
          <a:p>
            <a:pPr algn="just" defTabSz="457200" fontAlgn="base">
              <a:spcBef>
                <a:spcPct val="0"/>
              </a:spcBef>
              <a:spcAft>
                <a:spcPct val="0"/>
              </a:spcAft>
              <a:tabLst>
                <a:tab pos="8699500" algn="l"/>
              </a:tabLst>
              <a:defRPr/>
            </a:pPr>
            <a:r>
              <a:rPr lang="it-IT" b="1" i="1" dirty="0">
                <a:solidFill>
                  <a:srgbClr val="A50021"/>
                </a:solidFill>
                <a:latin typeface="Candara" panose="020E0502030303020204" pitchFamily="34" charset="0"/>
                <a:ea typeface="ＭＳ Ｐゴシック" pitchFamily="34" charset="-128"/>
                <a:cs typeface="Arial" charset="0"/>
              </a:rPr>
              <a:t>Con l’introduzione del SISMA BONUS (l. 232/2016), l’attivazione da parte delle regioni della linea sugli edifici privati è divenuta facoltativa per i fondi 2016 ed esclusa successivamente.</a:t>
            </a:r>
          </a:p>
        </p:txBody>
      </p:sp>
      <p:sp>
        <p:nvSpPr>
          <p:cNvPr id="17" name="Rettangolo 8">
            <a:extLst>
              <a:ext uri="{FF2B5EF4-FFF2-40B4-BE49-F238E27FC236}">
                <a16:creationId xmlns:a16="http://schemas.microsoft.com/office/drawing/2014/main" id="{16473BD2-2534-EEAD-593D-8CC432F832E9}"/>
              </a:ext>
            </a:extLst>
          </p:cNvPr>
          <p:cNvSpPr/>
          <p:nvPr/>
        </p:nvSpPr>
        <p:spPr>
          <a:xfrm>
            <a:off x="175081" y="2512872"/>
            <a:ext cx="6419357" cy="3416320"/>
          </a:xfrm>
          <a:prstGeom prst="rect">
            <a:avLst/>
          </a:prstGeom>
          <a:solidFill>
            <a:schemeClr val="accent2">
              <a:lumMod val="20000"/>
              <a:lumOff val="80000"/>
            </a:schemeClr>
          </a:solidFill>
        </p:spPr>
        <p:txBody>
          <a:bodyPr wrap="square">
            <a:spAutoFit/>
          </a:bodyPr>
          <a:lstStyle/>
          <a:p>
            <a:pPr marL="180975" indent="-180975">
              <a:buFont typeface="Arial" panose="020B0604020202020204" pitchFamily="34" charset="0"/>
              <a:buChar char="•"/>
            </a:pPr>
            <a:r>
              <a:rPr lang="it-IT" b="1" u="sng" dirty="0">
                <a:latin typeface="Candara" panose="020E0502030303020204" pitchFamily="34" charset="0"/>
                <a:ea typeface="MS Mincho" panose="02020609040205080304"/>
                <a:cs typeface="Times New Roman" panose="02020603050405020304" pitchFamily="18" charset="0"/>
              </a:rPr>
              <a:t>rafforzamento locale</a:t>
            </a:r>
          </a:p>
          <a:p>
            <a:pPr marL="180975" lvl="1"/>
            <a:r>
              <a:rPr lang="it-IT" b="1" dirty="0">
                <a:latin typeface="Candara" panose="020E0502030303020204" pitchFamily="34" charset="0"/>
                <a:ea typeface="MS Mincho" panose="02020609040205080304"/>
                <a:cs typeface="Times New Roman" panose="02020603050405020304" pitchFamily="18" charset="0"/>
              </a:rPr>
              <a:t>100 €/mq </a:t>
            </a:r>
            <a:r>
              <a:rPr lang="it-IT" dirty="0">
                <a:latin typeface="Candara" panose="020E0502030303020204" pitchFamily="34" charset="0"/>
                <a:ea typeface="MS Mincho" panose="02020609040205080304"/>
                <a:cs typeface="Times New Roman" panose="02020603050405020304" pitchFamily="18" charset="0"/>
              </a:rPr>
              <a:t>per la superficie totale dell’edificio </a:t>
            </a:r>
          </a:p>
          <a:p>
            <a:pPr marL="180975" lvl="1"/>
            <a:r>
              <a:rPr lang="it-IT" dirty="0">
                <a:latin typeface="Candara" panose="020E0502030303020204" pitchFamily="34" charset="0"/>
                <a:ea typeface="MS Mincho" panose="02020609040205080304"/>
                <a:cs typeface="Times New Roman" panose="02020603050405020304" pitchFamily="18" charset="0"/>
              </a:rPr>
              <a:t>(max €20.000 per unità abitativa, € 10.000 per unità con altre destinazioni)</a:t>
            </a:r>
          </a:p>
          <a:p>
            <a:pPr marL="182563" lvl="1" indent="-182563">
              <a:buFont typeface="Arial" panose="020B0604020202020204" pitchFamily="34" charset="0"/>
              <a:buChar char="•"/>
            </a:pPr>
            <a:r>
              <a:rPr lang="it-IT" b="1" u="sng" dirty="0">
                <a:latin typeface="Candara" panose="020E0502030303020204" pitchFamily="34" charset="0"/>
                <a:ea typeface="MS Mincho" panose="02020609040205080304"/>
                <a:cs typeface="Times New Roman" panose="02020603050405020304" pitchFamily="18" charset="0"/>
              </a:rPr>
              <a:t>miglioramento sismico</a:t>
            </a:r>
          </a:p>
          <a:p>
            <a:pPr marL="180975" lvl="1"/>
            <a:r>
              <a:rPr lang="it-IT" b="1" dirty="0">
                <a:latin typeface="Candara" panose="020E0502030303020204" pitchFamily="34" charset="0"/>
                <a:ea typeface="MS Mincho" panose="02020609040205080304"/>
                <a:cs typeface="Times New Roman" panose="02020603050405020304" pitchFamily="18" charset="0"/>
              </a:rPr>
              <a:t>150 €/mq </a:t>
            </a:r>
            <a:r>
              <a:rPr lang="it-IT" dirty="0">
                <a:latin typeface="Candara" panose="020E0502030303020204" pitchFamily="34" charset="0"/>
                <a:ea typeface="MS Mincho" panose="02020609040205080304"/>
                <a:cs typeface="Times New Roman" panose="02020603050405020304" pitchFamily="18" charset="0"/>
              </a:rPr>
              <a:t>per la superficie totale dell’edificio </a:t>
            </a:r>
          </a:p>
          <a:p>
            <a:pPr marL="180975" lvl="1"/>
            <a:r>
              <a:rPr lang="it-IT" dirty="0">
                <a:latin typeface="Candara" panose="020E0502030303020204" pitchFamily="34" charset="0"/>
                <a:ea typeface="MS Mincho" panose="02020609040205080304"/>
                <a:cs typeface="Times New Roman" panose="02020603050405020304" pitchFamily="18" charset="0"/>
              </a:rPr>
              <a:t>(max €30.000 per unità abitativa, € 15.000 per unità con altre destinazioni)</a:t>
            </a:r>
          </a:p>
          <a:p>
            <a:pPr marL="180975" indent="-180975">
              <a:buFont typeface="Arial" panose="020B0604020202020204" pitchFamily="34" charset="0"/>
              <a:buChar char="•"/>
            </a:pPr>
            <a:r>
              <a:rPr lang="it-IT" b="1" u="sng" dirty="0">
                <a:latin typeface="Candara" panose="020E0502030303020204" pitchFamily="34" charset="0"/>
                <a:ea typeface="MS Mincho" panose="02020609040205080304"/>
                <a:cs typeface="Times New Roman" panose="02020603050405020304" pitchFamily="18" charset="0"/>
              </a:rPr>
              <a:t>demolizione e ricostruzione</a:t>
            </a:r>
          </a:p>
          <a:p>
            <a:pPr marL="180975" lvl="1"/>
            <a:r>
              <a:rPr lang="it-IT" b="1" dirty="0">
                <a:latin typeface="Candara" panose="020E0502030303020204" pitchFamily="34" charset="0"/>
                <a:ea typeface="MS Mincho" panose="02020609040205080304"/>
                <a:cs typeface="Times New Roman" panose="02020603050405020304" pitchFamily="18" charset="0"/>
              </a:rPr>
              <a:t>200 €/mq </a:t>
            </a:r>
            <a:r>
              <a:rPr lang="it-IT" dirty="0">
                <a:latin typeface="Candara" panose="020E0502030303020204" pitchFamily="34" charset="0"/>
                <a:ea typeface="MS Mincho" panose="02020609040205080304"/>
                <a:cs typeface="Times New Roman" panose="02020603050405020304" pitchFamily="18" charset="0"/>
              </a:rPr>
              <a:t>per la superficie totale dell’edificio </a:t>
            </a:r>
          </a:p>
          <a:p>
            <a:pPr marL="180975" lvl="1"/>
            <a:r>
              <a:rPr lang="it-IT" dirty="0">
                <a:latin typeface="Candara" panose="020E0502030303020204" pitchFamily="34" charset="0"/>
                <a:ea typeface="MS Mincho" panose="02020609040205080304"/>
                <a:cs typeface="Times New Roman" panose="02020603050405020304" pitchFamily="18" charset="0"/>
              </a:rPr>
              <a:t>(max €40.000 per unità abitativa, € 20.000 per unità con altre destinazioni)</a:t>
            </a:r>
          </a:p>
        </p:txBody>
      </p:sp>
      <p:sp>
        <p:nvSpPr>
          <p:cNvPr id="18" name="Rettangolo 17">
            <a:extLst>
              <a:ext uri="{FF2B5EF4-FFF2-40B4-BE49-F238E27FC236}">
                <a16:creationId xmlns:a16="http://schemas.microsoft.com/office/drawing/2014/main" id="{C769F336-DE53-21A1-EF60-D71C9E43F776}"/>
              </a:ext>
            </a:extLst>
          </p:cNvPr>
          <p:cNvSpPr/>
          <p:nvPr/>
        </p:nvSpPr>
        <p:spPr>
          <a:xfrm>
            <a:off x="177193" y="1835365"/>
            <a:ext cx="6417245" cy="646331"/>
          </a:xfrm>
          <a:prstGeom prst="rect">
            <a:avLst/>
          </a:prstGeom>
        </p:spPr>
        <p:txBody>
          <a:bodyPr wrap="square">
            <a:spAutoFit/>
          </a:bodyPr>
          <a:lstStyle/>
          <a:p>
            <a:pPr algn="just"/>
            <a:r>
              <a:rPr lang="it-IT" dirty="0">
                <a:latin typeface="Candara" panose="020E0502030303020204" pitchFamily="34" charset="0"/>
              </a:rPr>
              <a:t>Contributo valutato in funzione del </a:t>
            </a:r>
            <a:r>
              <a:rPr lang="it-IT" b="1" dirty="0">
                <a:latin typeface="Candara" panose="020E0502030303020204" pitchFamily="34" charset="0"/>
              </a:rPr>
              <a:t>tipo di intervento </a:t>
            </a:r>
            <a:r>
              <a:rPr lang="it-IT" dirty="0">
                <a:latin typeface="Candara" panose="020E0502030303020204" pitchFamily="34" charset="0"/>
              </a:rPr>
              <a:t>e delle </a:t>
            </a:r>
            <a:r>
              <a:rPr lang="it-IT" b="1" dirty="0">
                <a:latin typeface="Candara" panose="020E0502030303020204" pitchFamily="34" charset="0"/>
              </a:rPr>
              <a:t>dimensioni dell’unità di riferimento</a:t>
            </a:r>
          </a:p>
        </p:txBody>
      </p:sp>
      <p:sp>
        <p:nvSpPr>
          <p:cNvPr id="20" name="Figura a mano libera 11">
            <a:extLst>
              <a:ext uri="{FF2B5EF4-FFF2-40B4-BE49-F238E27FC236}">
                <a16:creationId xmlns:a16="http://schemas.microsoft.com/office/drawing/2014/main" id="{850E15C8-4E21-1228-BD20-A4D950E63778}"/>
              </a:ext>
            </a:extLst>
          </p:cNvPr>
          <p:cNvSpPr/>
          <p:nvPr/>
        </p:nvSpPr>
        <p:spPr>
          <a:xfrm>
            <a:off x="174943" y="1294839"/>
            <a:ext cx="4756390" cy="540000"/>
          </a:xfrm>
          <a:custGeom>
            <a:avLst/>
            <a:gdLst>
              <a:gd name="connsiteX0" fmla="*/ 0 w 5299781"/>
              <a:gd name="connsiteY0" fmla="*/ 78722 h 472320"/>
              <a:gd name="connsiteX1" fmla="*/ 23057 w 5299781"/>
              <a:gd name="connsiteY1" fmla="*/ 23057 h 472320"/>
              <a:gd name="connsiteX2" fmla="*/ 78722 w 5299781"/>
              <a:gd name="connsiteY2" fmla="*/ 0 h 472320"/>
              <a:gd name="connsiteX3" fmla="*/ 5221059 w 5299781"/>
              <a:gd name="connsiteY3" fmla="*/ 0 h 472320"/>
              <a:gd name="connsiteX4" fmla="*/ 5276724 w 5299781"/>
              <a:gd name="connsiteY4" fmla="*/ 23057 h 472320"/>
              <a:gd name="connsiteX5" fmla="*/ 5299781 w 5299781"/>
              <a:gd name="connsiteY5" fmla="*/ 78722 h 472320"/>
              <a:gd name="connsiteX6" fmla="*/ 5299781 w 5299781"/>
              <a:gd name="connsiteY6" fmla="*/ 393598 h 472320"/>
              <a:gd name="connsiteX7" fmla="*/ 5276724 w 5299781"/>
              <a:gd name="connsiteY7" fmla="*/ 449263 h 472320"/>
              <a:gd name="connsiteX8" fmla="*/ 5221059 w 5299781"/>
              <a:gd name="connsiteY8" fmla="*/ 472320 h 472320"/>
              <a:gd name="connsiteX9" fmla="*/ 78722 w 5299781"/>
              <a:gd name="connsiteY9" fmla="*/ 472320 h 472320"/>
              <a:gd name="connsiteX10" fmla="*/ 23057 w 5299781"/>
              <a:gd name="connsiteY10" fmla="*/ 449263 h 472320"/>
              <a:gd name="connsiteX11" fmla="*/ 0 w 5299781"/>
              <a:gd name="connsiteY11" fmla="*/ 393598 h 472320"/>
              <a:gd name="connsiteX12" fmla="*/ 0 w 5299781"/>
              <a:gd name="connsiteY12" fmla="*/ 78722 h 472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99781" h="472320">
                <a:moveTo>
                  <a:pt x="0" y="78722"/>
                </a:moveTo>
                <a:cubicBezTo>
                  <a:pt x="0" y="57844"/>
                  <a:pt x="8294" y="37820"/>
                  <a:pt x="23057" y="23057"/>
                </a:cubicBezTo>
                <a:cubicBezTo>
                  <a:pt x="37820" y="8294"/>
                  <a:pt x="57844" y="0"/>
                  <a:pt x="78722" y="0"/>
                </a:cubicBezTo>
                <a:lnTo>
                  <a:pt x="5221059" y="0"/>
                </a:lnTo>
                <a:cubicBezTo>
                  <a:pt x="5241937" y="0"/>
                  <a:pt x="5261961" y="8294"/>
                  <a:pt x="5276724" y="23057"/>
                </a:cubicBezTo>
                <a:cubicBezTo>
                  <a:pt x="5291487" y="37820"/>
                  <a:pt x="5299781" y="57844"/>
                  <a:pt x="5299781" y="78722"/>
                </a:cubicBezTo>
                <a:lnTo>
                  <a:pt x="5299781" y="393598"/>
                </a:lnTo>
                <a:cubicBezTo>
                  <a:pt x="5299781" y="414476"/>
                  <a:pt x="5291487" y="434500"/>
                  <a:pt x="5276724" y="449263"/>
                </a:cubicBezTo>
                <a:cubicBezTo>
                  <a:pt x="5261961" y="464026"/>
                  <a:pt x="5241937" y="472320"/>
                  <a:pt x="5221059" y="472320"/>
                </a:cubicBezTo>
                <a:lnTo>
                  <a:pt x="78722" y="472320"/>
                </a:lnTo>
                <a:cubicBezTo>
                  <a:pt x="57844" y="472320"/>
                  <a:pt x="37820" y="464026"/>
                  <a:pt x="23057" y="449263"/>
                </a:cubicBezTo>
                <a:cubicBezTo>
                  <a:pt x="8294" y="434500"/>
                  <a:pt x="0" y="414476"/>
                  <a:pt x="0" y="393598"/>
                </a:cubicBezTo>
                <a:lnTo>
                  <a:pt x="0" y="78722"/>
                </a:lnTo>
                <a:close/>
              </a:path>
            </a:pathLst>
          </a:custGeom>
          <a:solidFill>
            <a:schemeClr val="accent2">
              <a:lumMod val="60000"/>
              <a:lumOff val="40000"/>
            </a:schemeClr>
          </a:solidFill>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lIns="180000" tIns="23057" rIns="180000" bIns="23057" spcCol="1270" anchor="ctr"/>
          <a:lstStyle/>
          <a:p>
            <a:pPr marL="342900" indent="-342900" defTabSz="622300">
              <a:lnSpc>
                <a:spcPct val="90000"/>
              </a:lnSpc>
              <a:spcAft>
                <a:spcPct val="35000"/>
              </a:spcAft>
              <a:buFont typeface="+mj-lt"/>
              <a:buAutoNum type="alphaLcParenR" startAt="3"/>
              <a:defRPr/>
            </a:pPr>
            <a:r>
              <a:rPr lang="it-IT" sz="2000" b="1" dirty="0">
                <a:effectLst>
                  <a:outerShdw blurRad="38100" dist="38100" dir="2700000" algn="tl">
                    <a:srgbClr val="000000">
                      <a:alpha val="43137"/>
                    </a:srgbClr>
                  </a:outerShdw>
                </a:effectLst>
                <a:latin typeface="Candara" panose="020E0502030303020204" pitchFamily="34" charset="0"/>
              </a:rPr>
              <a:t>INTERVENTI SU EDIFICI PRIVATI</a:t>
            </a:r>
          </a:p>
        </p:txBody>
      </p:sp>
      <p:sp>
        <p:nvSpPr>
          <p:cNvPr id="21" name="Rectangle 2">
            <a:extLst>
              <a:ext uri="{FF2B5EF4-FFF2-40B4-BE49-F238E27FC236}">
                <a16:creationId xmlns:a16="http://schemas.microsoft.com/office/drawing/2014/main" id="{8B3554DB-CC31-CFD2-E25A-F0A391D57A0C}"/>
              </a:ext>
            </a:extLst>
          </p:cNvPr>
          <p:cNvSpPr txBox="1">
            <a:spLocks noChangeArrowheads="1"/>
          </p:cNvSpPr>
          <p:nvPr/>
        </p:nvSpPr>
        <p:spPr>
          <a:xfrm>
            <a:off x="1514848" y="394233"/>
            <a:ext cx="8729354" cy="552224"/>
          </a:xfrm>
          <a:prstGeom prst="rect">
            <a:avLst/>
          </a:prstGeom>
        </p:spPr>
        <p:txBody>
          <a:bodyPr vert="horz" lIns="68580" tIns="34290" rIns="270000" bIns="34290" rtlCol="0" anchor="t">
            <a:noAutofit/>
          </a:bodyPr>
          <a:lstStyle>
            <a:lvl1pPr algn="l" defTabSz="914377" rtl="0" eaLnBrk="1" latinLnBrk="0" hangingPunct="1">
              <a:lnSpc>
                <a:spcPct val="90000"/>
              </a:lnSpc>
              <a:spcBef>
                <a:spcPct val="0"/>
              </a:spcBef>
              <a:buNone/>
              <a:defRPr sz="6000" kern="1200">
                <a:solidFill>
                  <a:schemeClr val="tx1"/>
                </a:solidFill>
                <a:latin typeface="+mj-lt"/>
                <a:ea typeface="+mj-ea"/>
                <a:cs typeface="+mj-cs"/>
              </a:defRPr>
            </a:lvl1pPr>
          </a:lstStyle>
          <a:p>
            <a:pPr>
              <a:tabLst>
                <a:tab pos="6524625" algn="l"/>
              </a:tabLst>
              <a:defRPr/>
            </a:pPr>
            <a:r>
              <a:rPr lang="it-IT" altLang="it-IT" sz="3200" b="1" dirty="0">
                <a:solidFill>
                  <a:srgbClr val="003366"/>
                </a:solidFill>
                <a:latin typeface="+mn-lt"/>
                <a:ea typeface="+mn-ea"/>
                <a:cs typeface="Arial" charset="0"/>
              </a:rPr>
              <a:t>Prevenzione strutturale</a:t>
            </a:r>
          </a:p>
        </p:txBody>
      </p:sp>
      <p:cxnSp>
        <p:nvCxnSpPr>
          <p:cNvPr id="22" name="Connettore diritto 21">
            <a:extLst>
              <a:ext uri="{FF2B5EF4-FFF2-40B4-BE49-F238E27FC236}">
                <a16:creationId xmlns:a16="http://schemas.microsoft.com/office/drawing/2014/main" id="{0DD47C4B-13F9-13AB-1EFD-03967D849536}"/>
              </a:ext>
            </a:extLst>
          </p:cNvPr>
          <p:cNvCxnSpPr>
            <a:cxnSpLocks/>
          </p:cNvCxnSpPr>
          <p:nvPr/>
        </p:nvCxnSpPr>
        <p:spPr>
          <a:xfrm>
            <a:off x="1362636" y="1008971"/>
            <a:ext cx="2732750"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35261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ttangolo 23"/>
          <p:cNvSpPr/>
          <p:nvPr/>
        </p:nvSpPr>
        <p:spPr>
          <a:xfrm>
            <a:off x="217726" y="6040551"/>
            <a:ext cx="5605166" cy="646331"/>
          </a:xfrm>
          <a:prstGeom prst="rect">
            <a:avLst/>
          </a:prstGeom>
          <a:noFill/>
        </p:spPr>
        <p:txBody>
          <a:bodyPr wrap="square">
            <a:spAutoFit/>
          </a:bodyPr>
          <a:lstStyle/>
          <a:p>
            <a:r>
              <a:rPr lang="it-IT" b="1" dirty="0">
                <a:latin typeface="Candara" panose="020E0502030303020204" pitchFamily="34" charset="0"/>
              </a:rPr>
              <a:t>Con introduzione SISMA BONUS (l. 232/2016)</a:t>
            </a:r>
          </a:p>
          <a:p>
            <a:r>
              <a:rPr lang="it-IT" b="1" dirty="0">
                <a:latin typeface="Candara" panose="020E0502030303020204" pitchFamily="34" charset="0"/>
              </a:rPr>
              <a:t> l’OCDPC 780/2021 ha eliminato  la linea sui privati</a:t>
            </a:r>
          </a:p>
        </p:txBody>
      </p:sp>
      <p:grpSp>
        <p:nvGrpSpPr>
          <p:cNvPr id="26" name="Gruppo 25"/>
          <p:cNvGrpSpPr/>
          <p:nvPr/>
        </p:nvGrpSpPr>
        <p:grpSpPr>
          <a:xfrm>
            <a:off x="3718439" y="3471698"/>
            <a:ext cx="3293139" cy="1133644"/>
            <a:chOff x="4563863" y="2700057"/>
            <a:chExt cx="3293139" cy="1133644"/>
          </a:xfrm>
        </p:grpSpPr>
        <p:sp>
          <p:nvSpPr>
            <p:cNvPr id="30" name="Rettangolo 4"/>
            <p:cNvSpPr/>
            <p:nvPr/>
          </p:nvSpPr>
          <p:spPr>
            <a:xfrm>
              <a:off x="4740988" y="2700057"/>
              <a:ext cx="3116014" cy="1133644"/>
            </a:xfrm>
            <a:prstGeom prst="rect">
              <a:avLst/>
            </a:prstGeom>
          </p:spPr>
          <p:txBody>
            <a:bodyPr wrap="square">
              <a:spAutoFit/>
            </a:bodyPr>
            <a:lstStyle/>
            <a:p>
              <a:pPr>
                <a:spcAft>
                  <a:spcPts val="1000"/>
                </a:spcAft>
                <a:defRPr/>
              </a:pPr>
              <a:r>
                <a:rPr lang="it-IT" sz="1700" b="1" kern="0" dirty="0">
                  <a:solidFill>
                    <a:prstClr val="black"/>
                  </a:solidFill>
                  <a:latin typeface="Calibri" panose="020F0502020204030204"/>
                  <a:ea typeface="MS Mincho" panose="02020609040205080304"/>
                </a:rPr>
                <a:t>Rafforzamento locale</a:t>
              </a:r>
            </a:p>
            <a:p>
              <a:pPr>
                <a:spcAft>
                  <a:spcPts val="1000"/>
                </a:spcAft>
                <a:defRPr/>
              </a:pPr>
              <a:r>
                <a:rPr lang="it-IT" sz="1700" b="1" kern="0" dirty="0">
                  <a:solidFill>
                    <a:prstClr val="black"/>
                  </a:solidFill>
                  <a:latin typeface="Calibri" panose="020F0502020204030204"/>
                  <a:ea typeface="MS Mincho" panose="02020609040205080304"/>
                </a:rPr>
                <a:t>Miglioramento sismico</a:t>
              </a:r>
            </a:p>
            <a:p>
              <a:pPr>
                <a:spcAft>
                  <a:spcPts val="1000"/>
                </a:spcAft>
                <a:defRPr/>
              </a:pPr>
              <a:r>
                <a:rPr lang="it-IT" sz="1700" b="1" kern="0" dirty="0">
                  <a:solidFill>
                    <a:prstClr val="black"/>
                  </a:solidFill>
                  <a:latin typeface="Calibri" panose="020F0502020204030204"/>
                  <a:ea typeface="MS Mincho" panose="02020609040205080304"/>
                </a:rPr>
                <a:t>Demolizione e ricostruzione</a:t>
              </a:r>
            </a:p>
          </p:txBody>
        </p:sp>
        <p:grpSp>
          <p:nvGrpSpPr>
            <p:cNvPr id="31" name="Gruppo 30"/>
            <p:cNvGrpSpPr/>
            <p:nvPr/>
          </p:nvGrpSpPr>
          <p:grpSpPr>
            <a:xfrm>
              <a:off x="4563863" y="2784859"/>
              <a:ext cx="180000" cy="822675"/>
              <a:chOff x="4563863" y="2784859"/>
              <a:chExt cx="180000" cy="822675"/>
            </a:xfrm>
          </p:grpSpPr>
          <p:sp>
            <p:nvSpPr>
              <p:cNvPr id="36" name="Rettangolo 35"/>
              <p:cNvSpPr/>
              <p:nvPr/>
            </p:nvSpPr>
            <p:spPr>
              <a:xfrm>
                <a:off x="4563863" y="2784859"/>
                <a:ext cx="180000" cy="180000"/>
              </a:xfrm>
              <a:prstGeom prst="rect">
                <a:avLst/>
              </a:prstGeom>
              <a:solidFill>
                <a:srgbClr val="4BACC6">
                  <a:lumMod val="20000"/>
                  <a:lumOff val="80000"/>
                </a:srgbClr>
              </a:solidFill>
              <a:ln w="9525" cap="flat" cmpd="sng" algn="ctr">
                <a:solidFill>
                  <a:srgbClr val="4BACC6">
                    <a:lumMod val="20000"/>
                    <a:lumOff val="80000"/>
                  </a:srgbClr>
                </a:solidFill>
                <a:prstDash val="solid"/>
              </a:ln>
              <a:effectLst>
                <a:outerShdw blurRad="40000" dist="23000" dir="5400000" rotWithShape="0">
                  <a:srgbClr val="000000">
                    <a:alpha val="35000"/>
                  </a:srgbClr>
                </a:outerShdw>
              </a:effectLst>
            </p:spPr>
            <p:txBody>
              <a:bodyPr rtlCol="0" anchor="ctr"/>
              <a:lstStyle/>
              <a:p>
                <a:pPr algn="ctr">
                  <a:defRPr/>
                </a:pPr>
                <a:endParaRPr lang="it-IT" kern="0" dirty="0">
                  <a:solidFill>
                    <a:prstClr val="white"/>
                  </a:solidFill>
                  <a:latin typeface="Calibri"/>
                </a:endParaRPr>
              </a:p>
            </p:txBody>
          </p:sp>
          <p:sp>
            <p:nvSpPr>
              <p:cNvPr id="37" name="Rettangolo 36"/>
              <p:cNvSpPr/>
              <p:nvPr/>
            </p:nvSpPr>
            <p:spPr>
              <a:xfrm>
                <a:off x="4563863" y="3112534"/>
                <a:ext cx="180000" cy="180000"/>
              </a:xfrm>
              <a:prstGeom prst="rect">
                <a:avLst/>
              </a:prstGeom>
              <a:solidFill>
                <a:srgbClr val="0070C0"/>
              </a:solidFill>
              <a:ln w="9525" cap="flat" cmpd="sng" algn="ctr">
                <a:solidFill>
                  <a:srgbClr val="0070C0"/>
                </a:solidFill>
                <a:prstDash val="solid"/>
              </a:ln>
              <a:effectLst>
                <a:outerShdw blurRad="40000" dist="23000" dir="5400000" rotWithShape="0">
                  <a:srgbClr val="000000">
                    <a:alpha val="35000"/>
                  </a:srgbClr>
                </a:outerShdw>
              </a:effectLst>
            </p:spPr>
            <p:txBody>
              <a:bodyPr rtlCol="0" anchor="ctr"/>
              <a:lstStyle/>
              <a:p>
                <a:pPr algn="ctr">
                  <a:defRPr/>
                </a:pPr>
                <a:endParaRPr lang="it-IT" kern="0" dirty="0">
                  <a:solidFill>
                    <a:prstClr val="white"/>
                  </a:solidFill>
                  <a:latin typeface="Calibri"/>
                </a:endParaRPr>
              </a:p>
            </p:txBody>
          </p:sp>
          <p:sp>
            <p:nvSpPr>
              <p:cNvPr id="38" name="Rettangolo 37"/>
              <p:cNvSpPr/>
              <p:nvPr/>
            </p:nvSpPr>
            <p:spPr>
              <a:xfrm>
                <a:off x="4563863" y="3427534"/>
                <a:ext cx="180000" cy="180000"/>
              </a:xfrm>
              <a:prstGeom prst="rect">
                <a:avLst/>
              </a:prstGeom>
              <a:solidFill>
                <a:srgbClr val="002060"/>
              </a:solidFill>
              <a:ln w="9525" cap="flat" cmpd="sng" algn="ctr">
                <a:solidFill>
                  <a:srgbClr val="9BBB59">
                    <a:lumMod val="75000"/>
                  </a:srgbClr>
                </a:solidFill>
                <a:prstDash val="solid"/>
              </a:ln>
              <a:effectLst>
                <a:outerShdw blurRad="40000" dist="23000" dir="5400000" rotWithShape="0">
                  <a:srgbClr val="000000">
                    <a:alpha val="35000"/>
                  </a:srgbClr>
                </a:outerShdw>
              </a:effectLst>
            </p:spPr>
            <p:txBody>
              <a:bodyPr rtlCol="0" anchor="ctr"/>
              <a:lstStyle/>
              <a:p>
                <a:pPr algn="ctr">
                  <a:defRPr/>
                </a:pPr>
                <a:endParaRPr lang="it-IT" kern="0" dirty="0">
                  <a:solidFill>
                    <a:prstClr val="white"/>
                  </a:solidFill>
                  <a:latin typeface="Calibri"/>
                </a:endParaRPr>
              </a:p>
            </p:txBody>
          </p:sp>
        </p:grpSp>
      </p:grpSp>
      <p:graphicFrame>
        <p:nvGraphicFramePr>
          <p:cNvPr id="29" name="Grafico 28"/>
          <p:cNvGraphicFramePr>
            <a:graphicFrameLocks/>
          </p:cNvGraphicFramePr>
          <p:nvPr>
            <p:extLst>
              <p:ext uri="{D42A27DB-BD31-4B8C-83A1-F6EECF244321}">
                <p14:modId xmlns:p14="http://schemas.microsoft.com/office/powerpoint/2010/main" val="149600857"/>
              </p:ext>
            </p:extLst>
          </p:nvPr>
        </p:nvGraphicFramePr>
        <p:xfrm>
          <a:off x="7878852" y="3715422"/>
          <a:ext cx="4069759" cy="3142578"/>
        </p:xfrm>
        <a:graphic>
          <a:graphicData uri="http://schemas.openxmlformats.org/drawingml/2006/chart">
            <c:chart xmlns:c="http://schemas.openxmlformats.org/drawingml/2006/chart" xmlns:r="http://schemas.openxmlformats.org/officeDocument/2006/relationships" r:id="rId3"/>
          </a:graphicData>
        </a:graphic>
      </p:graphicFrame>
      <p:sp>
        <p:nvSpPr>
          <p:cNvPr id="40" name="Rettangolo 39"/>
          <p:cNvSpPr/>
          <p:nvPr/>
        </p:nvSpPr>
        <p:spPr>
          <a:xfrm>
            <a:off x="-109303" y="5328218"/>
            <a:ext cx="4605643" cy="540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2800" b="1" dirty="0">
                <a:solidFill>
                  <a:srgbClr val="FF0000"/>
                </a:solidFill>
                <a:latin typeface="Candara" panose="020E0502030303020204" pitchFamily="34" charset="0"/>
                <a:ea typeface="MS Mincho" panose="02020609040205080304"/>
              </a:rPr>
              <a:t>61% rafforzamento locale</a:t>
            </a:r>
          </a:p>
        </p:txBody>
      </p:sp>
      <p:sp>
        <p:nvSpPr>
          <p:cNvPr id="41" name="Freccia in giù 40"/>
          <p:cNvSpPr/>
          <p:nvPr/>
        </p:nvSpPr>
        <p:spPr>
          <a:xfrm rot="16200000" flipV="1">
            <a:off x="7202418" y="5234591"/>
            <a:ext cx="958303" cy="316123"/>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42" name="Rettangolo 41"/>
          <p:cNvSpPr/>
          <p:nvPr/>
        </p:nvSpPr>
        <p:spPr>
          <a:xfrm>
            <a:off x="5743357" y="5120264"/>
            <a:ext cx="2039127" cy="37543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2400" b="1" dirty="0">
                <a:solidFill>
                  <a:srgbClr val="0070C0"/>
                </a:solidFill>
                <a:latin typeface="Candara" panose="020E0502030303020204" pitchFamily="34" charset="0"/>
                <a:ea typeface="MS Mincho" panose="02020609040205080304"/>
              </a:rPr>
              <a:t>51% edifici storici</a:t>
            </a:r>
          </a:p>
          <a:p>
            <a:pPr algn="ctr"/>
            <a:r>
              <a:rPr lang="it-IT" sz="2400" b="1" dirty="0">
                <a:solidFill>
                  <a:srgbClr val="0070C0"/>
                </a:solidFill>
                <a:latin typeface="Candara" panose="020E0502030303020204" pitchFamily="34" charset="0"/>
                <a:ea typeface="MS Mincho" panose="02020609040205080304"/>
              </a:rPr>
              <a:t>(ante 1919)</a:t>
            </a:r>
          </a:p>
        </p:txBody>
      </p:sp>
      <p:sp>
        <p:nvSpPr>
          <p:cNvPr id="23" name="Figura a mano libera 11"/>
          <p:cNvSpPr/>
          <p:nvPr/>
        </p:nvSpPr>
        <p:spPr>
          <a:xfrm>
            <a:off x="217726" y="1089273"/>
            <a:ext cx="6063606" cy="540000"/>
          </a:xfrm>
          <a:custGeom>
            <a:avLst/>
            <a:gdLst>
              <a:gd name="connsiteX0" fmla="*/ 0 w 5299781"/>
              <a:gd name="connsiteY0" fmla="*/ 78722 h 472320"/>
              <a:gd name="connsiteX1" fmla="*/ 23057 w 5299781"/>
              <a:gd name="connsiteY1" fmla="*/ 23057 h 472320"/>
              <a:gd name="connsiteX2" fmla="*/ 78722 w 5299781"/>
              <a:gd name="connsiteY2" fmla="*/ 0 h 472320"/>
              <a:gd name="connsiteX3" fmla="*/ 5221059 w 5299781"/>
              <a:gd name="connsiteY3" fmla="*/ 0 h 472320"/>
              <a:gd name="connsiteX4" fmla="*/ 5276724 w 5299781"/>
              <a:gd name="connsiteY4" fmla="*/ 23057 h 472320"/>
              <a:gd name="connsiteX5" fmla="*/ 5299781 w 5299781"/>
              <a:gd name="connsiteY5" fmla="*/ 78722 h 472320"/>
              <a:gd name="connsiteX6" fmla="*/ 5299781 w 5299781"/>
              <a:gd name="connsiteY6" fmla="*/ 393598 h 472320"/>
              <a:gd name="connsiteX7" fmla="*/ 5276724 w 5299781"/>
              <a:gd name="connsiteY7" fmla="*/ 449263 h 472320"/>
              <a:gd name="connsiteX8" fmla="*/ 5221059 w 5299781"/>
              <a:gd name="connsiteY8" fmla="*/ 472320 h 472320"/>
              <a:gd name="connsiteX9" fmla="*/ 78722 w 5299781"/>
              <a:gd name="connsiteY9" fmla="*/ 472320 h 472320"/>
              <a:gd name="connsiteX10" fmla="*/ 23057 w 5299781"/>
              <a:gd name="connsiteY10" fmla="*/ 449263 h 472320"/>
              <a:gd name="connsiteX11" fmla="*/ 0 w 5299781"/>
              <a:gd name="connsiteY11" fmla="*/ 393598 h 472320"/>
              <a:gd name="connsiteX12" fmla="*/ 0 w 5299781"/>
              <a:gd name="connsiteY12" fmla="*/ 78722 h 472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99781" h="472320">
                <a:moveTo>
                  <a:pt x="0" y="78722"/>
                </a:moveTo>
                <a:cubicBezTo>
                  <a:pt x="0" y="57844"/>
                  <a:pt x="8294" y="37820"/>
                  <a:pt x="23057" y="23057"/>
                </a:cubicBezTo>
                <a:cubicBezTo>
                  <a:pt x="37820" y="8294"/>
                  <a:pt x="57844" y="0"/>
                  <a:pt x="78722" y="0"/>
                </a:cubicBezTo>
                <a:lnTo>
                  <a:pt x="5221059" y="0"/>
                </a:lnTo>
                <a:cubicBezTo>
                  <a:pt x="5241937" y="0"/>
                  <a:pt x="5261961" y="8294"/>
                  <a:pt x="5276724" y="23057"/>
                </a:cubicBezTo>
                <a:cubicBezTo>
                  <a:pt x="5291487" y="37820"/>
                  <a:pt x="5299781" y="57844"/>
                  <a:pt x="5299781" y="78722"/>
                </a:cubicBezTo>
                <a:lnTo>
                  <a:pt x="5299781" y="393598"/>
                </a:lnTo>
                <a:cubicBezTo>
                  <a:pt x="5299781" y="414476"/>
                  <a:pt x="5291487" y="434500"/>
                  <a:pt x="5276724" y="449263"/>
                </a:cubicBezTo>
                <a:cubicBezTo>
                  <a:pt x="5261961" y="464026"/>
                  <a:pt x="5241937" y="472320"/>
                  <a:pt x="5221059" y="472320"/>
                </a:cubicBezTo>
                <a:lnTo>
                  <a:pt x="78722" y="472320"/>
                </a:lnTo>
                <a:cubicBezTo>
                  <a:pt x="57844" y="472320"/>
                  <a:pt x="37820" y="464026"/>
                  <a:pt x="23057" y="449263"/>
                </a:cubicBezTo>
                <a:cubicBezTo>
                  <a:pt x="8294" y="434500"/>
                  <a:pt x="0" y="414476"/>
                  <a:pt x="0" y="393598"/>
                </a:cubicBezTo>
                <a:lnTo>
                  <a:pt x="0" y="78722"/>
                </a:lnTo>
                <a:close/>
              </a:path>
            </a:pathLst>
          </a:custGeom>
          <a:solidFill>
            <a:schemeClr val="accent2">
              <a:lumMod val="60000"/>
              <a:lumOff val="40000"/>
            </a:schemeClr>
          </a:solidFill>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lIns="180000" tIns="23057" rIns="180000" bIns="23057" spcCol="1270" anchor="ctr"/>
          <a:lstStyle/>
          <a:p>
            <a:pPr marL="342900" indent="-342900" defTabSz="622300">
              <a:lnSpc>
                <a:spcPct val="90000"/>
              </a:lnSpc>
              <a:spcAft>
                <a:spcPct val="35000"/>
              </a:spcAft>
              <a:buFont typeface="+mj-lt"/>
              <a:buAutoNum type="alphaLcParenR" startAt="3"/>
              <a:defRPr/>
            </a:pPr>
            <a:r>
              <a:rPr lang="it-IT" sz="2000" b="1" dirty="0">
                <a:effectLst>
                  <a:outerShdw blurRad="38100" dist="38100" dir="2700000" algn="tl">
                    <a:srgbClr val="000000">
                      <a:alpha val="43137"/>
                    </a:srgbClr>
                  </a:outerShdw>
                </a:effectLst>
                <a:latin typeface="Candara" panose="020E0502030303020204" pitchFamily="34" charset="0"/>
              </a:rPr>
              <a:t>INTERVENTI SU EDIFICI PRIVATI</a:t>
            </a:r>
          </a:p>
        </p:txBody>
      </p:sp>
      <p:grpSp>
        <p:nvGrpSpPr>
          <p:cNvPr id="58" name="Gruppo 57"/>
          <p:cNvGrpSpPr/>
          <p:nvPr/>
        </p:nvGrpSpPr>
        <p:grpSpPr>
          <a:xfrm>
            <a:off x="3697094" y="2381522"/>
            <a:ext cx="4015336" cy="894080"/>
            <a:chOff x="466664" y="1412140"/>
            <a:chExt cx="4015336" cy="894080"/>
          </a:xfrm>
        </p:grpSpPr>
        <p:sp>
          <p:nvSpPr>
            <p:cNvPr id="59" name="Figura a mano libera 58"/>
            <p:cNvSpPr/>
            <p:nvPr/>
          </p:nvSpPr>
          <p:spPr>
            <a:xfrm>
              <a:off x="466664" y="1445180"/>
              <a:ext cx="2272763" cy="828000"/>
            </a:xfrm>
            <a:custGeom>
              <a:avLst/>
              <a:gdLst>
                <a:gd name="connsiteX0" fmla="*/ 0 w 3240000"/>
                <a:gd name="connsiteY0" fmla="*/ 89408 h 894080"/>
                <a:gd name="connsiteX1" fmla="*/ 89408 w 3240000"/>
                <a:gd name="connsiteY1" fmla="*/ 0 h 894080"/>
                <a:gd name="connsiteX2" fmla="*/ 3150592 w 3240000"/>
                <a:gd name="connsiteY2" fmla="*/ 0 h 894080"/>
                <a:gd name="connsiteX3" fmla="*/ 3240000 w 3240000"/>
                <a:gd name="connsiteY3" fmla="*/ 89408 h 894080"/>
                <a:gd name="connsiteX4" fmla="*/ 3240000 w 3240000"/>
                <a:gd name="connsiteY4" fmla="*/ 804672 h 894080"/>
                <a:gd name="connsiteX5" fmla="*/ 3150592 w 3240000"/>
                <a:gd name="connsiteY5" fmla="*/ 894080 h 894080"/>
                <a:gd name="connsiteX6" fmla="*/ 89408 w 3240000"/>
                <a:gd name="connsiteY6" fmla="*/ 894080 h 894080"/>
                <a:gd name="connsiteX7" fmla="*/ 0 w 3240000"/>
                <a:gd name="connsiteY7" fmla="*/ 804672 h 894080"/>
                <a:gd name="connsiteX8" fmla="*/ 0 w 3240000"/>
                <a:gd name="connsiteY8" fmla="*/ 89408 h 894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40000" h="894080">
                  <a:moveTo>
                    <a:pt x="0" y="89408"/>
                  </a:moveTo>
                  <a:cubicBezTo>
                    <a:pt x="0" y="40029"/>
                    <a:pt x="40029" y="0"/>
                    <a:pt x="89408" y="0"/>
                  </a:cubicBezTo>
                  <a:lnTo>
                    <a:pt x="3150592" y="0"/>
                  </a:lnTo>
                  <a:cubicBezTo>
                    <a:pt x="3199971" y="0"/>
                    <a:pt x="3240000" y="40029"/>
                    <a:pt x="3240000" y="89408"/>
                  </a:cubicBezTo>
                  <a:lnTo>
                    <a:pt x="3240000" y="804672"/>
                  </a:lnTo>
                  <a:cubicBezTo>
                    <a:pt x="3240000" y="854051"/>
                    <a:pt x="3199971" y="894080"/>
                    <a:pt x="3150592" y="894080"/>
                  </a:cubicBezTo>
                  <a:lnTo>
                    <a:pt x="89408" y="894080"/>
                  </a:lnTo>
                  <a:cubicBezTo>
                    <a:pt x="40029" y="894080"/>
                    <a:pt x="0" y="854051"/>
                    <a:pt x="0" y="804672"/>
                  </a:cubicBezTo>
                  <a:lnTo>
                    <a:pt x="0" y="89408"/>
                  </a:lnTo>
                  <a:close/>
                </a:path>
              </a:pathLst>
            </a:custGeom>
            <a:solidFill>
              <a:sysClr val="window" lastClr="FFFFFF">
                <a:lumMod val="95000"/>
              </a:sysClr>
            </a:solidFill>
            <a:ln w="38100" cap="flat" cmpd="sng" algn="ctr">
              <a:solidFill>
                <a:srgbClr val="C0504D">
                  <a:shade val="80000"/>
                  <a:hueOff val="0"/>
                  <a:satOff val="0"/>
                  <a:lumOff val="0"/>
                  <a:alphaOff val="0"/>
                </a:srgbClr>
              </a:solidFill>
              <a:prstDash val="solid"/>
            </a:ln>
            <a:effectLst>
              <a:outerShdw blurRad="40000" dist="20000" dir="5400000" rotWithShape="0">
                <a:srgbClr val="000000">
                  <a:alpha val="38000"/>
                </a:srgbClr>
              </a:outerShdw>
            </a:effectLst>
          </p:spPr>
          <p:txBody>
            <a:bodyPr spcFirstLastPara="0" vert="horz" wrap="square" lIns="144000" tIns="108000" rIns="108000" bIns="108000" numCol="1" spcCol="1270" anchor="ctr" anchorCtr="0">
              <a:noAutofit/>
            </a:bodyPr>
            <a:lstStyle/>
            <a:p>
              <a:pPr marL="0" marR="0" lvl="0" indent="0" defTabSz="889000" eaLnBrk="1" fontAlgn="base" latinLnBrk="0" hangingPunct="1">
                <a:lnSpc>
                  <a:spcPct val="90000"/>
                </a:lnSpc>
                <a:spcBef>
                  <a:spcPct val="0"/>
                </a:spcBef>
                <a:spcAft>
                  <a:spcPct val="35000"/>
                </a:spcAft>
                <a:buClrTx/>
                <a:buSzTx/>
                <a:buFontTx/>
                <a:buNone/>
                <a:tabLst/>
                <a:defRPr/>
              </a:pPr>
              <a:r>
                <a:rPr kumimoji="0" lang="it-IT" sz="2000" b="1" i="0" u="none" strike="noStrike" kern="0" cap="none" spc="0" normalizeH="0" baseline="0" noProof="0" dirty="0">
                  <a:ln>
                    <a:noFill/>
                  </a:ln>
                  <a:solidFill>
                    <a:prstClr val="black">
                      <a:hueOff val="0"/>
                      <a:satOff val="0"/>
                      <a:lumOff val="0"/>
                      <a:alphaOff val="0"/>
                    </a:prstClr>
                  </a:solidFill>
                  <a:effectLst/>
                  <a:uLnTx/>
                  <a:uFillTx/>
                  <a:latin typeface="Century Gothic" panose="020B0502020202020204" pitchFamily="34" charset="0"/>
                  <a:ea typeface="+mn-ea"/>
                  <a:cs typeface="+mn-cs"/>
                </a:rPr>
                <a:t>INTERVENTI AMMESSI</a:t>
              </a:r>
            </a:p>
          </p:txBody>
        </p:sp>
        <p:sp>
          <p:nvSpPr>
            <p:cNvPr id="60" name="Figura a mano libera 59"/>
            <p:cNvSpPr/>
            <p:nvPr/>
          </p:nvSpPr>
          <p:spPr>
            <a:xfrm rot="16200000">
              <a:off x="2574850" y="1666078"/>
              <a:ext cx="581152" cy="386205"/>
            </a:xfrm>
            <a:custGeom>
              <a:avLst/>
              <a:gdLst>
                <a:gd name="connsiteX0" fmla="*/ 0 w 581152"/>
                <a:gd name="connsiteY0" fmla="*/ 319634 h 581152"/>
                <a:gd name="connsiteX1" fmla="*/ 130759 w 581152"/>
                <a:gd name="connsiteY1" fmla="*/ 319634 h 581152"/>
                <a:gd name="connsiteX2" fmla="*/ 130759 w 581152"/>
                <a:gd name="connsiteY2" fmla="*/ 0 h 581152"/>
                <a:gd name="connsiteX3" fmla="*/ 450393 w 581152"/>
                <a:gd name="connsiteY3" fmla="*/ 0 h 581152"/>
                <a:gd name="connsiteX4" fmla="*/ 450393 w 581152"/>
                <a:gd name="connsiteY4" fmla="*/ 319634 h 581152"/>
                <a:gd name="connsiteX5" fmla="*/ 581152 w 581152"/>
                <a:gd name="connsiteY5" fmla="*/ 319634 h 581152"/>
                <a:gd name="connsiteX6" fmla="*/ 290576 w 581152"/>
                <a:gd name="connsiteY6" fmla="*/ 581152 h 581152"/>
                <a:gd name="connsiteX7" fmla="*/ 0 w 581152"/>
                <a:gd name="connsiteY7" fmla="*/ 319634 h 581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1152" h="581152">
                  <a:moveTo>
                    <a:pt x="0" y="319634"/>
                  </a:moveTo>
                  <a:lnTo>
                    <a:pt x="130759" y="319634"/>
                  </a:lnTo>
                  <a:lnTo>
                    <a:pt x="130759" y="0"/>
                  </a:lnTo>
                  <a:lnTo>
                    <a:pt x="450393" y="0"/>
                  </a:lnTo>
                  <a:lnTo>
                    <a:pt x="450393" y="319634"/>
                  </a:lnTo>
                  <a:lnTo>
                    <a:pt x="581152" y="319634"/>
                  </a:lnTo>
                  <a:lnTo>
                    <a:pt x="290576" y="581152"/>
                  </a:lnTo>
                  <a:lnTo>
                    <a:pt x="0" y="319634"/>
                  </a:lnTo>
                  <a:close/>
                </a:path>
              </a:pathLst>
            </a:custGeom>
            <a:solidFill>
              <a:srgbClr val="FFFF99">
                <a:alpha val="90000"/>
              </a:srgbClr>
            </a:solidFill>
            <a:ln w="25400" cap="flat" cmpd="sng" algn="ctr">
              <a:solidFill>
                <a:srgbClr val="C0504D">
                  <a:alpha val="90000"/>
                  <a:hueOff val="0"/>
                  <a:satOff val="0"/>
                  <a:lumOff val="0"/>
                  <a:alphaOff val="0"/>
                </a:srgbClr>
              </a:solidFill>
              <a:prstDash val="solid"/>
            </a:ln>
            <a:effectLst/>
          </p:spPr>
          <p:txBody>
            <a:bodyPr spcFirstLastPara="0" vert="horz" wrap="square" lIns="161239" tIns="30480" rIns="161238" bIns="174314" numCol="1" spcCol="1270" anchor="ctr" anchorCtr="0">
              <a:noAutofit/>
            </a:bodyPr>
            <a:lstStyle/>
            <a:p>
              <a:pPr marL="0" marR="0" lvl="0" indent="0" algn="ctr" defTabSz="1066800" eaLnBrk="1" fontAlgn="base" latinLnBrk="0" hangingPunct="1">
                <a:lnSpc>
                  <a:spcPct val="90000"/>
                </a:lnSpc>
                <a:spcBef>
                  <a:spcPct val="0"/>
                </a:spcBef>
                <a:spcAft>
                  <a:spcPct val="35000"/>
                </a:spcAft>
                <a:buClrTx/>
                <a:buSzTx/>
                <a:buFontTx/>
                <a:buNone/>
                <a:tabLst/>
                <a:defRPr/>
              </a:pPr>
              <a:endParaRPr kumimoji="0" lang="it-IT" sz="2400" b="0" i="0" u="none" strike="noStrike" kern="0" cap="none" spc="0" normalizeH="0" baseline="0" noProof="0">
                <a:ln>
                  <a:noFill/>
                </a:ln>
                <a:solidFill>
                  <a:prstClr val="black">
                    <a:hueOff val="0"/>
                    <a:satOff val="0"/>
                    <a:lumOff val="0"/>
                    <a:alphaOff val="0"/>
                  </a:prstClr>
                </a:solidFill>
                <a:effectLst/>
                <a:uLnTx/>
                <a:uFillTx/>
                <a:latin typeface="Calibri"/>
                <a:ea typeface="+mn-ea"/>
                <a:cs typeface="+mn-cs"/>
              </a:endParaRPr>
            </a:p>
          </p:txBody>
        </p:sp>
        <p:sp>
          <p:nvSpPr>
            <p:cNvPr id="61" name="Figura a mano libera 60"/>
            <p:cNvSpPr/>
            <p:nvPr/>
          </p:nvSpPr>
          <p:spPr>
            <a:xfrm>
              <a:off x="3050852" y="1412140"/>
              <a:ext cx="1431148" cy="894080"/>
            </a:xfrm>
            <a:custGeom>
              <a:avLst/>
              <a:gdLst>
                <a:gd name="connsiteX0" fmla="*/ 0 w 3240000"/>
                <a:gd name="connsiteY0" fmla="*/ 89408 h 894080"/>
                <a:gd name="connsiteX1" fmla="*/ 89408 w 3240000"/>
                <a:gd name="connsiteY1" fmla="*/ 0 h 894080"/>
                <a:gd name="connsiteX2" fmla="*/ 3150592 w 3240000"/>
                <a:gd name="connsiteY2" fmla="*/ 0 h 894080"/>
                <a:gd name="connsiteX3" fmla="*/ 3240000 w 3240000"/>
                <a:gd name="connsiteY3" fmla="*/ 89408 h 894080"/>
                <a:gd name="connsiteX4" fmla="*/ 3240000 w 3240000"/>
                <a:gd name="connsiteY4" fmla="*/ 804672 h 894080"/>
                <a:gd name="connsiteX5" fmla="*/ 3150592 w 3240000"/>
                <a:gd name="connsiteY5" fmla="*/ 894080 h 894080"/>
                <a:gd name="connsiteX6" fmla="*/ 89408 w 3240000"/>
                <a:gd name="connsiteY6" fmla="*/ 894080 h 894080"/>
                <a:gd name="connsiteX7" fmla="*/ 0 w 3240000"/>
                <a:gd name="connsiteY7" fmla="*/ 804672 h 894080"/>
                <a:gd name="connsiteX8" fmla="*/ 0 w 3240000"/>
                <a:gd name="connsiteY8" fmla="*/ 89408 h 894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40000" h="894080">
                  <a:moveTo>
                    <a:pt x="0" y="89408"/>
                  </a:moveTo>
                  <a:cubicBezTo>
                    <a:pt x="0" y="40029"/>
                    <a:pt x="40029" y="0"/>
                    <a:pt x="89408" y="0"/>
                  </a:cubicBezTo>
                  <a:lnTo>
                    <a:pt x="3150592" y="0"/>
                  </a:lnTo>
                  <a:cubicBezTo>
                    <a:pt x="3199971" y="0"/>
                    <a:pt x="3240000" y="40029"/>
                    <a:pt x="3240000" y="89408"/>
                  </a:cubicBezTo>
                  <a:lnTo>
                    <a:pt x="3240000" y="804672"/>
                  </a:lnTo>
                  <a:cubicBezTo>
                    <a:pt x="3240000" y="854051"/>
                    <a:pt x="3199971" y="894080"/>
                    <a:pt x="3150592" y="894080"/>
                  </a:cubicBezTo>
                  <a:lnTo>
                    <a:pt x="89408" y="894080"/>
                  </a:lnTo>
                  <a:cubicBezTo>
                    <a:pt x="40029" y="894080"/>
                    <a:pt x="0" y="854051"/>
                    <a:pt x="0" y="804672"/>
                  </a:cubicBezTo>
                  <a:lnTo>
                    <a:pt x="0" y="89408"/>
                  </a:lnTo>
                  <a:close/>
                </a:path>
              </a:pathLst>
            </a:custGeom>
            <a:noFill/>
            <a:ln w="38100" cap="flat" cmpd="sng" algn="ctr">
              <a:noFill/>
              <a:prstDash val="solid"/>
            </a:ln>
            <a:effectLst>
              <a:outerShdw blurRad="40000" dist="20000" dir="5400000" rotWithShape="0">
                <a:srgbClr val="000000">
                  <a:alpha val="38000"/>
                </a:srgbClr>
              </a:outerShdw>
            </a:effectLst>
          </p:spPr>
          <p:txBody>
            <a:bodyPr spcFirstLastPara="0" vert="horz" wrap="square" lIns="102387" tIns="102387" rIns="100800" bIns="102387" numCol="1" spcCol="1270" anchor="ctr" anchorCtr="0">
              <a:noAutofit/>
            </a:bodyPr>
            <a:lstStyle/>
            <a:p>
              <a:pPr marL="0" marR="0" lvl="0" indent="0" defTabSz="889000" eaLnBrk="1" fontAlgn="base" latinLnBrk="0" hangingPunct="1">
                <a:lnSpc>
                  <a:spcPct val="90000"/>
                </a:lnSpc>
                <a:spcBef>
                  <a:spcPct val="0"/>
                </a:spcBef>
                <a:spcAft>
                  <a:spcPct val="35000"/>
                </a:spcAft>
                <a:buClrTx/>
                <a:buSzTx/>
                <a:buFontTx/>
                <a:buNone/>
                <a:tabLst/>
                <a:defRPr/>
              </a:pPr>
              <a:r>
                <a:rPr kumimoji="0" lang="it-IT" sz="3200" b="1" i="0" u="none" strike="noStrike" kern="0" cap="none" spc="0" normalizeH="0" baseline="0" noProof="0" dirty="0">
                  <a:ln>
                    <a:noFill/>
                  </a:ln>
                  <a:solidFill>
                    <a:prstClr val="black">
                      <a:hueOff val="0"/>
                      <a:satOff val="0"/>
                      <a:lumOff val="0"/>
                      <a:alphaOff val="0"/>
                    </a:prstClr>
                  </a:solidFill>
                  <a:effectLst/>
                  <a:uLnTx/>
                  <a:uFillTx/>
                  <a:latin typeface="Century Gothic" panose="020B0502020202020204" pitchFamily="34" charset="0"/>
                  <a:ea typeface="+mn-ea"/>
                  <a:cs typeface="+mn-cs"/>
                </a:rPr>
                <a:t>3.532</a:t>
              </a:r>
            </a:p>
          </p:txBody>
        </p:sp>
      </p:grpSp>
      <p:sp>
        <p:nvSpPr>
          <p:cNvPr id="2" name="Freccia in giù 1">
            <a:extLst>
              <a:ext uri="{FF2B5EF4-FFF2-40B4-BE49-F238E27FC236}">
                <a16:creationId xmlns:a16="http://schemas.microsoft.com/office/drawing/2014/main" id="{197190B3-121E-6483-FA2D-5CE84D364051}"/>
              </a:ext>
            </a:extLst>
          </p:cNvPr>
          <p:cNvSpPr/>
          <p:nvPr/>
        </p:nvSpPr>
        <p:spPr>
          <a:xfrm>
            <a:off x="1448590" y="4938280"/>
            <a:ext cx="610525" cy="303772"/>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pic>
        <p:nvPicPr>
          <p:cNvPr id="3" name="Immagine 2">
            <a:extLst>
              <a:ext uri="{FF2B5EF4-FFF2-40B4-BE49-F238E27FC236}">
                <a16:creationId xmlns:a16="http://schemas.microsoft.com/office/drawing/2014/main" id="{A0195FBC-AF25-53DF-C4FB-6D65EF7F48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73562" y="1042049"/>
            <a:ext cx="3500712" cy="2568183"/>
          </a:xfrm>
          <a:prstGeom prst="rect">
            <a:avLst/>
          </a:prstGeom>
        </p:spPr>
      </p:pic>
      <p:graphicFrame>
        <p:nvGraphicFramePr>
          <p:cNvPr id="4" name="Grafico 3">
            <a:extLst>
              <a:ext uri="{FF2B5EF4-FFF2-40B4-BE49-F238E27FC236}">
                <a16:creationId xmlns:a16="http://schemas.microsoft.com/office/drawing/2014/main" id="{68BB1EA1-D5CE-15B1-9A17-FB97529D0F1E}"/>
              </a:ext>
            </a:extLst>
          </p:cNvPr>
          <p:cNvGraphicFramePr>
            <a:graphicFrameLocks/>
          </p:cNvGraphicFramePr>
          <p:nvPr>
            <p:extLst>
              <p:ext uri="{D42A27DB-BD31-4B8C-83A1-F6EECF244321}">
                <p14:modId xmlns:p14="http://schemas.microsoft.com/office/powerpoint/2010/main" val="2378761733"/>
              </p:ext>
            </p:extLst>
          </p:nvPr>
        </p:nvGraphicFramePr>
        <p:xfrm>
          <a:off x="21121" y="2444218"/>
          <a:ext cx="3882822" cy="2469283"/>
        </p:xfrm>
        <a:graphic>
          <a:graphicData uri="http://schemas.openxmlformats.org/drawingml/2006/chart">
            <c:chart xmlns:c="http://schemas.openxmlformats.org/drawingml/2006/chart" xmlns:r="http://schemas.openxmlformats.org/officeDocument/2006/relationships" r:id="rId5"/>
          </a:graphicData>
        </a:graphic>
      </p:graphicFrame>
      <p:sp>
        <p:nvSpPr>
          <p:cNvPr id="5" name="Rettangolo 4">
            <a:extLst>
              <a:ext uri="{FF2B5EF4-FFF2-40B4-BE49-F238E27FC236}">
                <a16:creationId xmlns:a16="http://schemas.microsoft.com/office/drawing/2014/main" id="{AC009C49-A1BC-8C05-6B37-F977E9CCA1D2}"/>
              </a:ext>
            </a:extLst>
          </p:cNvPr>
          <p:cNvSpPr/>
          <p:nvPr/>
        </p:nvSpPr>
        <p:spPr>
          <a:xfrm>
            <a:off x="75248" y="1662107"/>
            <a:ext cx="6303811" cy="646331"/>
          </a:xfrm>
          <a:prstGeom prst="rect">
            <a:avLst/>
          </a:prstGeom>
        </p:spPr>
        <p:txBody>
          <a:bodyPr wrap="square">
            <a:spAutoFit/>
          </a:bodyPr>
          <a:lstStyle/>
          <a:p>
            <a:pPr algn="just"/>
            <a:r>
              <a:rPr lang="it-IT" dirty="0">
                <a:latin typeface="Candara" panose="020E0502030303020204" pitchFamily="34" charset="0"/>
              </a:rPr>
              <a:t>Contributo valutato in funzione del </a:t>
            </a:r>
            <a:r>
              <a:rPr lang="it-IT" b="1" dirty="0">
                <a:latin typeface="Candara" panose="020E0502030303020204" pitchFamily="34" charset="0"/>
              </a:rPr>
              <a:t>tipo di intervento </a:t>
            </a:r>
            <a:r>
              <a:rPr lang="it-IT" dirty="0">
                <a:latin typeface="Candara" panose="020E0502030303020204" pitchFamily="34" charset="0"/>
              </a:rPr>
              <a:t>e delle </a:t>
            </a:r>
            <a:r>
              <a:rPr lang="it-IT" b="1" dirty="0">
                <a:latin typeface="Candara" panose="020E0502030303020204" pitchFamily="34" charset="0"/>
              </a:rPr>
              <a:t>dimensioni dell’unità di riferimento</a:t>
            </a:r>
          </a:p>
        </p:txBody>
      </p:sp>
      <p:sp>
        <p:nvSpPr>
          <p:cNvPr id="6" name="Rectangle 2">
            <a:extLst>
              <a:ext uri="{FF2B5EF4-FFF2-40B4-BE49-F238E27FC236}">
                <a16:creationId xmlns:a16="http://schemas.microsoft.com/office/drawing/2014/main" id="{7B8FFAEF-C54E-DD95-BD04-ACD96EB72165}"/>
              </a:ext>
            </a:extLst>
          </p:cNvPr>
          <p:cNvSpPr txBox="1">
            <a:spLocks noChangeArrowheads="1"/>
          </p:cNvSpPr>
          <p:nvPr/>
        </p:nvSpPr>
        <p:spPr>
          <a:xfrm>
            <a:off x="1514848" y="394233"/>
            <a:ext cx="8729354" cy="552224"/>
          </a:xfrm>
          <a:prstGeom prst="rect">
            <a:avLst/>
          </a:prstGeom>
        </p:spPr>
        <p:txBody>
          <a:bodyPr vert="horz" lIns="68580" tIns="34290" rIns="270000" bIns="34290" rtlCol="0" anchor="t">
            <a:noAutofit/>
          </a:bodyPr>
          <a:lstStyle>
            <a:lvl1pPr algn="l" defTabSz="914377" rtl="0" eaLnBrk="1" latinLnBrk="0" hangingPunct="1">
              <a:lnSpc>
                <a:spcPct val="90000"/>
              </a:lnSpc>
              <a:spcBef>
                <a:spcPct val="0"/>
              </a:spcBef>
              <a:buNone/>
              <a:defRPr sz="6000" kern="1200">
                <a:solidFill>
                  <a:schemeClr val="tx1"/>
                </a:solidFill>
                <a:latin typeface="+mj-lt"/>
                <a:ea typeface="+mj-ea"/>
                <a:cs typeface="+mj-cs"/>
              </a:defRPr>
            </a:lvl1pPr>
          </a:lstStyle>
          <a:p>
            <a:pPr>
              <a:tabLst>
                <a:tab pos="6524625" algn="l"/>
              </a:tabLst>
              <a:defRPr/>
            </a:pPr>
            <a:r>
              <a:rPr lang="it-IT" altLang="it-IT" sz="3200" b="1" dirty="0">
                <a:solidFill>
                  <a:srgbClr val="003366"/>
                </a:solidFill>
                <a:latin typeface="+mn-lt"/>
                <a:ea typeface="+mn-ea"/>
                <a:cs typeface="Arial" charset="0"/>
              </a:rPr>
              <a:t>Prevenzione strutturale</a:t>
            </a:r>
          </a:p>
        </p:txBody>
      </p:sp>
      <p:cxnSp>
        <p:nvCxnSpPr>
          <p:cNvPr id="7" name="Connettore diritto 6">
            <a:extLst>
              <a:ext uri="{FF2B5EF4-FFF2-40B4-BE49-F238E27FC236}">
                <a16:creationId xmlns:a16="http://schemas.microsoft.com/office/drawing/2014/main" id="{5E2F6127-B75A-145C-F194-163610B0CE2C}"/>
              </a:ext>
            </a:extLst>
          </p:cNvPr>
          <p:cNvCxnSpPr>
            <a:cxnSpLocks/>
          </p:cNvCxnSpPr>
          <p:nvPr/>
        </p:nvCxnSpPr>
        <p:spPr>
          <a:xfrm>
            <a:off x="1362636" y="1008971"/>
            <a:ext cx="2732750"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0442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po 3"/>
          <p:cNvGrpSpPr/>
          <p:nvPr/>
        </p:nvGrpSpPr>
        <p:grpSpPr>
          <a:xfrm>
            <a:off x="177478" y="1703405"/>
            <a:ext cx="4399280" cy="4887056"/>
            <a:chOff x="577366" y="610636"/>
            <a:chExt cx="4688750" cy="5517858"/>
          </a:xfrm>
        </p:grpSpPr>
        <p:pic>
          <p:nvPicPr>
            <p:cNvPr id="24371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5614"/>
            <a:stretch/>
          </p:blipFill>
          <p:spPr bwMode="auto">
            <a:xfrm>
              <a:off x="577366" y="664905"/>
              <a:ext cx="4688750" cy="53873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4"/>
            <p:cNvGrpSpPr/>
            <p:nvPr/>
          </p:nvGrpSpPr>
          <p:grpSpPr>
            <a:xfrm>
              <a:off x="1268945" y="610636"/>
              <a:ext cx="2971249" cy="5517858"/>
              <a:chOff x="1268945" y="1197842"/>
              <a:chExt cx="2971249" cy="5517858"/>
            </a:xfrm>
          </p:grpSpPr>
          <p:grpSp>
            <p:nvGrpSpPr>
              <p:cNvPr id="250" name="Gruppo 189"/>
              <p:cNvGrpSpPr/>
              <p:nvPr/>
            </p:nvGrpSpPr>
            <p:grpSpPr>
              <a:xfrm>
                <a:off x="2534334" y="1197842"/>
                <a:ext cx="140805" cy="152400"/>
                <a:chOff x="7088415" y="4435018"/>
                <a:chExt cx="232228" cy="246743"/>
              </a:xfrm>
            </p:grpSpPr>
            <p:sp>
              <p:nvSpPr>
                <p:cNvPr id="251" name="Ovale 190"/>
                <p:cNvSpPr/>
                <p:nvPr/>
              </p:nvSpPr>
              <p:spPr>
                <a:xfrm>
                  <a:off x="7088415" y="4435018"/>
                  <a:ext cx="232228" cy="246743"/>
                </a:xfrm>
                <a:prstGeom prst="ellipse">
                  <a:avLst/>
                </a:prstGeom>
                <a:solidFill>
                  <a:srgbClr val="FFFF66"/>
                </a:solidFill>
                <a:ln w="15875">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54" name="Ovale 191"/>
                <p:cNvSpPr/>
                <p:nvPr/>
              </p:nvSpPr>
              <p:spPr>
                <a:xfrm>
                  <a:off x="7153275" y="4505325"/>
                  <a:ext cx="104775" cy="11430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grpSp>
          <p:grpSp>
            <p:nvGrpSpPr>
              <p:cNvPr id="256" name="Gruppo 179"/>
              <p:cNvGrpSpPr/>
              <p:nvPr/>
            </p:nvGrpSpPr>
            <p:grpSpPr>
              <a:xfrm>
                <a:off x="2748121" y="2824422"/>
                <a:ext cx="140805" cy="146380"/>
                <a:chOff x="4240440" y="1768018"/>
                <a:chExt cx="232228" cy="246743"/>
              </a:xfrm>
            </p:grpSpPr>
            <p:sp>
              <p:nvSpPr>
                <p:cNvPr id="257" name="Ovale 180"/>
                <p:cNvSpPr/>
                <p:nvPr/>
              </p:nvSpPr>
              <p:spPr>
                <a:xfrm>
                  <a:off x="4240440" y="1768018"/>
                  <a:ext cx="232228" cy="246743"/>
                </a:xfrm>
                <a:prstGeom prst="ellipse">
                  <a:avLst/>
                </a:prstGeom>
                <a:solidFill>
                  <a:schemeClr val="accent2">
                    <a:lumMod val="60000"/>
                    <a:lumOff val="40000"/>
                  </a:schemeClr>
                </a:solidFill>
                <a:ln w="15875">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59" name="Ovale 181"/>
                <p:cNvSpPr/>
                <p:nvPr/>
              </p:nvSpPr>
              <p:spPr>
                <a:xfrm>
                  <a:off x="4305300" y="1838325"/>
                  <a:ext cx="104775" cy="114300"/>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grpSp>
          <p:grpSp>
            <p:nvGrpSpPr>
              <p:cNvPr id="261" name="Gruppo 179"/>
              <p:cNvGrpSpPr/>
              <p:nvPr/>
            </p:nvGrpSpPr>
            <p:grpSpPr>
              <a:xfrm>
                <a:off x="1268945" y="3694056"/>
                <a:ext cx="140805" cy="146380"/>
                <a:chOff x="4240440" y="1768018"/>
                <a:chExt cx="232228" cy="246743"/>
              </a:xfrm>
            </p:grpSpPr>
            <p:sp>
              <p:nvSpPr>
                <p:cNvPr id="262" name="Ovale 180"/>
                <p:cNvSpPr/>
                <p:nvPr/>
              </p:nvSpPr>
              <p:spPr>
                <a:xfrm>
                  <a:off x="4240440" y="1768018"/>
                  <a:ext cx="232228" cy="246743"/>
                </a:xfrm>
                <a:prstGeom prst="ellipse">
                  <a:avLst/>
                </a:prstGeom>
                <a:solidFill>
                  <a:schemeClr val="accent2">
                    <a:lumMod val="60000"/>
                    <a:lumOff val="40000"/>
                  </a:schemeClr>
                </a:solidFill>
                <a:ln w="15875">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63" name="Ovale 181"/>
                <p:cNvSpPr/>
                <p:nvPr/>
              </p:nvSpPr>
              <p:spPr>
                <a:xfrm>
                  <a:off x="4305300" y="1838325"/>
                  <a:ext cx="104775" cy="114300"/>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grpSp>
          <p:grpSp>
            <p:nvGrpSpPr>
              <p:cNvPr id="267" name="Gruppo 189"/>
              <p:cNvGrpSpPr/>
              <p:nvPr/>
            </p:nvGrpSpPr>
            <p:grpSpPr>
              <a:xfrm>
                <a:off x="2726849" y="6563300"/>
                <a:ext cx="140805" cy="152400"/>
                <a:chOff x="7088415" y="4435018"/>
                <a:chExt cx="232228" cy="246743"/>
              </a:xfrm>
            </p:grpSpPr>
            <p:sp>
              <p:nvSpPr>
                <p:cNvPr id="268" name="Ovale 190"/>
                <p:cNvSpPr/>
                <p:nvPr/>
              </p:nvSpPr>
              <p:spPr>
                <a:xfrm>
                  <a:off x="7088415" y="4435018"/>
                  <a:ext cx="232228" cy="246743"/>
                </a:xfrm>
                <a:prstGeom prst="ellipse">
                  <a:avLst/>
                </a:prstGeom>
                <a:solidFill>
                  <a:srgbClr val="FFFF66"/>
                </a:solidFill>
                <a:ln w="15875">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69" name="Ovale 191"/>
                <p:cNvSpPr/>
                <p:nvPr/>
              </p:nvSpPr>
              <p:spPr>
                <a:xfrm>
                  <a:off x="7153275" y="4505325"/>
                  <a:ext cx="104775" cy="11430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grpSp>
          <p:grpSp>
            <p:nvGrpSpPr>
              <p:cNvPr id="273" name="Gruppo 179"/>
              <p:cNvGrpSpPr/>
              <p:nvPr/>
            </p:nvGrpSpPr>
            <p:grpSpPr>
              <a:xfrm>
                <a:off x="3214285" y="4025692"/>
                <a:ext cx="140805" cy="146380"/>
                <a:chOff x="4240440" y="1768018"/>
                <a:chExt cx="232228" cy="246743"/>
              </a:xfrm>
            </p:grpSpPr>
            <p:sp>
              <p:nvSpPr>
                <p:cNvPr id="274" name="Ovale 180"/>
                <p:cNvSpPr/>
                <p:nvPr/>
              </p:nvSpPr>
              <p:spPr>
                <a:xfrm>
                  <a:off x="4240440" y="1768018"/>
                  <a:ext cx="232228" cy="246743"/>
                </a:xfrm>
                <a:prstGeom prst="ellipse">
                  <a:avLst/>
                </a:prstGeom>
                <a:solidFill>
                  <a:schemeClr val="tx2">
                    <a:lumMod val="60000"/>
                    <a:lumOff val="40000"/>
                  </a:schemeClr>
                </a:solidFill>
                <a:ln w="15875">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75" name="Ovale 181"/>
                <p:cNvSpPr/>
                <p:nvPr/>
              </p:nvSpPr>
              <p:spPr>
                <a:xfrm>
                  <a:off x="4305300" y="1838325"/>
                  <a:ext cx="104775" cy="114300"/>
                </a:xfrm>
                <a:prstGeom prst="ellipse">
                  <a:avLst/>
                </a:prstGeom>
                <a:solidFill>
                  <a:srgbClr val="00206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grpSp>
          <p:grpSp>
            <p:nvGrpSpPr>
              <p:cNvPr id="276" name="Gruppo 179"/>
              <p:cNvGrpSpPr/>
              <p:nvPr/>
            </p:nvGrpSpPr>
            <p:grpSpPr>
              <a:xfrm>
                <a:off x="2563827" y="4062020"/>
                <a:ext cx="140805" cy="146380"/>
                <a:chOff x="4240440" y="1768018"/>
                <a:chExt cx="232228" cy="246743"/>
              </a:xfrm>
            </p:grpSpPr>
            <p:sp>
              <p:nvSpPr>
                <p:cNvPr id="277" name="Ovale 180"/>
                <p:cNvSpPr/>
                <p:nvPr/>
              </p:nvSpPr>
              <p:spPr>
                <a:xfrm>
                  <a:off x="4240440" y="1768018"/>
                  <a:ext cx="232228" cy="246743"/>
                </a:xfrm>
                <a:prstGeom prst="ellipse">
                  <a:avLst/>
                </a:prstGeom>
                <a:solidFill>
                  <a:schemeClr val="tx2">
                    <a:lumMod val="60000"/>
                    <a:lumOff val="40000"/>
                  </a:schemeClr>
                </a:solidFill>
                <a:ln w="15875">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78" name="Ovale 181"/>
                <p:cNvSpPr/>
                <p:nvPr/>
              </p:nvSpPr>
              <p:spPr>
                <a:xfrm>
                  <a:off x="4305300" y="1838325"/>
                  <a:ext cx="104775" cy="114300"/>
                </a:xfrm>
                <a:prstGeom prst="ellipse">
                  <a:avLst/>
                </a:prstGeom>
                <a:solidFill>
                  <a:srgbClr val="00206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grpSp>
          <p:grpSp>
            <p:nvGrpSpPr>
              <p:cNvPr id="283" name="Gruppo 179"/>
              <p:cNvGrpSpPr/>
              <p:nvPr/>
            </p:nvGrpSpPr>
            <p:grpSpPr>
              <a:xfrm>
                <a:off x="3880236" y="4988502"/>
                <a:ext cx="140805" cy="146380"/>
                <a:chOff x="4240440" y="1768018"/>
                <a:chExt cx="232228" cy="246743"/>
              </a:xfrm>
            </p:grpSpPr>
            <p:sp>
              <p:nvSpPr>
                <p:cNvPr id="284" name="Ovale 180"/>
                <p:cNvSpPr/>
                <p:nvPr/>
              </p:nvSpPr>
              <p:spPr>
                <a:xfrm>
                  <a:off x="4240440" y="1768018"/>
                  <a:ext cx="232228" cy="246743"/>
                </a:xfrm>
                <a:prstGeom prst="ellipse">
                  <a:avLst/>
                </a:prstGeom>
                <a:solidFill>
                  <a:schemeClr val="accent2">
                    <a:lumMod val="60000"/>
                    <a:lumOff val="40000"/>
                  </a:schemeClr>
                </a:solidFill>
                <a:ln w="15875">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85" name="Ovale 181"/>
                <p:cNvSpPr/>
                <p:nvPr/>
              </p:nvSpPr>
              <p:spPr>
                <a:xfrm>
                  <a:off x="4305300" y="1838325"/>
                  <a:ext cx="104775" cy="114300"/>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grpSp>
          <p:grpSp>
            <p:nvGrpSpPr>
              <p:cNvPr id="286" name="Gruppo 179"/>
              <p:cNvGrpSpPr/>
              <p:nvPr/>
            </p:nvGrpSpPr>
            <p:grpSpPr>
              <a:xfrm>
                <a:off x="4099389" y="3933236"/>
                <a:ext cx="140805" cy="146380"/>
                <a:chOff x="4240440" y="1768018"/>
                <a:chExt cx="232228" cy="246743"/>
              </a:xfrm>
            </p:grpSpPr>
            <p:sp>
              <p:nvSpPr>
                <p:cNvPr id="287" name="Ovale 180"/>
                <p:cNvSpPr/>
                <p:nvPr/>
              </p:nvSpPr>
              <p:spPr>
                <a:xfrm>
                  <a:off x="4240440" y="1768018"/>
                  <a:ext cx="232228" cy="246743"/>
                </a:xfrm>
                <a:prstGeom prst="ellipse">
                  <a:avLst/>
                </a:prstGeom>
                <a:solidFill>
                  <a:schemeClr val="accent2">
                    <a:lumMod val="60000"/>
                    <a:lumOff val="40000"/>
                  </a:schemeClr>
                </a:solidFill>
                <a:ln w="15875">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88" name="Ovale 181"/>
                <p:cNvSpPr/>
                <p:nvPr/>
              </p:nvSpPr>
              <p:spPr>
                <a:xfrm>
                  <a:off x="4305300" y="1838325"/>
                  <a:ext cx="104775" cy="114300"/>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grpSp>
        </p:grpSp>
      </p:grpSp>
      <p:sp>
        <p:nvSpPr>
          <p:cNvPr id="3" name="Ovale 2">
            <a:extLst>
              <a:ext uri="{FF2B5EF4-FFF2-40B4-BE49-F238E27FC236}">
                <a16:creationId xmlns:a16="http://schemas.microsoft.com/office/drawing/2014/main" id="{290D7CFD-B48A-4C53-8D30-62F7614FC71E}"/>
              </a:ext>
            </a:extLst>
          </p:cNvPr>
          <p:cNvSpPr/>
          <p:nvPr/>
        </p:nvSpPr>
        <p:spPr>
          <a:xfrm>
            <a:off x="4426674" y="2384898"/>
            <a:ext cx="12192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 name="Immagine 7">
            <a:extLst>
              <a:ext uri="{FF2B5EF4-FFF2-40B4-BE49-F238E27FC236}">
                <a16:creationId xmlns:a16="http://schemas.microsoft.com/office/drawing/2014/main" id="{6B19BC51-0CF0-4C57-A41E-101A9EACD739}"/>
              </a:ext>
            </a:extLst>
          </p:cNvPr>
          <p:cNvPicPr>
            <a:picLocks noChangeAspect="1"/>
          </p:cNvPicPr>
          <p:nvPr/>
        </p:nvPicPr>
        <p:blipFill rotWithShape="1">
          <a:blip r:embed="rId4"/>
          <a:srcRect l="36333" t="33401" r="10666" b="28296"/>
          <a:stretch/>
        </p:blipFill>
        <p:spPr>
          <a:xfrm>
            <a:off x="6306122" y="4489833"/>
            <a:ext cx="5750712" cy="2337784"/>
          </a:xfrm>
          <a:prstGeom prst="rect">
            <a:avLst/>
          </a:prstGeom>
        </p:spPr>
      </p:pic>
      <p:sp>
        <p:nvSpPr>
          <p:cNvPr id="77" name="CasellaDiTesto 76">
            <a:extLst>
              <a:ext uri="{FF2B5EF4-FFF2-40B4-BE49-F238E27FC236}">
                <a16:creationId xmlns:a16="http://schemas.microsoft.com/office/drawing/2014/main" id="{8845E1D6-4E74-44D3-9AE8-20091BE0DA5E}"/>
              </a:ext>
            </a:extLst>
          </p:cNvPr>
          <p:cNvSpPr txBox="1"/>
          <p:nvPr/>
        </p:nvSpPr>
        <p:spPr>
          <a:xfrm>
            <a:off x="5517212" y="1900969"/>
            <a:ext cx="5248564" cy="646331"/>
          </a:xfrm>
          <a:prstGeom prst="rect">
            <a:avLst/>
          </a:prstGeom>
          <a:noFill/>
        </p:spPr>
        <p:txBody>
          <a:bodyPr wrap="square" rtlCol="0">
            <a:spAutoFit/>
          </a:bodyPr>
          <a:lstStyle/>
          <a:p>
            <a:pPr algn="ctr"/>
            <a:r>
              <a:rPr lang="it-IT" b="1" dirty="0">
                <a:solidFill>
                  <a:schemeClr val="accent2">
                    <a:lumMod val="75000"/>
                  </a:schemeClr>
                </a:solidFill>
              </a:rPr>
              <a:t>Ordinanza del Capo del Dipartimento della Protezione Civile 780/2021</a:t>
            </a:r>
          </a:p>
        </p:txBody>
      </p:sp>
      <p:sp>
        <p:nvSpPr>
          <p:cNvPr id="78" name="Rettangolo 77">
            <a:extLst>
              <a:ext uri="{FF2B5EF4-FFF2-40B4-BE49-F238E27FC236}">
                <a16:creationId xmlns:a16="http://schemas.microsoft.com/office/drawing/2014/main" id="{58973512-7FED-4097-B962-E53F2EF73ACF}"/>
              </a:ext>
            </a:extLst>
          </p:cNvPr>
          <p:cNvSpPr/>
          <p:nvPr/>
        </p:nvSpPr>
        <p:spPr>
          <a:xfrm>
            <a:off x="5217961" y="2547300"/>
            <a:ext cx="6665112" cy="2396938"/>
          </a:xfrm>
          <a:prstGeom prst="rect">
            <a:avLst/>
          </a:prstGeom>
        </p:spPr>
        <p:txBody>
          <a:bodyPr wrap="square">
            <a:spAutoFit/>
          </a:bodyPr>
          <a:lstStyle/>
          <a:p>
            <a:pPr algn="just">
              <a:lnSpc>
                <a:spcPct val="120000"/>
              </a:lnSpc>
            </a:pPr>
            <a:r>
              <a:rPr lang="it-IT" dirty="0">
                <a:latin typeface="Candara" panose="020E0502030303020204" pitchFamily="34" charset="0"/>
                <a:cs typeface="Calibri" panose="020F0502020204030204" pitchFamily="34" charset="0"/>
              </a:rPr>
              <a:t>L’ultima ordinanza attuativa del Piano Nazionale della Prevenzione Sismica ha conferito </a:t>
            </a:r>
            <a:r>
              <a:rPr lang="it-IT" b="1" dirty="0">
                <a:latin typeface="Candara" panose="020E0502030303020204" pitchFamily="34" charset="0"/>
                <a:cs typeface="Calibri" panose="020F0502020204030204" pitchFamily="34" charset="0"/>
              </a:rPr>
              <a:t>all’Analisi della Condizione Limite </a:t>
            </a:r>
            <a:r>
              <a:rPr lang="it-IT" dirty="0">
                <a:latin typeface="Candara" panose="020E0502030303020204" pitchFamily="34" charset="0"/>
                <a:cs typeface="Calibri" panose="020F0502020204030204" pitchFamily="34" charset="0"/>
              </a:rPr>
              <a:t>di </a:t>
            </a:r>
            <a:r>
              <a:rPr lang="it-IT" b="1" dirty="0">
                <a:latin typeface="Candara" panose="020E0502030303020204" pitchFamily="34" charset="0"/>
                <a:cs typeface="Calibri" panose="020F0502020204030204" pitchFamily="34" charset="0"/>
              </a:rPr>
              <a:t>Emergenza</a:t>
            </a:r>
            <a:r>
              <a:rPr lang="it-IT" dirty="0">
                <a:latin typeface="Candara" panose="020E0502030303020204" pitchFamily="34" charset="0"/>
                <a:cs typeface="Calibri" panose="020F0502020204030204" pitchFamily="34" charset="0"/>
              </a:rPr>
              <a:t> e alla Valutazione della efficienza operativa </a:t>
            </a:r>
            <a:r>
              <a:rPr lang="it-IT" b="1" dirty="0">
                <a:latin typeface="Candara" panose="020E0502030303020204" pitchFamily="34" charset="0"/>
              </a:rPr>
              <a:t>concretezza  e capacità operativa nella definizione dei programmi regionali e delle relative priorità di intervento </a:t>
            </a:r>
            <a:r>
              <a:rPr lang="it-IT" dirty="0">
                <a:latin typeface="Candara" panose="020E0502030303020204" pitchFamily="34" charset="0"/>
                <a:cs typeface="Calibri" panose="020F0502020204030204" pitchFamily="34" charset="0"/>
              </a:rPr>
              <a:t>degli edifici a carattere strategico.</a:t>
            </a:r>
          </a:p>
          <a:p>
            <a:pPr algn="just">
              <a:lnSpc>
                <a:spcPct val="120000"/>
              </a:lnSpc>
            </a:pPr>
            <a:r>
              <a:rPr lang="en-US" b="1" dirty="0">
                <a:latin typeface="Candara" panose="020E0502030303020204" pitchFamily="34" charset="0"/>
              </a:rPr>
              <a:t> </a:t>
            </a:r>
            <a:endParaRPr lang="it-IT" dirty="0">
              <a:latin typeface="Candara" panose="020E0502030303020204" pitchFamily="34" charset="0"/>
              <a:cs typeface="Calibri" panose="020F0502020204030204" pitchFamily="34" charset="0"/>
            </a:endParaRPr>
          </a:p>
        </p:txBody>
      </p:sp>
      <p:sp>
        <p:nvSpPr>
          <p:cNvPr id="9" name="Rettangolo 8">
            <a:extLst>
              <a:ext uri="{FF2B5EF4-FFF2-40B4-BE49-F238E27FC236}">
                <a16:creationId xmlns:a16="http://schemas.microsoft.com/office/drawing/2014/main" id="{9B2174E4-3748-4E53-A24E-2F9AACFBDE5B}"/>
              </a:ext>
            </a:extLst>
          </p:cNvPr>
          <p:cNvSpPr/>
          <p:nvPr/>
        </p:nvSpPr>
        <p:spPr>
          <a:xfrm>
            <a:off x="11390834" y="4778854"/>
            <a:ext cx="666000" cy="217929"/>
          </a:xfrm>
          <a:prstGeom prst="rect">
            <a:avLst/>
          </a:prstGeom>
          <a:solidFill>
            <a:schemeClr val="accent4">
              <a:lumMod val="40000"/>
              <a:lumOff val="60000"/>
              <a:alpha val="3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9" name="Rettangolo 78">
            <a:extLst>
              <a:ext uri="{FF2B5EF4-FFF2-40B4-BE49-F238E27FC236}">
                <a16:creationId xmlns:a16="http://schemas.microsoft.com/office/drawing/2014/main" id="{7A8E4E8A-4A27-486D-89BA-E23C48179588}"/>
              </a:ext>
            </a:extLst>
          </p:cNvPr>
          <p:cNvSpPr/>
          <p:nvPr/>
        </p:nvSpPr>
        <p:spPr>
          <a:xfrm>
            <a:off x="6814757" y="4996779"/>
            <a:ext cx="1556800" cy="151867"/>
          </a:xfrm>
          <a:prstGeom prst="rect">
            <a:avLst/>
          </a:prstGeom>
          <a:solidFill>
            <a:schemeClr val="accent4">
              <a:lumMod val="40000"/>
              <a:lumOff val="60000"/>
              <a:alpha val="3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0" name="Rettangolo 79">
            <a:extLst>
              <a:ext uri="{FF2B5EF4-FFF2-40B4-BE49-F238E27FC236}">
                <a16:creationId xmlns:a16="http://schemas.microsoft.com/office/drawing/2014/main" id="{DDA38D97-2357-4933-81FF-DCEF9F2A94F8}"/>
              </a:ext>
            </a:extLst>
          </p:cNvPr>
          <p:cNvSpPr/>
          <p:nvPr/>
        </p:nvSpPr>
        <p:spPr>
          <a:xfrm>
            <a:off x="11322062" y="4996040"/>
            <a:ext cx="734773" cy="237215"/>
          </a:xfrm>
          <a:prstGeom prst="rect">
            <a:avLst/>
          </a:prstGeom>
          <a:solidFill>
            <a:schemeClr val="accent4">
              <a:lumMod val="40000"/>
              <a:lumOff val="60000"/>
              <a:alpha val="3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1" name="Rettangolo 80">
            <a:extLst>
              <a:ext uri="{FF2B5EF4-FFF2-40B4-BE49-F238E27FC236}">
                <a16:creationId xmlns:a16="http://schemas.microsoft.com/office/drawing/2014/main" id="{C65B53C7-6938-4D3F-83E1-A5847C8F9F1C}"/>
              </a:ext>
            </a:extLst>
          </p:cNvPr>
          <p:cNvSpPr/>
          <p:nvPr/>
        </p:nvSpPr>
        <p:spPr>
          <a:xfrm>
            <a:off x="6814758" y="5148650"/>
            <a:ext cx="5242077" cy="346361"/>
          </a:xfrm>
          <a:prstGeom prst="rect">
            <a:avLst/>
          </a:prstGeom>
          <a:solidFill>
            <a:schemeClr val="accent4">
              <a:lumMod val="40000"/>
              <a:lumOff val="60000"/>
              <a:alpha val="3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2" name="Ovale 81">
            <a:extLst>
              <a:ext uri="{FF2B5EF4-FFF2-40B4-BE49-F238E27FC236}">
                <a16:creationId xmlns:a16="http://schemas.microsoft.com/office/drawing/2014/main" id="{C1AA4AEB-9269-45FC-9FDE-608E0E17E667}"/>
              </a:ext>
            </a:extLst>
          </p:cNvPr>
          <p:cNvSpPr/>
          <p:nvPr/>
        </p:nvSpPr>
        <p:spPr>
          <a:xfrm>
            <a:off x="4091590" y="2075539"/>
            <a:ext cx="792088" cy="720080"/>
          </a:xfrm>
          <a:prstGeom prst="ellipse">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4400" dirty="0">
                <a:solidFill>
                  <a:srgbClr val="FF0000"/>
                </a:solidFill>
              </a:rPr>
              <a:t>X</a:t>
            </a:r>
            <a:endParaRPr lang="en-GB" sz="4400" dirty="0">
              <a:solidFill>
                <a:srgbClr val="FF0000"/>
              </a:solidFill>
            </a:endParaRPr>
          </a:p>
        </p:txBody>
      </p:sp>
      <p:sp>
        <p:nvSpPr>
          <p:cNvPr id="10" name="Ovale 9">
            <a:extLst>
              <a:ext uri="{FF2B5EF4-FFF2-40B4-BE49-F238E27FC236}">
                <a16:creationId xmlns:a16="http://schemas.microsoft.com/office/drawing/2014/main" id="{B8B811D8-A841-4271-9207-ABA42F45BD3B}"/>
              </a:ext>
            </a:extLst>
          </p:cNvPr>
          <p:cNvSpPr/>
          <p:nvPr/>
        </p:nvSpPr>
        <p:spPr>
          <a:xfrm>
            <a:off x="2052289" y="2908996"/>
            <a:ext cx="485936" cy="523220"/>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Freccia a destra 1">
            <a:extLst>
              <a:ext uri="{FF2B5EF4-FFF2-40B4-BE49-F238E27FC236}">
                <a16:creationId xmlns:a16="http://schemas.microsoft.com/office/drawing/2014/main" id="{F2404344-9B2C-45A0-91F1-35B62B5AA2C4}"/>
              </a:ext>
            </a:extLst>
          </p:cNvPr>
          <p:cNvSpPr/>
          <p:nvPr/>
        </p:nvSpPr>
        <p:spPr>
          <a:xfrm rot="5400000">
            <a:off x="5076273" y="5669288"/>
            <a:ext cx="246184" cy="70936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2" name="CasellaDiTesto 41">
            <a:extLst>
              <a:ext uri="{FF2B5EF4-FFF2-40B4-BE49-F238E27FC236}">
                <a16:creationId xmlns:a16="http://schemas.microsoft.com/office/drawing/2014/main" id="{15F5C888-03EE-4302-8CA7-956842B6A1E4}"/>
              </a:ext>
            </a:extLst>
          </p:cNvPr>
          <p:cNvSpPr txBox="1"/>
          <p:nvPr/>
        </p:nvSpPr>
        <p:spPr>
          <a:xfrm>
            <a:off x="3872539" y="5330085"/>
            <a:ext cx="2942223" cy="369332"/>
          </a:xfrm>
          <a:prstGeom prst="rect">
            <a:avLst/>
          </a:prstGeom>
          <a:noFill/>
        </p:spPr>
        <p:txBody>
          <a:bodyPr wrap="square">
            <a:spAutoFit/>
          </a:bodyPr>
          <a:lstStyle/>
          <a:p>
            <a:pPr algn="ctr"/>
            <a:r>
              <a:rPr lang="it-IT" b="1" dirty="0">
                <a:solidFill>
                  <a:schemeClr val="accent6">
                    <a:lumMod val="75000"/>
                  </a:schemeClr>
                </a:solidFill>
                <a:latin typeface="Candara" panose="020E0502030303020204" pitchFamily="34" charset="0"/>
                <a:cs typeface="Calibri" panose="020F0502020204030204" pitchFamily="34" charset="0"/>
              </a:rPr>
              <a:t>Priorità di intervento</a:t>
            </a:r>
            <a:endParaRPr lang="it-IT" b="1" dirty="0">
              <a:solidFill>
                <a:schemeClr val="accent6">
                  <a:lumMod val="75000"/>
                </a:schemeClr>
              </a:solidFill>
            </a:endParaRPr>
          </a:p>
        </p:txBody>
      </p:sp>
      <p:sp>
        <p:nvSpPr>
          <p:cNvPr id="43" name="CasellaDiTesto 42">
            <a:extLst>
              <a:ext uri="{FF2B5EF4-FFF2-40B4-BE49-F238E27FC236}">
                <a16:creationId xmlns:a16="http://schemas.microsoft.com/office/drawing/2014/main" id="{E60EE208-5072-4AC6-93D7-C6B3E426A291}"/>
              </a:ext>
            </a:extLst>
          </p:cNvPr>
          <p:cNvSpPr txBox="1"/>
          <p:nvPr/>
        </p:nvSpPr>
        <p:spPr>
          <a:xfrm>
            <a:off x="4086314" y="6210493"/>
            <a:ext cx="6639560" cy="369332"/>
          </a:xfrm>
          <a:prstGeom prst="rect">
            <a:avLst/>
          </a:prstGeom>
          <a:noFill/>
        </p:spPr>
        <p:txBody>
          <a:bodyPr wrap="square">
            <a:spAutoFit/>
          </a:bodyPr>
          <a:lstStyle/>
          <a:p>
            <a:r>
              <a:rPr lang="it-IT" b="1" dirty="0">
                <a:solidFill>
                  <a:srgbClr val="FF0000"/>
                </a:solidFill>
                <a:latin typeface="Candara" panose="020E0502030303020204" pitchFamily="34" charset="0"/>
                <a:cs typeface="Calibri" panose="020F0502020204030204" pitchFamily="34" charset="0"/>
              </a:rPr>
              <a:t>Approccio di sistema</a:t>
            </a:r>
            <a:endParaRPr lang="it-IT" b="1" dirty="0">
              <a:solidFill>
                <a:srgbClr val="FF0000"/>
              </a:solidFill>
            </a:endParaRPr>
          </a:p>
        </p:txBody>
      </p:sp>
      <p:sp>
        <p:nvSpPr>
          <p:cNvPr id="44" name="Rettangolo 43">
            <a:extLst>
              <a:ext uri="{FF2B5EF4-FFF2-40B4-BE49-F238E27FC236}">
                <a16:creationId xmlns:a16="http://schemas.microsoft.com/office/drawing/2014/main" id="{72E3BA7B-DA13-4996-B7D0-8205CE92D630}"/>
              </a:ext>
            </a:extLst>
          </p:cNvPr>
          <p:cNvSpPr/>
          <p:nvPr/>
        </p:nvSpPr>
        <p:spPr>
          <a:xfrm>
            <a:off x="6814757" y="5879089"/>
            <a:ext cx="5369397" cy="768855"/>
          </a:xfrm>
          <a:prstGeom prst="rect">
            <a:avLst/>
          </a:prstGeom>
          <a:solidFill>
            <a:schemeClr val="accent4">
              <a:lumMod val="40000"/>
              <a:lumOff val="60000"/>
              <a:alpha val="3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5" name="Rettangolo 44">
            <a:extLst>
              <a:ext uri="{FF2B5EF4-FFF2-40B4-BE49-F238E27FC236}">
                <a16:creationId xmlns:a16="http://schemas.microsoft.com/office/drawing/2014/main" id="{3FB00262-1181-4ED2-820E-23E7EF31D2D7}"/>
              </a:ext>
            </a:extLst>
          </p:cNvPr>
          <p:cNvSpPr/>
          <p:nvPr/>
        </p:nvSpPr>
        <p:spPr>
          <a:xfrm>
            <a:off x="986858" y="1005986"/>
            <a:ext cx="10868426" cy="1015663"/>
          </a:xfrm>
          <a:prstGeom prst="rect">
            <a:avLst/>
          </a:prstGeom>
        </p:spPr>
        <p:txBody>
          <a:bodyPr wrap="square">
            <a:spAutoFit/>
          </a:bodyPr>
          <a:lstStyle/>
          <a:p>
            <a:pPr algn="just"/>
            <a:r>
              <a:rPr lang="it-IT" sz="2000" dirty="0">
                <a:latin typeface="Candara" panose="020E0502030303020204" pitchFamily="34" charset="0"/>
                <a:cs typeface="Calibri" panose="020F0502020204030204" pitchFamily="34" charset="0"/>
              </a:rPr>
              <a:t>Ai fini della </a:t>
            </a:r>
            <a:r>
              <a:rPr lang="it-IT" sz="2000" dirty="0" err="1">
                <a:latin typeface="Candara" panose="020E0502030303020204" pitchFamily="34" charset="0"/>
                <a:cs typeface="Calibri" panose="020F0502020204030204" pitchFamily="34" charset="0"/>
              </a:rPr>
              <a:t>stilatura</a:t>
            </a:r>
            <a:r>
              <a:rPr lang="it-IT" sz="2000" dirty="0">
                <a:latin typeface="Candara" panose="020E0502030303020204" pitchFamily="34" charset="0"/>
                <a:cs typeface="Calibri" panose="020F0502020204030204" pitchFamily="34" charset="0"/>
              </a:rPr>
              <a:t> delle graduatorie regionali, un ulteriore criterio introdotto dalla OCDPC 780/2021,  rispetto all’indice di rischio,  prevede la presenza di una </a:t>
            </a:r>
            <a:r>
              <a:rPr lang="it-IT" sz="2000" b="1" dirty="0">
                <a:latin typeface="Candara" panose="020E0502030303020204" pitchFamily="34" charset="0"/>
                <a:cs typeface="Calibri" panose="020F0502020204030204" pitchFamily="34" charset="0"/>
              </a:rPr>
              <a:t>progettazione esistente </a:t>
            </a:r>
            <a:r>
              <a:rPr lang="it-IT" sz="2000" dirty="0">
                <a:latin typeface="Candara" panose="020E0502030303020204" pitchFamily="34" charset="0"/>
                <a:cs typeface="Calibri" panose="020F0502020204030204" pitchFamily="34" charset="0"/>
              </a:rPr>
              <a:t>e il </a:t>
            </a:r>
            <a:r>
              <a:rPr lang="it-IT" sz="2000" b="1" dirty="0">
                <a:latin typeface="Candara" panose="020E0502030303020204" pitchFamily="34" charset="0"/>
                <a:cs typeface="Calibri" panose="020F0502020204030204" pitchFamily="34" charset="0"/>
              </a:rPr>
              <a:t>miglioramento della efficienza operativa del sistema di emergenza</a:t>
            </a:r>
          </a:p>
        </p:txBody>
      </p:sp>
      <p:sp>
        <p:nvSpPr>
          <p:cNvPr id="6" name="Rectangle 2">
            <a:extLst>
              <a:ext uri="{FF2B5EF4-FFF2-40B4-BE49-F238E27FC236}">
                <a16:creationId xmlns:a16="http://schemas.microsoft.com/office/drawing/2014/main" id="{E0C3908C-AB4F-0F7D-47C5-6840C948D4E1}"/>
              </a:ext>
            </a:extLst>
          </p:cNvPr>
          <p:cNvSpPr txBox="1">
            <a:spLocks noChangeArrowheads="1"/>
          </p:cNvSpPr>
          <p:nvPr/>
        </p:nvSpPr>
        <p:spPr>
          <a:xfrm>
            <a:off x="1227242" y="372109"/>
            <a:ext cx="8729354" cy="552224"/>
          </a:xfrm>
          <a:prstGeom prst="rect">
            <a:avLst/>
          </a:prstGeom>
        </p:spPr>
        <p:txBody>
          <a:bodyPr vert="horz" lIns="68580" tIns="34290" rIns="270000" bIns="34290" rtlCol="0" anchor="t">
            <a:noAutofit/>
          </a:bodyPr>
          <a:lstStyle>
            <a:lvl1pPr algn="l" defTabSz="914377" rtl="0" eaLnBrk="1" latinLnBrk="0" hangingPunct="1">
              <a:lnSpc>
                <a:spcPct val="90000"/>
              </a:lnSpc>
              <a:spcBef>
                <a:spcPct val="0"/>
              </a:spcBef>
              <a:buNone/>
              <a:defRPr sz="6000" kern="1200">
                <a:solidFill>
                  <a:schemeClr val="tx1"/>
                </a:solidFill>
                <a:latin typeface="+mj-lt"/>
                <a:ea typeface="+mj-ea"/>
                <a:cs typeface="+mj-cs"/>
              </a:defRPr>
            </a:lvl1pPr>
          </a:lstStyle>
          <a:p>
            <a:pPr>
              <a:tabLst>
                <a:tab pos="6524625" algn="l"/>
              </a:tabLst>
              <a:defRPr/>
            </a:pPr>
            <a:r>
              <a:rPr lang="it-IT" altLang="it-IT" sz="3200" b="1" dirty="0">
                <a:solidFill>
                  <a:srgbClr val="003366"/>
                </a:solidFill>
                <a:latin typeface="+mn-lt"/>
                <a:ea typeface="+mn-ea"/>
                <a:cs typeface="Arial" charset="0"/>
              </a:rPr>
              <a:t>Priorità di intervento ed ottimizzazione azioni</a:t>
            </a:r>
          </a:p>
        </p:txBody>
      </p:sp>
      <p:cxnSp>
        <p:nvCxnSpPr>
          <p:cNvPr id="7" name="Connettore diritto 6">
            <a:extLst>
              <a:ext uri="{FF2B5EF4-FFF2-40B4-BE49-F238E27FC236}">
                <a16:creationId xmlns:a16="http://schemas.microsoft.com/office/drawing/2014/main" id="{ADE702E4-6DAF-789E-EDC0-A484AEF15430}"/>
              </a:ext>
            </a:extLst>
          </p:cNvPr>
          <p:cNvCxnSpPr>
            <a:cxnSpLocks/>
          </p:cNvCxnSpPr>
          <p:nvPr/>
        </p:nvCxnSpPr>
        <p:spPr>
          <a:xfrm>
            <a:off x="1362636" y="1008971"/>
            <a:ext cx="2732750"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7845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ttangolo 8">
            <a:extLst>
              <a:ext uri="{FF2B5EF4-FFF2-40B4-BE49-F238E27FC236}">
                <a16:creationId xmlns:a16="http://schemas.microsoft.com/office/drawing/2014/main" id="{1E01CB04-35EC-4165-8D61-0BF03D27800F}"/>
              </a:ext>
            </a:extLst>
          </p:cNvPr>
          <p:cNvSpPr>
            <a:spLocks noChangeArrowheads="1"/>
          </p:cNvSpPr>
          <p:nvPr/>
        </p:nvSpPr>
        <p:spPr bwMode="auto">
          <a:xfrm>
            <a:off x="1524000" y="1295400"/>
            <a:ext cx="9383818" cy="571500"/>
          </a:xfrm>
          <a:prstGeom prst="rect">
            <a:avLst/>
          </a:prstGeom>
          <a:noFill/>
          <a:ln w="9525">
            <a:noFill/>
            <a:miter lim="800000"/>
            <a:headEnd/>
            <a:tailEnd/>
          </a:ln>
        </p:spPr>
        <p:txBody>
          <a:bodyPr wrap="square" lIns="82259" tIns="41130" rIns="82259" bIns="41130">
            <a:spAutoFit/>
          </a:bodyPr>
          <a:lstStyle/>
          <a:p>
            <a:pPr algn="ctr" defTabSz="822325"/>
            <a:endParaRPr lang="it-IT" sz="1600">
              <a:latin typeface="Calibri" pitchFamily="34" charset="0"/>
              <a:ea typeface="MS PGothic"/>
              <a:cs typeface="MS PGothic"/>
            </a:endParaRPr>
          </a:p>
          <a:p>
            <a:pPr algn="ctr" defTabSz="822325"/>
            <a:endParaRPr lang="it-IT" sz="1600">
              <a:latin typeface="Calibri" pitchFamily="34" charset="0"/>
              <a:ea typeface="MS PGothic"/>
              <a:cs typeface="MS PGothic"/>
            </a:endParaRPr>
          </a:p>
        </p:txBody>
      </p:sp>
      <p:sp>
        <p:nvSpPr>
          <p:cNvPr id="15" name="Text Box 13">
            <a:extLst>
              <a:ext uri="{FF2B5EF4-FFF2-40B4-BE49-F238E27FC236}">
                <a16:creationId xmlns:a16="http://schemas.microsoft.com/office/drawing/2014/main" id="{41ABF6D6-2B38-4A25-8488-44245FC38107}"/>
              </a:ext>
            </a:extLst>
          </p:cNvPr>
          <p:cNvSpPr txBox="1">
            <a:spLocks noChangeArrowheads="1"/>
          </p:cNvSpPr>
          <p:nvPr/>
        </p:nvSpPr>
        <p:spPr bwMode="auto">
          <a:xfrm>
            <a:off x="76035" y="1383536"/>
            <a:ext cx="12039929" cy="5293757"/>
          </a:xfrm>
          <a:prstGeom prst="rect">
            <a:avLst/>
          </a:prstGeom>
          <a:noFill/>
          <a:ln w="9525">
            <a:noFill/>
            <a:miter lim="800000"/>
            <a:headEnd/>
            <a:tailEnd/>
          </a:ln>
        </p:spPr>
        <p:txBody>
          <a:bodyPr wrap="square">
            <a:spAutoFit/>
          </a:bodyPr>
          <a:lstStyle/>
          <a:p>
            <a:pPr marL="457200" indent="-457200">
              <a:spcBef>
                <a:spcPts val="600"/>
              </a:spcBef>
              <a:spcAft>
                <a:spcPts val="600"/>
              </a:spcAft>
              <a:buFont typeface="Wingdings" panose="05000000000000000000" pitchFamily="2" charset="2"/>
              <a:buChar char="Ø"/>
            </a:pPr>
            <a:r>
              <a:rPr lang="it-IT" sz="2400" dirty="0">
                <a:latin typeface="Calibri" panose="020F0502020204030204" pitchFamily="34" charset="0"/>
                <a:cs typeface="Calibri" panose="020F0502020204030204" pitchFamily="34" charset="0"/>
              </a:rPr>
              <a:t>Dalle analisi di rischio effettuate negli ultimi anni emerge evidente </a:t>
            </a:r>
            <a:r>
              <a:rPr lang="it-IT" sz="2400" b="1" dirty="0">
                <a:solidFill>
                  <a:srgbClr val="C00000"/>
                </a:solidFill>
                <a:latin typeface="Calibri" panose="020F0502020204030204" pitchFamily="34" charset="0"/>
                <a:cs typeface="Calibri" panose="020F0502020204030204" pitchFamily="34" charset="0"/>
              </a:rPr>
              <a:t>l’enorme fabbisogno economico necessario </a:t>
            </a:r>
            <a:r>
              <a:rPr lang="it-IT" sz="2400" dirty="0">
                <a:latin typeface="Calibri" panose="020F0502020204030204" pitchFamily="34" charset="0"/>
                <a:cs typeface="Calibri" panose="020F0502020204030204" pitchFamily="34" charset="0"/>
              </a:rPr>
              <a:t>per mettere in sicurezza il Paese</a:t>
            </a:r>
          </a:p>
          <a:p>
            <a:pPr marL="457200" indent="-457200">
              <a:spcBef>
                <a:spcPts val="600"/>
              </a:spcBef>
              <a:spcAft>
                <a:spcPts val="600"/>
              </a:spcAft>
              <a:buFont typeface="Wingdings" panose="05000000000000000000" pitchFamily="2" charset="2"/>
              <a:buChar char="Ø"/>
            </a:pPr>
            <a:r>
              <a:rPr lang="it-IT" sz="2400" dirty="0">
                <a:latin typeface="Calibri" panose="020F0502020204030204" pitchFamily="34" charset="0"/>
                <a:ea typeface="Calibri" panose="020F0502020204030204" pitchFamily="34" charset="0"/>
                <a:cs typeface="Calibri" panose="020F0502020204030204" pitchFamily="34" charset="0"/>
              </a:rPr>
              <a:t>Le esperienze dei decenni passati danno importanti </a:t>
            </a:r>
            <a:r>
              <a:rPr lang="it-IT" sz="2400" b="1" dirty="0">
                <a:solidFill>
                  <a:schemeClr val="accent4">
                    <a:lumMod val="75000"/>
                  </a:schemeClr>
                </a:solidFill>
                <a:latin typeface="Calibri" panose="020F0502020204030204" pitchFamily="34" charset="0"/>
                <a:ea typeface="Calibri" panose="020F0502020204030204" pitchFamily="34" charset="0"/>
                <a:cs typeface="Calibri" panose="020F0502020204030204" pitchFamily="34" charset="0"/>
              </a:rPr>
              <a:t>indicazioni sulle azioni da intraprendere in futuro</a:t>
            </a:r>
            <a:endParaRPr lang="it-IT" sz="2400" dirty="0">
              <a:solidFill>
                <a:schemeClr val="accent4">
                  <a:lumMod val="75000"/>
                </a:schemeClr>
              </a:solidFill>
              <a:latin typeface="Calibri" panose="020F0502020204030204" pitchFamily="34" charset="0"/>
              <a:cs typeface="Calibri" panose="020F0502020204030204" pitchFamily="34" charset="0"/>
            </a:endParaRPr>
          </a:p>
          <a:p>
            <a:pPr marL="457200" indent="-457200">
              <a:spcBef>
                <a:spcPts val="600"/>
              </a:spcBef>
              <a:spcAft>
                <a:spcPts val="600"/>
              </a:spcAft>
              <a:buFont typeface="Wingdings" panose="05000000000000000000" pitchFamily="2" charset="2"/>
              <a:buChar char="Ø"/>
            </a:pPr>
            <a:r>
              <a:rPr lang="it-IT" sz="2400" dirty="0">
                <a:latin typeface="Calibri" panose="020F0502020204030204" pitchFamily="34" charset="0"/>
                <a:cs typeface="Calibri" panose="020F0502020204030204" pitchFamily="34" charset="0"/>
              </a:rPr>
              <a:t>Si è evidenziato un progressivo ampliamento e diversificazione delle azioni di prevenzione non strutturale e </a:t>
            </a:r>
            <a:r>
              <a:rPr lang="it-IT" sz="2400" b="1" dirty="0">
                <a:solidFill>
                  <a:schemeClr val="accent6">
                    <a:lumMod val="75000"/>
                  </a:schemeClr>
                </a:solidFill>
                <a:latin typeface="Calibri" panose="020F0502020204030204" pitchFamily="34" charset="0"/>
                <a:cs typeface="Calibri" panose="020F0502020204030204" pitchFamily="34" charset="0"/>
              </a:rPr>
              <a:t>maggiore integrazione tra prevenzione strutturale e non strutturale</a:t>
            </a:r>
          </a:p>
          <a:p>
            <a:pPr marL="457200" indent="-457200">
              <a:spcBef>
                <a:spcPts val="600"/>
              </a:spcBef>
              <a:spcAft>
                <a:spcPts val="600"/>
              </a:spcAft>
              <a:buFont typeface="Wingdings" panose="05000000000000000000" pitchFamily="2" charset="2"/>
              <a:buChar char="Ø"/>
            </a:pPr>
            <a:r>
              <a:rPr lang="it-IT" sz="2400" dirty="0">
                <a:latin typeface="Calibri" panose="020F0502020204030204" pitchFamily="34" charset="0"/>
                <a:cs typeface="Calibri" panose="020F0502020204030204" pitchFamily="34" charset="0"/>
              </a:rPr>
              <a:t>Si è evidenziata l’opportunità di </a:t>
            </a:r>
            <a:r>
              <a:rPr lang="it-IT" sz="2400" b="1" dirty="0">
                <a:solidFill>
                  <a:schemeClr val="accent1">
                    <a:lumMod val="75000"/>
                  </a:schemeClr>
                </a:solidFill>
                <a:latin typeface="Calibri" panose="020F0502020204030204" pitchFamily="34" charset="0"/>
                <a:cs typeface="Calibri" panose="020F0502020204030204" pitchFamily="34" charset="0"/>
              </a:rPr>
              <a:t>coniugare le misure di riqualificazione sismica con quelle dell’efficientamento energetico (GSE) </a:t>
            </a:r>
            <a:r>
              <a:rPr lang="it-IT" sz="2400" dirty="0">
                <a:latin typeface="Calibri" panose="020F0502020204030204" pitchFamily="34" charset="0"/>
                <a:cs typeface="Calibri" panose="020F0502020204030204" pitchFamily="34" charset="0"/>
              </a:rPr>
              <a:t>per ottimizzare azioni e risorse messe in campo;</a:t>
            </a:r>
          </a:p>
          <a:p>
            <a:pPr marL="457200" indent="-457200">
              <a:spcBef>
                <a:spcPts val="600"/>
              </a:spcBef>
              <a:spcAft>
                <a:spcPts val="600"/>
              </a:spcAft>
              <a:buFont typeface="Wingdings" panose="05000000000000000000" pitchFamily="2" charset="2"/>
              <a:buChar char="Ø"/>
            </a:pPr>
            <a:r>
              <a:rPr lang="it-IT" sz="2400" dirty="0">
                <a:solidFill>
                  <a:srgbClr val="A50021"/>
                </a:solidFill>
                <a:latin typeface="Calibri" panose="020F0502020204030204" pitchFamily="34" charset="0"/>
                <a:ea typeface="Calibri" panose="020F0502020204030204" pitchFamily="34" charset="0"/>
                <a:cs typeface="Calibri" panose="020F0502020204030204" pitchFamily="34" charset="0"/>
              </a:rPr>
              <a:t>L’impossibilità di un’azione immediata e integrale impone la </a:t>
            </a:r>
            <a:r>
              <a:rPr lang="it-IT" sz="2400" b="1" dirty="0">
                <a:solidFill>
                  <a:srgbClr val="A50021"/>
                </a:solidFill>
                <a:latin typeface="Calibri" panose="020F0502020204030204" pitchFamily="34" charset="0"/>
                <a:ea typeface="Calibri" panose="020F0502020204030204" pitchFamily="34" charset="0"/>
                <a:cs typeface="Calibri" panose="020F0502020204030204" pitchFamily="34" charset="0"/>
              </a:rPr>
              <a:t>necessità di graduare e pianificare gli interventi</a:t>
            </a:r>
            <a:r>
              <a:rPr lang="it-IT" sz="2400" dirty="0">
                <a:solidFill>
                  <a:srgbClr val="A50021"/>
                </a:solidFill>
                <a:latin typeface="Calibri" panose="020F0502020204030204" pitchFamily="34" charset="0"/>
                <a:ea typeface="Calibri" panose="020F0502020204030204" pitchFamily="34" charset="0"/>
                <a:cs typeface="Calibri" panose="020F0502020204030204" pitchFamily="34" charset="0"/>
              </a:rPr>
              <a:t>, per massimizzare i benefici nella riduzione del rischio</a:t>
            </a:r>
          </a:p>
          <a:p>
            <a:pPr marL="457200" indent="-457200">
              <a:spcBef>
                <a:spcPts val="600"/>
              </a:spcBef>
              <a:spcAft>
                <a:spcPts val="600"/>
              </a:spcAft>
              <a:buFont typeface="Wingdings" panose="05000000000000000000" pitchFamily="2" charset="2"/>
              <a:buChar char="Ø"/>
            </a:pPr>
            <a:r>
              <a:rPr lang="en-US" sz="2400" dirty="0">
                <a:ea typeface="MS Mincho" panose="02020609040205080304"/>
              </a:rPr>
              <a:t>Sono </a:t>
            </a:r>
            <a:r>
              <a:rPr lang="en-US" sz="2400" dirty="0" err="1">
                <a:ea typeface="MS Mincho" panose="02020609040205080304"/>
              </a:rPr>
              <a:t>necessari</a:t>
            </a:r>
            <a:r>
              <a:rPr lang="en-US" sz="2400" dirty="0">
                <a:ea typeface="MS Mincho" panose="02020609040205080304"/>
              </a:rPr>
              <a:t> </a:t>
            </a:r>
            <a:r>
              <a:rPr lang="en-US" sz="2400" b="1" dirty="0" err="1">
                <a:solidFill>
                  <a:srgbClr val="7030A0"/>
                </a:solidFill>
                <a:ea typeface="MS Mincho" panose="02020609040205080304"/>
              </a:rPr>
              <a:t>archi</a:t>
            </a:r>
            <a:r>
              <a:rPr lang="en-US" sz="2400" b="1" dirty="0">
                <a:solidFill>
                  <a:srgbClr val="7030A0"/>
                </a:solidFill>
                <a:ea typeface="MS Mincho" panose="02020609040205080304"/>
              </a:rPr>
              <a:t> </a:t>
            </a:r>
            <a:r>
              <a:rPr lang="en-US" sz="2400" b="1" dirty="0" err="1">
                <a:solidFill>
                  <a:srgbClr val="7030A0"/>
                </a:solidFill>
                <a:ea typeface="MS Mincho" panose="02020609040205080304"/>
              </a:rPr>
              <a:t>temporali</a:t>
            </a:r>
            <a:r>
              <a:rPr lang="en-US" sz="2400" b="1" dirty="0">
                <a:solidFill>
                  <a:srgbClr val="7030A0"/>
                </a:solidFill>
                <a:ea typeface="MS Mincho" panose="02020609040205080304"/>
              </a:rPr>
              <a:t> </a:t>
            </a:r>
            <a:r>
              <a:rPr lang="en-US" sz="2400" b="1" dirty="0" err="1">
                <a:solidFill>
                  <a:srgbClr val="7030A0"/>
                </a:solidFill>
                <a:ea typeface="MS Mincho" panose="02020609040205080304"/>
              </a:rPr>
              <a:t>adeguati</a:t>
            </a:r>
            <a:r>
              <a:rPr lang="en-US" sz="2400" b="1" dirty="0">
                <a:solidFill>
                  <a:srgbClr val="7030A0"/>
                </a:solidFill>
                <a:ea typeface="MS Mincho" panose="02020609040205080304"/>
              </a:rPr>
              <a:t> e </a:t>
            </a:r>
            <a:r>
              <a:rPr lang="en-US" sz="2400" b="1" dirty="0" err="1">
                <a:solidFill>
                  <a:srgbClr val="7030A0"/>
                </a:solidFill>
                <a:ea typeface="MS Mincho" panose="02020609040205080304"/>
              </a:rPr>
              <a:t>stabilità</a:t>
            </a:r>
            <a:r>
              <a:rPr lang="en-US" sz="2400" b="1" dirty="0">
                <a:solidFill>
                  <a:srgbClr val="7030A0"/>
                </a:solidFill>
                <a:ea typeface="MS Mincho" panose="02020609040205080304"/>
              </a:rPr>
              <a:t> </a:t>
            </a:r>
            <a:r>
              <a:rPr lang="en-US" sz="2400" b="1" dirty="0" err="1">
                <a:solidFill>
                  <a:srgbClr val="7030A0"/>
                </a:solidFill>
                <a:ea typeface="MS Mincho" panose="02020609040205080304"/>
              </a:rPr>
              <a:t>dei</a:t>
            </a:r>
            <a:r>
              <a:rPr lang="en-US" sz="2400" b="1" dirty="0">
                <a:solidFill>
                  <a:srgbClr val="7030A0"/>
                </a:solidFill>
                <a:ea typeface="MS Mincho" panose="02020609040205080304"/>
              </a:rPr>
              <a:t> </a:t>
            </a:r>
            <a:r>
              <a:rPr lang="en-US" sz="2400" b="1" dirty="0" err="1">
                <a:solidFill>
                  <a:srgbClr val="7030A0"/>
                </a:solidFill>
                <a:ea typeface="MS Mincho" panose="02020609040205080304"/>
              </a:rPr>
              <a:t>finanziamenti</a:t>
            </a:r>
            <a:r>
              <a:rPr lang="en-US" sz="2400" b="1" dirty="0">
                <a:solidFill>
                  <a:srgbClr val="7030A0"/>
                </a:solidFill>
                <a:ea typeface="MS Mincho" panose="02020609040205080304"/>
              </a:rPr>
              <a:t> </a:t>
            </a:r>
            <a:r>
              <a:rPr lang="en-US" sz="2400" dirty="0">
                <a:ea typeface="MS Mincho" panose="02020609040205080304"/>
              </a:rPr>
              <a:t>per </a:t>
            </a:r>
            <a:r>
              <a:rPr lang="en-US" sz="2400" dirty="0" err="1">
                <a:ea typeface="MS Mincho" panose="02020609040205080304"/>
              </a:rPr>
              <a:t>poter</a:t>
            </a:r>
            <a:r>
              <a:rPr lang="en-US" sz="2400" dirty="0">
                <a:ea typeface="MS Mincho" panose="02020609040205080304"/>
              </a:rPr>
              <a:t> </a:t>
            </a:r>
            <a:r>
              <a:rPr lang="en-US" sz="2400" dirty="0" err="1">
                <a:ea typeface="MS Mincho" panose="02020609040205080304"/>
              </a:rPr>
              <a:t>valutare</a:t>
            </a:r>
            <a:r>
              <a:rPr lang="en-US" sz="2400" dirty="0">
                <a:ea typeface="MS Mincho" panose="02020609040205080304"/>
              </a:rPr>
              <a:t> </a:t>
            </a:r>
            <a:r>
              <a:rPr lang="en-US" sz="2400" dirty="0" err="1">
                <a:ea typeface="MS Mincho" panose="02020609040205080304"/>
              </a:rPr>
              <a:t>l’efficacia</a:t>
            </a:r>
            <a:r>
              <a:rPr lang="en-US" sz="2400" dirty="0">
                <a:ea typeface="MS Mincho" panose="02020609040205080304"/>
              </a:rPr>
              <a:t> </a:t>
            </a:r>
            <a:r>
              <a:rPr lang="en-US" sz="2400" dirty="0" err="1">
                <a:ea typeface="MS Mincho" panose="02020609040205080304"/>
              </a:rPr>
              <a:t>delle</a:t>
            </a:r>
            <a:r>
              <a:rPr lang="en-US" sz="2400" dirty="0">
                <a:ea typeface="MS Mincho" panose="02020609040205080304"/>
              </a:rPr>
              <a:t> </a:t>
            </a:r>
            <a:r>
              <a:rPr lang="en-US" sz="2400" dirty="0" err="1">
                <a:ea typeface="MS Mincho" panose="02020609040205080304"/>
              </a:rPr>
              <a:t>politiche</a:t>
            </a:r>
            <a:r>
              <a:rPr lang="en-US" sz="2400" dirty="0">
                <a:ea typeface="MS Mincho" panose="02020609040205080304"/>
              </a:rPr>
              <a:t> e </a:t>
            </a:r>
            <a:r>
              <a:rPr lang="en-US" sz="2400" dirty="0" err="1">
                <a:ea typeface="MS Mincho" panose="02020609040205080304"/>
              </a:rPr>
              <a:t>poterne</a:t>
            </a:r>
            <a:r>
              <a:rPr lang="en-US" sz="2400" dirty="0">
                <a:ea typeface="MS Mincho" panose="02020609040205080304"/>
              </a:rPr>
              <a:t> </a:t>
            </a:r>
            <a:r>
              <a:rPr lang="en-US" sz="2400" dirty="0" err="1">
                <a:ea typeface="MS Mincho" panose="02020609040205080304"/>
              </a:rPr>
              <a:t>valutare</a:t>
            </a:r>
            <a:r>
              <a:rPr lang="en-US" sz="2400" dirty="0">
                <a:ea typeface="MS Mincho" panose="02020609040205080304"/>
              </a:rPr>
              <a:t> </a:t>
            </a:r>
            <a:r>
              <a:rPr lang="en-US" sz="2400" dirty="0" err="1">
                <a:ea typeface="MS Mincho" panose="02020609040205080304"/>
              </a:rPr>
              <a:t>opportuni</a:t>
            </a:r>
            <a:r>
              <a:rPr lang="en-US" sz="2400" dirty="0">
                <a:ea typeface="MS Mincho" panose="02020609040205080304"/>
              </a:rPr>
              <a:t> </a:t>
            </a:r>
            <a:r>
              <a:rPr lang="en-US" sz="2400" dirty="0" err="1">
                <a:ea typeface="MS Mincho" panose="02020609040205080304"/>
              </a:rPr>
              <a:t>correttivi</a:t>
            </a:r>
            <a:r>
              <a:rPr lang="en-US" sz="2400" dirty="0">
                <a:ea typeface="MS Mincho" panose="02020609040205080304"/>
              </a:rPr>
              <a:t>;</a:t>
            </a:r>
          </a:p>
        </p:txBody>
      </p:sp>
      <p:sp>
        <p:nvSpPr>
          <p:cNvPr id="2" name="Rectangle 2">
            <a:extLst>
              <a:ext uri="{FF2B5EF4-FFF2-40B4-BE49-F238E27FC236}">
                <a16:creationId xmlns:a16="http://schemas.microsoft.com/office/drawing/2014/main" id="{4EDC9F71-D0BB-C253-21E6-348607716023}"/>
              </a:ext>
            </a:extLst>
          </p:cNvPr>
          <p:cNvSpPr txBox="1">
            <a:spLocks noChangeArrowheads="1"/>
          </p:cNvSpPr>
          <p:nvPr/>
        </p:nvSpPr>
        <p:spPr>
          <a:xfrm>
            <a:off x="1571740" y="367918"/>
            <a:ext cx="8729354" cy="552224"/>
          </a:xfrm>
          <a:prstGeom prst="rect">
            <a:avLst/>
          </a:prstGeom>
        </p:spPr>
        <p:txBody>
          <a:bodyPr vert="horz" lIns="68580" tIns="34290" rIns="270000" bIns="34290" rtlCol="0" anchor="t">
            <a:noAutofit/>
          </a:bodyPr>
          <a:lstStyle>
            <a:lvl1pPr algn="l" defTabSz="914377" rtl="0" eaLnBrk="1" latinLnBrk="0" hangingPunct="1">
              <a:lnSpc>
                <a:spcPct val="90000"/>
              </a:lnSpc>
              <a:spcBef>
                <a:spcPct val="0"/>
              </a:spcBef>
              <a:buNone/>
              <a:defRPr sz="6000" kern="1200">
                <a:solidFill>
                  <a:schemeClr val="tx1"/>
                </a:solidFill>
                <a:latin typeface="+mj-lt"/>
                <a:ea typeface="+mj-ea"/>
                <a:cs typeface="+mj-cs"/>
              </a:defRPr>
            </a:lvl1pPr>
          </a:lstStyle>
          <a:p>
            <a:pPr>
              <a:tabLst>
                <a:tab pos="6524625" algn="l"/>
              </a:tabLst>
              <a:defRPr/>
            </a:pPr>
            <a:r>
              <a:rPr lang="it-IT" altLang="it-IT" sz="3200" b="1" dirty="0">
                <a:solidFill>
                  <a:srgbClr val="003366"/>
                </a:solidFill>
                <a:latin typeface="+mn-lt"/>
                <a:ea typeface="+mn-ea"/>
                <a:cs typeface="Arial" charset="0"/>
              </a:rPr>
              <a:t>Conclusioni</a:t>
            </a:r>
          </a:p>
        </p:txBody>
      </p:sp>
      <p:cxnSp>
        <p:nvCxnSpPr>
          <p:cNvPr id="3" name="Connettore diritto 2">
            <a:extLst>
              <a:ext uri="{FF2B5EF4-FFF2-40B4-BE49-F238E27FC236}">
                <a16:creationId xmlns:a16="http://schemas.microsoft.com/office/drawing/2014/main" id="{30164F7A-E324-74DE-781E-3F54DF003621}"/>
              </a:ext>
            </a:extLst>
          </p:cNvPr>
          <p:cNvCxnSpPr>
            <a:cxnSpLocks/>
          </p:cNvCxnSpPr>
          <p:nvPr/>
        </p:nvCxnSpPr>
        <p:spPr>
          <a:xfrm>
            <a:off x="1362636" y="1008971"/>
            <a:ext cx="2732750"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50400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1524005" y="-184667"/>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endParaRPr lang="it-IT" altLang="it-IT" sz="1800">
              <a:latin typeface="Arial" panose="020B0604020202020204" pitchFamily="34" charset="0"/>
            </a:endParaRPr>
          </a:p>
        </p:txBody>
      </p:sp>
      <p:sp>
        <p:nvSpPr>
          <p:cNvPr id="14" name="Rettangolo 13"/>
          <p:cNvSpPr/>
          <p:nvPr/>
        </p:nvSpPr>
        <p:spPr>
          <a:xfrm>
            <a:off x="138630" y="5846081"/>
            <a:ext cx="11569700" cy="523220"/>
          </a:xfrm>
          <a:prstGeom prst="rect">
            <a:avLst/>
          </a:prstGeom>
        </p:spPr>
        <p:txBody>
          <a:bodyPr wrap="square">
            <a:spAutoFit/>
          </a:bodyPr>
          <a:lstStyle/>
          <a:p>
            <a:pPr marR="635" algn="just"/>
            <a:r>
              <a:rPr lang="it-IT"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Dolce M., Speranza E., De Martino G., Conte C., Giordano F. (2021). </a:t>
            </a:r>
            <a:r>
              <a:rPr lang="en-GB"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The implementation of the Italian National Seismic Prevention Plan: A focus on the seismic upgrading of critical buildings. International Journal of Disaster Risk Reduction . Volume 62(Issue 9817):102391. DOI: 10.1016/j.ijdrr.2021.102391</a:t>
            </a:r>
            <a:endParaRPr lang="it-IT"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p:txBody>
      </p:sp>
      <p:pic>
        <p:nvPicPr>
          <p:cNvPr id="32772" name="Immagine 7" descr="MARCHIO_DPC.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06362" y="1282153"/>
            <a:ext cx="2786063" cy="218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ttangolo 6"/>
          <p:cNvSpPr/>
          <p:nvPr/>
        </p:nvSpPr>
        <p:spPr>
          <a:xfrm>
            <a:off x="2699018" y="641875"/>
            <a:ext cx="6000751" cy="57150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it-IT" sz="2500" b="1" dirty="0">
                <a:solidFill>
                  <a:schemeClr val="bg2">
                    <a:lumMod val="75000"/>
                  </a:schemeClr>
                </a:solidFill>
                <a:latin typeface="Candara" panose="020E0502030303020204" pitchFamily="34" charset="0"/>
              </a:rPr>
              <a:t>GRAZIE PER L’ATTENZIONE</a:t>
            </a:r>
          </a:p>
        </p:txBody>
      </p:sp>
      <p:sp>
        <p:nvSpPr>
          <p:cNvPr id="8" name="Rettangolo 7"/>
          <p:cNvSpPr/>
          <p:nvPr/>
        </p:nvSpPr>
        <p:spPr>
          <a:xfrm>
            <a:off x="2699018" y="3464965"/>
            <a:ext cx="6000751" cy="5715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it-IT" sz="2000" u="sng" dirty="0">
                <a:solidFill>
                  <a:srgbClr val="0070C0"/>
                </a:solidFill>
              </a:rPr>
              <a:t>elena.speranza@protezionecivile.it</a:t>
            </a:r>
          </a:p>
        </p:txBody>
      </p:sp>
      <p:sp>
        <p:nvSpPr>
          <p:cNvPr id="3" name="Rettangolo 2"/>
          <p:cNvSpPr/>
          <p:nvPr/>
        </p:nvSpPr>
        <p:spPr>
          <a:xfrm>
            <a:off x="138630" y="6372774"/>
            <a:ext cx="11569700" cy="307777"/>
          </a:xfrm>
          <a:prstGeom prst="rect">
            <a:avLst/>
          </a:prstGeom>
        </p:spPr>
        <p:txBody>
          <a:bodyPr wrap="square">
            <a:spAutoFit/>
          </a:bodyPr>
          <a:lstStyle/>
          <a:p>
            <a:pPr marR="635" algn="just">
              <a:spcAft>
                <a:spcPts val="0"/>
              </a:spcAft>
            </a:pPr>
            <a:r>
              <a:rPr lang="it-IT"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Speranza E., De Martino G., Conte C., Dolce M., 2021. </a:t>
            </a:r>
            <a:r>
              <a:rPr lang="it-IT" sz="1400" dirty="0" err="1">
                <a:solidFill>
                  <a:srgbClr val="000000"/>
                </a:solidFill>
                <a:latin typeface="Arial Narrow" panose="020B0606020202030204" pitchFamily="34" charset="0"/>
                <a:ea typeface="Times New Roman" panose="02020603050405020304" pitchFamily="18" charset="0"/>
                <a:cs typeface="Arial" panose="020B0604020202020204" pitchFamily="34" charset="0"/>
              </a:rPr>
              <a:t>Italian</a:t>
            </a:r>
            <a:r>
              <a:rPr lang="it-IT"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National </a:t>
            </a:r>
            <a:r>
              <a:rPr lang="it-IT" sz="1400" dirty="0" err="1">
                <a:solidFill>
                  <a:srgbClr val="000000"/>
                </a:solidFill>
                <a:latin typeface="Arial Narrow" panose="020B0606020202030204" pitchFamily="34" charset="0"/>
                <a:ea typeface="Times New Roman" panose="02020603050405020304" pitchFamily="18" charset="0"/>
                <a:cs typeface="Arial" panose="020B0604020202020204" pitchFamily="34" charset="0"/>
              </a:rPr>
              <a:t>Seismic</a:t>
            </a:r>
            <a:r>
              <a:rPr lang="it-IT"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a:t>
            </a:r>
            <a:r>
              <a:rPr lang="it-IT" sz="1400" dirty="0" err="1">
                <a:solidFill>
                  <a:srgbClr val="000000"/>
                </a:solidFill>
                <a:latin typeface="Arial Narrow" panose="020B0606020202030204" pitchFamily="34" charset="0"/>
                <a:ea typeface="Times New Roman" panose="02020603050405020304" pitchFamily="18" charset="0"/>
                <a:cs typeface="Arial" panose="020B0604020202020204" pitchFamily="34" charset="0"/>
              </a:rPr>
              <a:t>Prevention</a:t>
            </a:r>
            <a:r>
              <a:rPr lang="it-IT"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Plan: </a:t>
            </a:r>
            <a:r>
              <a:rPr lang="it-IT" sz="1400" dirty="0" err="1">
                <a:solidFill>
                  <a:srgbClr val="000000"/>
                </a:solidFill>
                <a:latin typeface="Arial Narrow" panose="020B0606020202030204" pitchFamily="34" charset="0"/>
                <a:ea typeface="Times New Roman" panose="02020603050405020304" pitchFamily="18" charset="0"/>
                <a:cs typeface="Arial" panose="020B0604020202020204" pitchFamily="34" charset="0"/>
              </a:rPr>
              <a:t>cost</a:t>
            </a:r>
            <a:r>
              <a:rPr lang="it-IT"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a:t>
            </a:r>
            <a:r>
              <a:rPr lang="it-IT" sz="1400" dirty="0" err="1">
                <a:solidFill>
                  <a:srgbClr val="000000"/>
                </a:solidFill>
                <a:latin typeface="Arial Narrow" panose="020B0606020202030204" pitchFamily="34" charset="0"/>
                <a:ea typeface="Times New Roman" panose="02020603050405020304" pitchFamily="18" charset="0"/>
                <a:cs typeface="Arial" panose="020B0604020202020204" pitchFamily="34" charset="0"/>
              </a:rPr>
              <a:t>analyses</a:t>
            </a:r>
            <a:r>
              <a:rPr lang="it-IT"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for </a:t>
            </a:r>
            <a:r>
              <a:rPr lang="it-IT" sz="1400" dirty="0" err="1">
                <a:solidFill>
                  <a:srgbClr val="000000"/>
                </a:solidFill>
                <a:latin typeface="Arial Narrow" panose="020B0606020202030204" pitchFamily="34" charset="0"/>
                <a:ea typeface="Times New Roman" panose="02020603050405020304" pitchFamily="18" charset="0"/>
                <a:cs typeface="Arial" panose="020B0604020202020204" pitchFamily="34" charset="0"/>
              </a:rPr>
              <a:t>risk</a:t>
            </a:r>
            <a:r>
              <a:rPr lang="it-IT"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a:t>
            </a:r>
            <a:r>
              <a:rPr lang="it-IT" sz="1400" dirty="0" err="1">
                <a:solidFill>
                  <a:srgbClr val="000000"/>
                </a:solidFill>
                <a:latin typeface="Arial Narrow" panose="020B0606020202030204" pitchFamily="34" charset="0"/>
                <a:ea typeface="Times New Roman" panose="02020603050405020304" pitchFamily="18" charset="0"/>
                <a:cs typeface="Arial" panose="020B0604020202020204" pitchFamily="34" charset="0"/>
              </a:rPr>
              <a:t>reduction</a:t>
            </a:r>
            <a:r>
              <a:rPr lang="it-IT"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a:t>
            </a:r>
            <a:r>
              <a:rPr lang="it-IT" sz="1400" dirty="0" err="1">
                <a:solidFill>
                  <a:srgbClr val="000000"/>
                </a:solidFill>
                <a:latin typeface="Arial Narrow" panose="020B0606020202030204" pitchFamily="34" charset="0"/>
                <a:ea typeface="Times New Roman" panose="02020603050405020304" pitchFamily="18" charset="0"/>
                <a:cs typeface="Arial" panose="020B0604020202020204" pitchFamily="34" charset="0"/>
              </a:rPr>
              <a:t>policies</a:t>
            </a:r>
            <a:r>
              <a:rPr lang="it-IT"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DOI: 10.1016/j.prostr.2023.01.228</a:t>
            </a:r>
          </a:p>
        </p:txBody>
      </p:sp>
    </p:spTree>
    <p:extLst>
      <p:ext uri="{BB962C8B-B14F-4D97-AF65-F5344CB8AC3E}">
        <p14:creationId xmlns:p14="http://schemas.microsoft.com/office/powerpoint/2010/main" val="388686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o 1"/>
          <p:cNvGrpSpPr/>
          <p:nvPr/>
        </p:nvGrpSpPr>
        <p:grpSpPr>
          <a:xfrm>
            <a:off x="1990900" y="1219041"/>
            <a:ext cx="7674789" cy="5215243"/>
            <a:chOff x="290236" y="458116"/>
            <a:chExt cx="8736763" cy="5907966"/>
          </a:xfrm>
        </p:grpSpPr>
        <p:grpSp>
          <p:nvGrpSpPr>
            <p:cNvPr id="7" name="Gruppo 6"/>
            <p:cNvGrpSpPr/>
            <p:nvPr/>
          </p:nvGrpSpPr>
          <p:grpSpPr>
            <a:xfrm>
              <a:off x="290236" y="637477"/>
              <a:ext cx="8556902" cy="5600581"/>
              <a:chOff x="290237" y="1133475"/>
              <a:chExt cx="8556901" cy="5600580"/>
            </a:xfrm>
          </p:grpSpPr>
          <p:grpSp>
            <p:nvGrpSpPr>
              <p:cNvPr id="8" name="Gruppo 7"/>
              <p:cNvGrpSpPr/>
              <p:nvPr/>
            </p:nvGrpSpPr>
            <p:grpSpPr>
              <a:xfrm>
                <a:off x="290237" y="1133475"/>
                <a:ext cx="8556901" cy="5600580"/>
                <a:chOff x="290237" y="1133475"/>
                <a:chExt cx="8556901" cy="5600580"/>
              </a:xfrm>
            </p:grpSpPr>
            <p:sp>
              <p:nvSpPr>
                <p:cNvPr id="16" name="Rettangolo 15"/>
                <p:cNvSpPr/>
                <p:nvPr/>
              </p:nvSpPr>
              <p:spPr>
                <a:xfrm>
                  <a:off x="290237" y="1133475"/>
                  <a:ext cx="8556901" cy="5600580"/>
                </a:xfrm>
                <a:prstGeom prst="rect">
                  <a:avLst/>
                </a:prstGeom>
                <a:solidFill>
                  <a:schemeClr val="bg1"/>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pic>
              <p:nvPicPr>
                <p:cNvPr id="1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061" t="263" b="263"/>
                <a:stretch/>
              </p:blipFill>
              <p:spPr bwMode="auto">
                <a:xfrm>
                  <a:off x="387527" y="1269000"/>
                  <a:ext cx="8459611" cy="52200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9" name="Text Box 6"/>
              <p:cNvSpPr txBox="1">
                <a:spLocks noChangeArrowheads="1"/>
              </p:cNvSpPr>
              <p:nvPr/>
            </p:nvSpPr>
            <p:spPr bwMode="auto">
              <a:xfrm>
                <a:off x="1242001" y="4387195"/>
                <a:ext cx="1214864" cy="340232"/>
              </a:xfrm>
              <a:prstGeom prst="rect">
                <a:avLst/>
              </a:prstGeom>
              <a:noFill/>
              <a:ln w="9525" algn="ctr">
                <a:noFill/>
                <a:miter lim="800000"/>
                <a:headEnd/>
                <a:tailEnd/>
              </a:ln>
            </p:spPr>
            <p:txBody>
              <a:bodyPr wrap="square" lIns="0" rIns="0">
                <a:spAutoFit/>
              </a:bodyPr>
              <a:lstStyle>
                <a:defPPr>
                  <a:defRPr lang="it-IT"/>
                </a:defPPr>
                <a:lvl1pPr algn="ctr">
                  <a:lnSpc>
                    <a:spcPts val="1600"/>
                  </a:lnSpc>
                  <a:spcBef>
                    <a:spcPts val="0"/>
                  </a:spcBef>
                  <a:defRPr sz="1600" b="1">
                    <a:latin typeface="Candara" panose="020E0502030303020204" pitchFamily="34" charset="0"/>
                  </a:defRPr>
                </a:lvl1pPr>
              </a:lstStyle>
              <a:p>
                <a:r>
                  <a:rPr lang="it-IT" dirty="0"/>
                  <a:t>BELICE</a:t>
                </a:r>
              </a:p>
            </p:txBody>
          </p:sp>
          <p:sp>
            <p:nvSpPr>
              <p:cNvPr id="10" name="Text Box 6"/>
              <p:cNvSpPr txBox="1">
                <a:spLocks noChangeArrowheads="1"/>
              </p:cNvSpPr>
              <p:nvPr/>
            </p:nvSpPr>
            <p:spPr bwMode="auto">
              <a:xfrm>
                <a:off x="2348747" y="2839013"/>
                <a:ext cx="1080000" cy="340232"/>
              </a:xfrm>
              <a:prstGeom prst="rect">
                <a:avLst/>
              </a:prstGeom>
              <a:noFill/>
              <a:ln w="9525" algn="ctr">
                <a:noFill/>
                <a:miter lim="800000"/>
                <a:headEnd/>
                <a:tailEnd/>
              </a:ln>
            </p:spPr>
            <p:txBody>
              <a:bodyPr wrap="square" lIns="0" rIns="0">
                <a:spAutoFit/>
              </a:bodyPr>
              <a:lstStyle>
                <a:defPPr>
                  <a:defRPr lang="it-IT"/>
                </a:defPPr>
                <a:lvl1pPr algn="ctr">
                  <a:lnSpc>
                    <a:spcPts val="1600"/>
                  </a:lnSpc>
                  <a:spcBef>
                    <a:spcPts val="0"/>
                  </a:spcBef>
                  <a:defRPr sz="1600" b="1">
                    <a:latin typeface="Candara" panose="020E0502030303020204" pitchFamily="34" charset="0"/>
                  </a:defRPr>
                </a:lvl1pPr>
              </a:lstStyle>
              <a:p>
                <a:r>
                  <a:rPr lang="it-IT" dirty="0"/>
                  <a:t>FRIULI</a:t>
                </a:r>
              </a:p>
            </p:txBody>
          </p:sp>
          <p:sp>
            <p:nvSpPr>
              <p:cNvPr id="11" name="Text Box 6"/>
              <p:cNvSpPr txBox="1">
                <a:spLocks noChangeArrowheads="1"/>
              </p:cNvSpPr>
              <p:nvPr/>
            </p:nvSpPr>
            <p:spPr bwMode="auto">
              <a:xfrm>
                <a:off x="3103542" y="1556377"/>
                <a:ext cx="1592271" cy="366381"/>
              </a:xfrm>
              <a:prstGeom prst="rect">
                <a:avLst/>
              </a:prstGeom>
              <a:noFill/>
              <a:ln w="9525" algn="ctr">
                <a:noFill/>
                <a:miter lim="800000"/>
                <a:headEnd/>
                <a:tailEnd/>
              </a:ln>
            </p:spPr>
            <p:txBody>
              <a:bodyPr wrap="square" lIns="0" tIns="0" rIns="0" bIns="0">
                <a:spAutoFit/>
              </a:bodyPr>
              <a:lstStyle>
                <a:defPPr>
                  <a:defRPr lang="it-IT"/>
                </a:defPPr>
                <a:lvl1pPr algn="ctr">
                  <a:lnSpc>
                    <a:spcPts val="1200"/>
                  </a:lnSpc>
                  <a:spcBef>
                    <a:spcPts val="0"/>
                  </a:spcBef>
                  <a:defRPr sz="1600" b="1">
                    <a:latin typeface="Candara" panose="020E0502030303020204" pitchFamily="34" charset="0"/>
                  </a:defRPr>
                </a:lvl1pPr>
              </a:lstStyle>
              <a:p>
                <a:r>
                  <a:rPr lang="it-IT" dirty="0"/>
                  <a:t>IRPINIA</a:t>
                </a:r>
              </a:p>
              <a:p>
                <a:r>
                  <a:rPr lang="it-IT" dirty="0"/>
                  <a:t>BASILICATA</a:t>
                </a:r>
              </a:p>
            </p:txBody>
          </p:sp>
          <p:sp>
            <p:nvSpPr>
              <p:cNvPr id="12" name="Text Box 6"/>
              <p:cNvSpPr txBox="1">
                <a:spLocks noChangeArrowheads="1"/>
              </p:cNvSpPr>
              <p:nvPr/>
            </p:nvSpPr>
            <p:spPr bwMode="auto">
              <a:xfrm>
                <a:off x="5268101" y="4354065"/>
                <a:ext cx="1592271" cy="366381"/>
              </a:xfrm>
              <a:prstGeom prst="rect">
                <a:avLst/>
              </a:prstGeom>
              <a:noFill/>
              <a:ln w="9525" algn="ctr">
                <a:noFill/>
                <a:miter lim="800000"/>
                <a:headEnd/>
                <a:tailEnd/>
              </a:ln>
            </p:spPr>
            <p:txBody>
              <a:bodyPr wrap="square" lIns="0" tIns="0" rIns="0" bIns="0">
                <a:spAutoFit/>
              </a:bodyPr>
              <a:lstStyle>
                <a:defPPr>
                  <a:defRPr lang="it-IT"/>
                </a:defPPr>
                <a:lvl1pPr algn="ctr">
                  <a:lnSpc>
                    <a:spcPts val="1200"/>
                  </a:lnSpc>
                  <a:spcBef>
                    <a:spcPts val="0"/>
                  </a:spcBef>
                  <a:defRPr sz="1600" b="1">
                    <a:latin typeface="Candara" panose="020E0502030303020204" pitchFamily="34" charset="0"/>
                  </a:defRPr>
                </a:lvl1pPr>
              </a:lstStyle>
              <a:p>
                <a:r>
                  <a:rPr lang="it-IT" dirty="0"/>
                  <a:t>UMBRIA</a:t>
                </a:r>
              </a:p>
              <a:p>
                <a:r>
                  <a:rPr lang="it-IT" dirty="0"/>
                  <a:t>MARCHE</a:t>
                </a:r>
              </a:p>
            </p:txBody>
          </p:sp>
          <p:sp>
            <p:nvSpPr>
              <p:cNvPr id="13" name="Text Box 6"/>
              <p:cNvSpPr txBox="1">
                <a:spLocks noChangeArrowheads="1"/>
              </p:cNvSpPr>
              <p:nvPr/>
            </p:nvSpPr>
            <p:spPr bwMode="auto">
              <a:xfrm>
                <a:off x="7794641" y="3997573"/>
                <a:ext cx="859194" cy="366381"/>
              </a:xfrm>
              <a:prstGeom prst="rect">
                <a:avLst/>
              </a:prstGeom>
              <a:noFill/>
              <a:ln w="9525" algn="ctr">
                <a:noFill/>
                <a:miter lim="800000"/>
                <a:headEnd/>
                <a:tailEnd/>
              </a:ln>
            </p:spPr>
            <p:txBody>
              <a:bodyPr wrap="square" lIns="0" tIns="0" rIns="0" bIns="0">
                <a:spAutoFit/>
              </a:bodyPr>
              <a:lstStyle>
                <a:defPPr>
                  <a:defRPr lang="it-IT"/>
                </a:defPPr>
                <a:lvl1pPr algn="ctr">
                  <a:lnSpc>
                    <a:spcPts val="1600"/>
                  </a:lnSpc>
                  <a:spcBef>
                    <a:spcPts val="0"/>
                  </a:spcBef>
                  <a:defRPr sz="1600" b="1">
                    <a:latin typeface="Candara" panose="020E0502030303020204" pitchFamily="34" charset="0"/>
                  </a:defRPr>
                </a:lvl1pPr>
              </a:lstStyle>
              <a:p>
                <a:pPr>
                  <a:lnSpc>
                    <a:spcPts val="1200"/>
                  </a:lnSpc>
                </a:pPr>
                <a:r>
                  <a:rPr lang="it-IT" dirty="0"/>
                  <a:t>CENTRO</a:t>
                </a:r>
              </a:p>
              <a:p>
                <a:pPr>
                  <a:lnSpc>
                    <a:spcPts val="1200"/>
                  </a:lnSpc>
                </a:pPr>
                <a:r>
                  <a:rPr lang="it-IT" dirty="0"/>
                  <a:t>ITALIA</a:t>
                </a:r>
              </a:p>
            </p:txBody>
          </p:sp>
          <p:sp>
            <p:nvSpPr>
              <p:cNvPr id="14" name="Text Box 6"/>
              <p:cNvSpPr txBox="1">
                <a:spLocks noChangeArrowheads="1"/>
              </p:cNvSpPr>
              <p:nvPr/>
            </p:nvSpPr>
            <p:spPr bwMode="auto">
              <a:xfrm>
                <a:off x="6631966" y="4334381"/>
                <a:ext cx="1592271" cy="192053"/>
              </a:xfrm>
              <a:prstGeom prst="rect">
                <a:avLst/>
              </a:prstGeom>
              <a:noFill/>
              <a:ln w="9525" algn="ctr">
                <a:noFill/>
                <a:miter lim="800000"/>
                <a:headEnd/>
                <a:tailEnd/>
              </a:ln>
            </p:spPr>
            <p:txBody>
              <a:bodyPr wrap="square" lIns="0" tIns="0" rIns="0" bIns="0">
                <a:spAutoFit/>
              </a:bodyPr>
              <a:lstStyle>
                <a:defPPr>
                  <a:defRPr lang="it-IT"/>
                </a:defPPr>
                <a:lvl1pPr algn="ctr">
                  <a:lnSpc>
                    <a:spcPts val="1200"/>
                  </a:lnSpc>
                  <a:spcBef>
                    <a:spcPts val="0"/>
                  </a:spcBef>
                  <a:defRPr sz="1600" b="1">
                    <a:latin typeface="Candara" panose="020E0502030303020204" pitchFamily="34" charset="0"/>
                  </a:defRPr>
                </a:lvl1pPr>
              </a:lstStyle>
              <a:p>
                <a:r>
                  <a:rPr lang="it-IT" dirty="0"/>
                  <a:t>L’AQUILA</a:t>
                </a:r>
              </a:p>
            </p:txBody>
          </p:sp>
          <p:sp>
            <p:nvSpPr>
              <p:cNvPr id="15" name="Text Box 6"/>
              <p:cNvSpPr txBox="1">
                <a:spLocks noChangeArrowheads="1"/>
              </p:cNvSpPr>
              <p:nvPr/>
            </p:nvSpPr>
            <p:spPr bwMode="auto">
              <a:xfrm>
                <a:off x="7261880" y="4990922"/>
                <a:ext cx="1215001" cy="192053"/>
              </a:xfrm>
              <a:prstGeom prst="rect">
                <a:avLst/>
              </a:prstGeom>
              <a:noFill/>
              <a:ln w="9525" algn="ctr">
                <a:noFill/>
                <a:miter lim="800000"/>
                <a:headEnd/>
                <a:tailEnd/>
              </a:ln>
            </p:spPr>
            <p:txBody>
              <a:bodyPr wrap="square" lIns="0" tIns="0" rIns="0" bIns="0">
                <a:spAutoFit/>
              </a:bodyPr>
              <a:lstStyle>
                <a:defPPr>
                  <a:defRPr lang="it-IT"/>
                </a:defPPr>
                <a:lvl1pPr algn="ctr">
                  <a:lnSpc>
                    <a:spcPts val="1600"/>
                  </a:lnSpc>
                  <a:spcBef>
                    <a:spcPts val="0"/>
                  </a:spcBef>
                  <a:defRPr sz="1600" b="1">
                    <a:latin typeface="Candara" panose="020E0502030303020204" pitchFamily="34" charset="0"/>
                  </a:defRPr>
                </a:lvl1pPr>
              </a:lstStyle>
              <a:p>
                <a:pPr>
                  <a:lnSpc>
                    <a:spcPts val="1200"/>
                  </a:lnSpc>
                </a:pPr>
                <a:r>
                  <a:rPr lang="it-IT" dirty="0"/>
                  <a:t>E-R</a:t>
                </a:r>
              </a:p>
            </p:txBody>
          </p:sp>
        </p:grpSp>
        <p:sp>
          <p:nvSpPr>
            <p:cNvPr id="18" name="Rettangolo 2"/>
            <p:cNvSpPr/>
            <p:nvPr/>
          </p:nvSpPr>
          <p:spPr>
            <a:xfrm>
              <a:off x="290236" y="5912827"/>
              <a:ext cx="8556900" cy="453255"/>
            </a:xfrm>
            <a:prstGeom prst="rect">
              <a:avLst/>
            </a:prstGeom>
            <a:solidFill>
              <a:srgbClr val="FFD966"/>
            </a:solidFill>
            <a:ln w="3175">
              <a:solidFill>
                <a:schemeClr val="tx1"/>
              </a:solidFill>
            </a:ln>
          </p:spPr>
          <p:txBody>
            <a:bodyPr wrap="square" anchor="ctr" anchorCtr="0">
              <a:spAutoFit/>
            </a:bodyPr>
            <a:lstStyle/>
            <a:p>
              <a:pPr algn="r"/>
              <a:r>
                <a:rPr lang="it-IT" sz="2000" b="1" dirty="0">
                  <a:solidFill>
                    <a:schemeClr val="accent2">
                      <a:lumMod val="75000"/>
                    </a:schemeClr>
                  </a:solidFill>
                  <a:effectLst>
                    <a:outerShdw blurRad="38100" dist="38100" dir="2700000" algn="tl">
                      <a:srgbClr val="000000">
                        <a:alpha val="43137"/>
                      </a:srgbClr>
                    </a:outerShdw>
                  </a:effectLst>
                  <a:latin typeface="Candara" panose="020E0502030303020204" pitchFamily="34" charset="0"/>
                  <a:ea typeface="MS Mincho"/>
                </a:rPr>
                <a:t>COMPLESSIVAMENTE ~ 212,5 MLD € </a:t>
              </a:r>
              <a:r>
                <a:rPr lang="it-IT" sz="2000" b="1" dirty="0">
                  <a:solidFill>
                    <a:schemeClr val="accent2">
                      <a:lumMod val="75000"/>
                    </a:schemeClr>
                  </a:solidFill>
                  <a:effectLst>
                    <a:outerShdw blurRad="38100" dist="38100" dir="2700000" algn="tl">
                      <a:srgbClr val="000000">
                        <a:alpha val="43137"/>
                      </a:srgbClr>
                    </a:outerShdw>
                  </a:effectLst>
                  <a:latin typeface="Candara" panose="020E0502030303020204" pitchFamily="34" charset="0"/>
                  <a:ea typeface="MS Mincho"/>
                  <a:sym typeface="Wingdings" panose="05000000000000000000" pitchFamily="2" charset="2"/>
                </a:rPr>
                <a:t></a:t>
              </a:r>
              <a:r>
                <a:rPr lang="it-IT" sz="2000" b="1" dirty="0">
                  <a:solidFill>
                    <a:schemeClr val="accent2">
                      <a:lumMod val="75000"/>
                    </a:schemeClr>
                  </a:solidFill>
                  <a:effectLst>
                    <a:outerShdw blurRad="38100" dist="38100" dir="2700000" algn="tl">
                      <a:srgbClr val="000000">
                        <a:alpha val="43137"/>
                      </a:srgbClr>
                    </a:outerShdw>
                  </a:effectLst>
                  <a:latin typeface="Candara" panose="020E0502030303020204" pitchFamily="34" charset="0"/>
                  <a:ea typeface="MS Mincho"/>
                </a:rPr>
                <a:t> ~ 4,2 MLD €/anno</a:t>
              </a:r>
            </a:p>
          </p:txBody>
        </p:sp>
        <p:sp>
          <p:nvSpPr>
            <p:cNvPr id="19" name="Rettangolo 18"/>
            <p:cNvSpPr/>
            <p:nvPr/>
          </p:nvSpPr>
          <p:spPr>
            <a:xfrm>
              <a:off x="1440223" y="1547544"/>
              <a:ext cx="2244659" cy="458262"/>
            </a:xfrm>
            <a:prstGeom prst="rect">
              <a:avLst/>
            </a:prstGeom>
            <a:solidFill>
              <a:schemeClr val="accent2">
                <a:lumMod val="20000"/>
                <a:lumOff val="80000"/>
              </a:schemeClr>
            </a:solidFill>
            <a:ln w="28575">
              <a:solidFill>
                <a:schemeClr val="accent2"/>
              </a:solidFill>
            </a:ln>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a:r>
                <a:rPr lang="it-IT" sz="2400" b="1" dirty="0">
                  <a:solidFill>
                    <a:schemeClr val="accent2"/>
                  </a:solidFill>
                  <a:effectLst>
                    <a:outerShdw blurRad="38100" dist="38100" dir="2700000" algn="tl">
                      <a:srgbClr val="000000">
                        <a:alpha val="43137"/>
                      </a:srgbClr>
                    </a:outerShdw>
                  </a:effectLst>
                  <a:latin typeface="Candara" panose="020E0502030303020204" pitchFamily="34" charset="0"/>
                </a:rPr>
                <a:t>5.100 VITTIME</a:t>
              </a:r>
            </a:p>
          </p:txBody>
        </p:sp>
        <p:pic>
          <p:nvPicPr>
            <p:cNvPr id="2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4875674" y="458116"/>
              <a:ext cx="4151325" cy="2826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 name="Rectangle 2">
            <a:extLst>
              <a:ext uri="{FF2B5EF4-FFF2-40B4-BE49-F238E27FC236}">
                <a16:creationId xmlns:a16="http://schemas.microsoft.com/office/drawing/2014/main" id="{4CA95121-EB0E-C10F-B260-B3DF5A9B4BA4}"/>
              </a:ext>
            </a:extLst>
          </p:cNvPr>
          <p:cNvSpPr txBox="1">
            <a:spLocks noChangeArrowheads="1"/>
          </p:cNvSpPr>
          <p:nvPr/>
        </p:nvSpPr>
        <p:spPr>
          <a:xfrm>
            <a:off x="1336132" y="382474"/>
            <a:ext cx="8817488" cy="552224"/>
          </a:xfrm>
          <a:prstGeom prst="rect">
            <a:avLst/>
          </a:prstGeom>
        </p:spPr>
        <p:txBody>
          <a:bodyPr vert="horz" lIns="68580" tIns="34290" rIns="270000" bIns="34290" rtlCol="0" anchor="t">
            <a:noAutofit/>
          </a:bodyPr>
          <a:lstStyle>
            <a:lvl1pPr algn="l" defTabSz="914377" rtl="0" eaLnBrk="1" latinLnBrk="0" hangingPunct="1">
              <a:lnSpc>
                <a:spcPct val="90000"/>
              </a:lnSpc>
              <a:spcBef>
                <a:spcPct val="0"/>
              </a:spcBef>
              <a:buNone/>
              <a:defRPr sz="6000" kern="1200">
                <a:solidFill>
                  <a:schemeClr val="tx1"/>
                </a:solidFill>
                <a:latin typeface="+mj-lt"/>
                <a:ea typeface="+mj-ea"/>
                <a:cs typeface="+mj-cs"/>
              </a:defRPr>
            </a:lvl1pPr>
          </a:lstStyle>
          <a:p>
            <a:pPr>
              <a:tabLst>
                <a:tab pos="6524625" algn="l"/>
              </a:tabLst>
              <a:defRPr/>
            </a:pPr>
            <a:r>
              <a:rPr lang="it-IT" altLang="it-IT" sz="3100" b="1" dirty="0">
                <a:solidFill>
                  <a:srgbClr val="003366"/>
                </a:solidFill>
                <a:latin typeface="+mn-lt"/>
                <a:ea typeface="+mn-ea"/>
                <a:cs typeface="Arial" charset="0"/>
              </a:rPr>
              <a:t>Costo dei terremoti italiani negli ultimi 50 anni</a:t>
            </a:r>
          </a:p>
        </p:txBody>
      </p:sp>
      <p:cxnSp>
        <p:nvCxnSpPr>
          <p:cNvPr id="4" name="Connettore diritto 3">
            <a:extLst>
              <a:ext uri="{FF2B5EF4-FFF2-40B4-BE49-F238E27FC236}">
                <a16:creationId xmlns:a16="http://schemas.microsoft.com/office/drawing/2014/main" id="{6DF119AA-4E96-E50F-2E1E-9DA31B3C62DA}"/>
              </a:ext>
            </a:extLst>
          </p:cNvPr>
          <p:cNvCxnSpPr>
            <a:cxnSpLocks/>
          </p:cNvCxnSpPr>
          <p:nvPr/>
        </p:nvCxnSpPr>
        <p:spPr>
          <a:xfrm>
            <a:off x="1362636" y="1008971"/>
            <a:ext cx="2732750"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84948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la 3"/>
          <p:cNvGraphicFramePr>
            <a:graphicFrameLocks noGrp="1"/>
          </p:cNvGraphicFramePr>
          <p:nvPr/>
        </p:nvGraphicFramePr>
        <p:xfrm>
          <a:off x="561688" y="2913360"/>
          <a:ext cx="5040141" cy="1737360"/>
        </p:xfrm>
        <a:graphic>
          <a:graphicData uri="http://schemas.openxmlformats.org/drawingml/2006/table">
            <a:tbl>
              <a:tblPr firstRow="1" firstCol="1" bandRow="1">
                <a:tableStyleId>{21E4AEA4-8DFA-4A89-87EB-49C32662AFE0}</a:tableStyleId>
              </a:tblPr>
              <a:tblGrid>
                <a:gridCol w="1050383">
                  <a:extLst>
                    <a:ext uri="{9D8B030D-6E8A-4147-A177-3AD203B41FA5}">
                      <a16:colId xmlns:a16="http://schemas.microsoft.com/office/drawing/2014/main" val="20000"/>
                    </a:ext>
                  </a:extLst>
                </a:gridCol>
                <a:gridCol w="1195055">
                  <a:extLst>
                    <a:ext uri="{9D8B030D-6E8A-4147-A177-3AD203B41FA5}">
                      <a16:colId xmlns:a16="http://schemas.microsoft.com/office/drawing/2014/main" val="20001"/>
                    </a:ext>
                  </a:extLst>
                </a:gridCol>
                <a:gridCol w="1338547">
                  <a:extLst>
                    <a:ext uri="{9D8B030D-6E8A-4147-A177-3AD203B41FA5}">
                      <a16:colId xmlns:a16="http://schemas.microsoft.com/office/drawing/2014/main" val="20002"/>
                    </a:ext>
                  </a:extLst>
                </a:gridCol>
                <a:gridCol w="1456156">
                  <a:extLst>
                    <a:ext uri="{9D8B030D-6E8A-4147-A177-3AD203B41FA5}">
                      <a16:colId xmlns:a16="http://schemas.microsoft.com/office/drawing/2014/main" val="20003"/>
                    </a:ext>
                  </a:extLst>
                </a:gridCol>
              </a:tblGrid>
              <a:tr h="568960">
                <a:tc>
                  <a:txBody>
                    <a:bodyPr/>
                    <a:lstStyle/>
                    <a:p>
                      <a:pPr algn="l"/>
                      <a:r>
                        <a:rPr lang="it-IT" sz="1900" dirty="0">
                          <a:effectLst/>
                          <a:latin typeface="Candara" panose="020E0502030303020204" pitchFamily="34" charset="0"/>
                        </a:rPr>
                        <a:t> </a:t>
                      </a:r>
                    </a:p>
                  </a:txBody>
                  <a:tcPr marL="68580" marR="68580" marT="0" marB="0" anchor="ctr"/>
                </a:tc>
                <a:tc>
                  <a:txBody>
                    <a:bodyPr/>
                    <a:lstStyle/>
                    <a:p>
                      <a:pPr algn="ctr"/>
                      <a:r>
                        <a:rPr lang="it-IT" sz="1900" dirty="0">
                          <a:effectLst/>
                          <a:latin typeface="Candara" panose="020E0502030303020204" pitchFamily="34" charset="0"/>
                        </a:rPr>
                        <a:t>Costi</a:t>
                      </a:r>
                    </a:p>
                  </a:txBody>
                  <a:tcPr marL="68580" marR="68580" marT="0" marB="0" anchor="ctr"/>
                </a:tc>
                <a:tc>
                  <a:txBody>
                    <a:bodyPr/>
                    <a:lstStyle/>
                    <a:p>
                      <a:pPr algn="ctr"/>
                      <a:r>
                        <a:rPr lang="it-IT" sz="1900" dirty="0">
                          <a:effectLst/>
                          <a:latin typeface="Candara" panose="020E0502030303020204" pitchFamily="34" charset="0"/>
                        </a:rPr>
                        <a:t>Inagibili b.t.</a:t>
                      </a:r>
                    </a:p>
                  </a:txBody>
                  <a:tcPr marL="68580" marR="68580" marT="0" marB="0" anchor="ctr"/>
                </a:tc>
                <a:tc>
                  <a:txBody>
                    <a:bodyPr/>
                    <a:lstStyle/>
                    <a:p>
                      <a:pPr algn="ctr"/>
                      <a:r>
                        <a:rPr lang="it-IT" sz="1900">
                          <a:effectLst/>
                          <a:latin typeface="Candara" panose="020E0502030303020204" pitchFamily="34" charset="0"/>
                        </a:rPr>
                        <a:t>Inagibili l.t</a:t>
                      </a:r>
                      <a:r>
                        <a:rPr lang="en-GB" sz="1900">
                          <a:effectLst/>
                          <a:latin typeface="Candara" panose="020E0502030303020204" pitchFamily="34" charset="0"/>
                        </a:rPr>
                        <a:t>.</a:t>
                      </a:r>
                      <a:endParaRPr lang="it-IT" sz="1900">
                        <a:effectLst/>
                        <a:latin typeface="Candara" panose="020E0502030303020204" pitchFamily="34" charset="0"/>
                      </a:endParaRPr>
                    </a:p>
                  </a:txBody>
                  <a:tcPr marL="68580" marR="68580" marT="0" marB="0" anchor="ctr"/>
                </a:tc>
                <a:extLst>
                  <a:ext uri="{0D108BD9-81ED-4DB2-BD59-A6C34878D82A}">
                    <a16:rowId xmlns:a16="http://schemas.microsoft.com/office/drawing/2014/main" val="10000"/>
                  </a:ext>
                </a:extLst>
              </a:tr>
              <a:tr h="284480">
                <a:tc>
                  <a:txBody>
                    <a:bodyPr/>
                    <a:lstStyle/>
                    <a:p>
                      <a:pPr algn="l"/>
                      <a:r>
                        <a:rPr lang="en-GB" sz="1900" dirty="0">
                          <a:effectLst/>
                          <a:latin typeface="Candara" panose="020E0502030303020204" pitchFamily="34" charset="0"/>
                        </a:rPr>
                        <a:t>Media</a:t>
                      </a:r>
                      <a:endParaRPr lang="it-IT" sz="1900" dirty="0">
                        <a:effectLst/>
                        <a:latin typeface="Candara" panose="020E0502030303020204" pitchFamily="34" charset="0"/>
                      </a:endParaRPr>
                    </a:p>
                  </a:txBody>
                  <a:tcPr marL="68580" marR="68580" marT="0" marB="0" anchor="ctr"/>
                </a:tc>
                <a:tc>
                  <a:txBody>
                    <a:bodyPr/>
                    <a:lstStyle/>
                    <a:p>
                      <a:pPr algn="r"/>
                      <a:r>
                        <a:rPr lang="en-GB" sz="1900" b="1" dirty="0">
                          <a:solidFill>
                            <a:srgbClr val="FF0000"/>
                          </a:solidFill>
                          <a:effectLst/>
                          <a:latin typeface="Candara" panose="020E0502030303020204" pitchFamily="34" charset="0"/>
                        </a:rPr>
                        <a:t>2,13</a:t>
                      </a:r>
                      <a:endParaRPr lang="it-IT" sz="1900" b="1" dirty="0">
                        <a:solidFill>
                          <a:srgbClr val="FF0000"/>
                        </a:solidFill>
                        <a:effectLst/>
                        <a:latin typeface="Candara" panose="020E0502030303020204" pitchFamily="34" charset="0"/>
                      </a:endParaRPr>
                    </a:p>
                  </a:txBody>
                  <a:tcPr marL="68580" marR="68580" marT="0" marB="0" anchor="ctr"/>
                </a:tc>
                <a:tc>
                  <a:txBody>
                    <a:bodyPr/>
                    <a:lstStyle/>
                    <a:p>
                      <a:pPr algn="r"/>
                      <a:r>
                        <a:rPr lang="en-GB" sz="1900" dirty="0">
                          <a:effectLst/>
                          <a:latin typeface="Candara" panose="020E0502030303020204" pitchFamily="34" charset="0"/>
                        </a:rPr>
                        <a:t>20.938</a:t>
                      </a:r>
                      <a:endParaRPr lang="it-IT" sz="1900" dirty="0">
                        <a:effectLst/>
                        <a:latin typeface="Candara" panose="020E0502030303020204" pitchFamily="34" charset="0"/>
                      </a:endParaRPr>
                    </a:p>
                  </a:txBody>
                  <a:tcPr marL="68580" marR="68580" marT="0" marB="0" anchor="ctr"/>
                </a:tc>
                <a:tc>
                  <a:txBody>
                    <a:bodyPr/>
                    <a:lstStyle/>
                    <a:p>
                      <a:pPr algn="r"/>
                      <a:r>
                        <a:rPr lang="en-GB" sz="1900" dirty="0">
                          <a:effectLst/>
                          <a:latin typeface="Candara" panose="020E0502030303020204" pitchFamily="34" charset="0"/>
                        </a:rPr>
                        <a:t>15.635</a:t>
                      </a:r>
                      <a:endParaRPr lang="it-IT" sz="1900" dirty="0">
                        <a:effectLst/>
                        <a:latin typeface="Candara" panose="020E0502030303020204" pitchFamily="34" charset="0"/>
                      </a:endParaRPr>
                    </a:p>
                  </a:txBody>
                  <a:tcPr marL="68580" marR="68580" marT="0" marB="0" anchor="ctr"/>
                </a:tc>
                <a:extLst>
                  <a:ext uri="{0D108BD9-81ED-4DB2-BD59-A6C34878D82A}">
                    <a16:rowId xmlns:a16="http://schemas.microsoft.com/office/drawing/2014/main" val="10001"/>
                  </a:ext>
                </a:extLst>
              </a:tr>
              <a:tr h="284480">
                <a:tc>
                  <a:txBody>
                    <a:bodyPr/>
                    <a:lstStyle/>
                    <a:p>
                      <a:pPr algn="l"/>
                      <a:r>
                        <a:rPr lang="en-GB" sz="1900" dirty="0">
                          <a:effectLst/>
                          <a:latin typeface="Candara" panose="020E0502030303020204" pitchFamily="34" charset="0"/>
                        </a:rPr>
                        <a:t>Massimo</a:t>
                      </a:r>
                      <a:endParaRPr lang="it-IT" sz="1900" dirty="0">
                        <a:effectLst/>
                        <a:latin typeface="Candara" panose="020E0502030303020204" pitchFamily="34" charset="0"/>
                      </a:endParaRPr>
                    </a:p>
                  </a:txBody>
                  <a:tcPr marL="68580" marR="68580" marT="0" marB="0" anchor="ctr"/>
                </a:tc>
                <a:tc>
                  <a:txBody>
                    <a:bodyPr/>
                    <a:lstStyle/>
                    <a:p>
                      <a:pPr algn="r"/>
                      <a:r>
                        <a:rPr lang="en-GB" sz="1900">
                          <a:effectLst/>
                          <a:latin typeface="Candara" panose="020E0502030303020204" pitchFamily="34" charset="0"/>
                        </a:rPr>
                        <a:t>3,27</a:t>
                      </a:r>
                      <a:endParaRPr lang="it-IT" sz="1900">
                        <a:effectLst/>
                        <a:latin typeface="Candara" panose="020E0502030303020204" pitchFamily="34" charset="0"/>
                      </a:endParaRPr>
                    </a:p>
                  </a:txBody>
                  <a:tcPr marL="68580" marR="68580" marT="0" marB="0" anchor="ctr"/>
                </a:tc>
                <a:tc>
                  <a:txBody>
                    <a:bodyPr/>
                    <a:lstStyle/>
                    <a:p>
                      <a:pPr algn="r"/>
                      <a:r>
                        <a:rPr lang="en-GB" sz="1900" dirty="0">
                          <a:effectLst/>
                          <a:latin typeface="Candara" panose="020E0502030303020204" pitchFamily="34" charset="0"/>
                        </a:rPr>
                        <a:t>31.847</a:t>
                      </a:r>
                      <a:endParaRPr lang="it-IT" sz="1900" dirty="0">
                        <a:effectLst/>
                        <a:latin typeface="Candara" panose="020E0502030303020204" pitchFamily="34" charset="0"/>
                      </a:endParaRPr>
                    </a:p>
                  </a:txBody>
                  <a:tcPr marL="68580" marR="68580" marT="0" marB="0" anchor="ctr"/>
                </a:tc>
                <a:tc>
                  <a:txBody>
                    <a:bodyPr/>
                    <a:lstStyle/>
                    <a:p>
                      <a:pPr algn="r"/>
                      <a:r>
                        <a:rPr lang="en-GB" sz="1900" dirty="0">
                          <a:effectLst/>
                          <a:latin typeface="Candara" panose="020E0502030303020204" pitchFamily="34" charset="0"/>
                        </a:rPr>
                        <a:t>22.024</a:t>
                      </a:r>
                      <a:endParaRPr lang="it-IT" sz="1900" dirty="0">
                        <a:effectLst/>
                        <a:latin typeface="Candara" panose="020E0502030303020204" pitchFamily="34" charset="0"/>
                      </a:endParaRPr>
                    </a:p>
                  </a:txBody>
                  <a:tcPr marL="68580" marR="68580" marT="0" marB="0" anchor="ctr"/>
                </a:tc>
                <a:extLst>
                  <a:ext uri="{0D108BD9-81ED-4DB2-BD59-A6C34878D82A}">
                    <a16:rowId xmlns:a16="http://schemas.microsoft.com/office/drawing/2014/main" val="10002"/>
                  </a:ext>
                </a:extLst>
              </a:tr>
              <a:tr h="284480">
                <a:tc>
                  <a:txBody>
                    <a:bodyPr/>
                    <a:lstStyle/>
                    <a:p>
                      <a:pPr algn="l"/>
                      <a:r>
                        <a:rPr lang="it-IT" sz="1900" dirty="0">
                          <a:effectLst/>
                          <a:latin typeface="Candara" panose="020E0502030303020204" pitchFamily="34" charset="0"/>
                        </a:rPr>
                        <a:t>Minimo</a:t>
                      </a:r>
                    </a:p>
                  </a:txBody>
                  <a:tcPr marL="68580" marR="68580" marT="0" marB="0" anchor="ctr"/>
                </a:tc>
                <a:tc>
                  <a:txBody>
                    <a:bodyPr/>
                    <a:lstStyle/>
                    <a:p>
                      <a:pPr algn="r"/>
                      <a:r>
                        <a:rPr lang="en-GB" sz="1900" dirty="0">
                          <a:effectLst/>
                          <a:latin typeface="Candara" panose="020E0502030303020204" pitchFamily="34" charset="0"/>
                        </a:rPr>
                        <a:t>1,27</a:t>
                      </a:r>
                      <a:endParaRPr lang="it-IT" sz="1900" dirty="0">
                        <a:effectLst/>
                        <a:latin typeface="Candara" panose="020E0502030303020204" pitchFamily="34" charset="0"/>
                      </a:endParaRPr>
                    </a:p>
                  </a:txBody>
                  <a:tcPr marL="68580" marR="68580" marT="0" marB="0" anchor="ctr"/>
                </a:tc>
                <a:tc>
                  <a:txBody>
                    <a:bodyPr/>
                    <a:lstStyle/>
                    <a:p>
                      <a:pPr indent="-8255" algn="r"/>
                      <a:r>
                        <a:rPr lang="en-GB" sz="1900" dirty="0">
                          <a:effectLst/>
                          <a:latin typeface="Candara" panose="020E0502030303020204" pitchFamily="34" charset="0"/>
                        </a:rPr>
                        <a:t>9.962</a:t>
                      </a:r>
                      <a:endParaRPr lang="it-IT" sz="1900" dirty="0">
                        <a:effectLst/>
                        <a:latin typeface="Candara" panose="020E0502030303020204" pitchFamily="34" charset="0"/>
                      </a:endParaRPr>
                    </a:p>
                  </a:txBody>
                  <a:tcPr marL="68580" marR="68580" marT="0" marB="0" anchor="ctr"/>
                </a:tc>
                <a:tc>
                  <a:txBody>
                    <a:bodyPr/>
                    <a:lstStyle/>
                    <a:p>
                      <a:pPr algn="r"/>
                      <a:r>
                        <a:rPr lang="en-GB" sz="1900" dirty="0">
                          <a:effectLst/>
                          <a:latin typeface="Candara" panose="020E0502030303020204" pitchFamily="34" charset="0"/>
                        </a:rPr>
                        <a:t>7.404</a:t>
                      </a:r>
                      <a:endParaRPr lang="it-IT" sz="1900" dirty="0">
                        <a:effectLst/>
                        <a:latin typeface="Candara" panose="020E0502030303020204" pitchFamily="34" charset="0"/>
                      </a:endParaRPr>
                    </a:p>
                  </a:txBody>
                  <a:tcPr marL="68580" marR="68580" marT="0" marB="0" anchor="ctr"/>
                </a:tc>
                <a:extLst>
                  <a:ext uri="{0D108BD9-81ED-4DB2-BD59-A6C34878D82A}">
                    <a16:rowId xmlns:a16="http://schemas.microsoft.com/office/drawing/2014/main" val="10003"/>
                  </a:ext>
                </a:extLst>
              </a:tr>
            </a:tbl>
          </a:graphicData>
        </a:graphic>
      </p:graphicFrame>
      <p:sp>
        <p:nvSpPr>
          <p:cNvPr id="5" name="Rettangolo 10"/>
          <p:cNvSpPr/>
          <p:nvPr/>
        </p:nvSpPr>
        <p:spPr>
          <a:xfrm>
            <a:off x="561688" y="4598871"/>
            <a:ext cx="5175139" cy="677108"/>
          </a:xfrm>
          <a:prstGeom prst="rect">
            <a:avLst/>
          </a:prstGeom>
        </p:spPr>
        <p:txBody>
          <a:bodyPr wrap="square">
            <a:spAutoFit/>
          </a:bodyPr>
          <a:lstStyle/>
          <a:p>
            <a:pPr algn="just"/>
            <a:r>
              <a:rPr lang="it-IT" altLang="it-IT" sz="1900" kern="0" dirty="0">
                <a:latin typeface="Candara" panose="020E0502030303020204" pitchFamily="34" charset="0"/>
                <a:cs typeface="Times New Roman" panose="02020603050405020304" pitchFamily="18" charset="0"/>
              </a:rPr>
              <a:t>Valori medi, massimi e minimi del numero previsto di vittime, feriti e senzatetto in 1 anno</a:t>
            </a:r>
          </a:p>
        </p:txBody>
      </p:sp>
      <p:graphicFrame>
        <p:nvGraphicFramePr>
          <p:cNvPr id="6" name="Tabella 5"/>
          <p:cNvGraphicFramePr>
            <a:graphicFrameLocks noGrp="1"/>
          </p:cNvGraphicFramePr>
          <p:nvPr/>
        </p:nvGraphicFramePr>
        <p:xfrm>
          <a:off x="629188" y="5275979"/>
          <a:ext cx="5040137" cy="1447800"/>
        </p:xfrm>
        <a:graphic>
          <a:graphicData uri="http://schemas.openxmlformats.org/drawingml/2006/table">
            <a:tbl>
              <a:tblPr firstRow="1" firstCol="1" bandRow="1">
                <a:tableStyleId>{21E4AEA4-8DFA-4A89-87EB-49C32662AFE0}</a:tableStyleId>
              </a:tblPr>
              <a:tblGrid>
                <a:gridCol w="1036253">
                  <a:extLst>
                    <a:ext uri="{9D8B030D-6E8A-4147-A177-3AD203B41FA5}">
                      <a16:colId xmlns:a16="http://schemas.microsoft.com/office/drawing/2014/main" val="20000"/>
                    </a:ext>
                  </a:extLst>
                </a:gridCol>
                <a:gridCol w="1258884">
                  <a:extLst>
                    <a:ext uri="{9D8B030D-6E8A-4147-A177-3AD203B41FA5}">
                      <a16:colId xmlns:a16="http://schemas.microsoft.com/office/drawing/2014/main" val="20001"/>
                    </a:ext>
                  </a:extLst>
                </a:gridCol>
                <a:gridCol w="1305000">
                  <a:extLst>
                    <a:ext uri="{9D8B030D-6E8A-4147-A177-3AD203B41FA5}">
                      <a16:colId xmlns:a16="http://schemas.microsoft.com/office/drawing/2014/main" val="20002"/>
                    </a:ext>
                  </a:extLst>
                </a:gridCol>
                <a:gridCol w="1440000">
                  <a:extLst>
                    <a:ext uri="{9D8B030D-6E8A-4147-A177-3AD203B41FA5}">
                      <a16:colId xmlns:a16="http://schemas.microsoft.com/office/drawing/2014/main" val="20003"/>
                    </a:ext>
                  </a:extLst>
                </a:gridCol>
              </a:tblGrid>
              <a:tr h="284480">
                <a:tc>
                  <a:txBody>
                    <a:bodyPr/>
                    <a:lstStyle/>
                    <a:p>
                      <a:pPr algn="l"/>
                      <a:r>
                        <a:rPr lang="it-IT" sz="1900" dirty="0">
                          <a:effectLst/>
                          <a:latin typeface="Candara" panose="020E0502030303020204" pitchFamily="34" charset="0"/>
                        </a:rPr>
                        <a:t> </a:t>
                      </a:r>
                    </a:p>
                  </a:txBody>
                  <a:tcPr marL="68580" marR="68580" marT="0" marB="0" anchor="ctr"/>
                </a:tc>
                <a:tc>
                  <a:txBody>
                    <a:bodyPr/>
                    <a:lstStyle/>
                    <a:p>
                      <a:pPr algn="ctr"/>
                      <a:r>
                        <a:rPr lang="it-IT" sz="1900" dirty="0">
                          <a:effectLst/>
                          <a:latin typeface="Candara" panose="020E0502030303020204" pitchFamily="34" charset="0"/>
                        </a:rPr>
                        <a:t>Vittime</a:t>
                      </a:r>
                    </a:p>
                  </a:txBody>
                  <a:tcPr marL="68580" marR="68580" marT="0" marB="0" anchor="ctr"/>
                </a:tc>
                <a:tc>
                  <a:txBody>
                    <a:bodyPr/>
                    <a:lstStyle/>
                    <a:p>
                      <a:pPr algn="ctr"/>
                      <a:r>
                        <a:rPr lang="it-IT" sz="1900" dirty="0">
                          <a:effectLst/>
                          <a:latin typeface="Candara" panose="020E0502030303020204" pitchFamily="34" charset="0"/>
                        </a:rPr>
                        <a:t>Feriti</a:t>
                      </a:r>
                    </a:p>
                  </a:txBody>
                  <a:tcPr marL="68580" marR="68580" marT="0" marB="0" anchor="ctr"/>
                </a:tc>
                <a:tc>
                  <a:txBody>
                    <a:bodyPr/>
                    <a:lstStyle/>
                    <a:p>
                      <a:pPr algn="ctr"/>
                      <a:r>
                        <a:rPr lang="it-IT" sz="1900">
                          <a:effectLst/>
                          <a:latin typeface="Candara" panose="020E0502030303020204" pitchFamily="34" charset="0"/>
                        </a:rPr>
                        <a:t>Senzatetto</a:t>
                      </a:r>
                    </a:p>
                  </a:txBody>
                  <a:tcPr marL="68580" marR="68580" marT="0" marB="0" anchor="ctr"/>
                </a:tc>
                <a:extLst>
                  <a:ext uri="{0D108BD9-81ED-4DB2-BD59-A6C34878D82A}">
                    <a16:rowId xmlns:a16="http://schemas.microsoft.com/office/drawing/2014/main" val="10000"/>
                  </a:ext>
                </a:extLst>
              </a:tr>
              <a:tr h="284480">
                <a:tc>
                  <a:txBody>
                    <a:bodyPr/>
                    <a:lstStyle/>
                    <a:p>
                      <a:pPr algn="l"/>
                      <a:r>
                        <a:rPr lang="en-GB" sz="1900">
                          <a:effectLst/>
                          <a:latin typeface="Candara" panose="020E0502030303020204" pitchFamily="34" charset="0"/>
                        </a:rPr>
                        <a:t>Media</a:t>
                      </a:r>
                      <a:endParaRPr lang="it-IT" sz="1900">
                        <a:effectLst/>
                        <a:latin typeface="Candara" panose="020E0502030303020204" pitchFamily="34" charset="0"/>
                      </a:endParaRPr>
                    </a:p>
                  </a:txBody>
                  <a:tcPr marL="68580" marR="68580" marT="0" marB="0" anchor="ctr"/>
                </a:tc>
                <a:tc>
                  <a:txBody>
                    <a:bodyPr/>
                    <a:lstStyle/>
                    <a:p>
                      <a:pPr algn="r"/>
                      <a:r>
                        <a:rPr lang="en-GB" sz="1900" b="1" dirty="0">
                          <a:solidFill>
                            <a:srgbClr val="FF0000"/>
                          </a:solidFill>
                          <a:effectLst/>
                          <a:latin typeface="Candara" panose="020E0502030303020204" pitchFamily="34" charset="0"/>
                        </a:rPr>
                        <a:t>505</a:t>
                      </a:r>
                      <a:endParaRPr lang="it-IT" sz="1900" b="1" dirty="0">
                        <a:solidFill>
                          <a:srgbClr val="FF0000"/>
                        </a:solidFill>
                        <a:effectLst/>
                        <a:latin typeface="Candara" panose="020E0502030303020204" pitchFamily="34" charset="0"/>
                      </a:endParaRPr>
                    </a:p>
                  </a:txBody>
                  <a:tcPr marL="68580" marR="68580" marT="0" marB="0" anchor="ctr"/>
                </a:tc>
                <a:tc>
                  <a:txBody>
                    <a:bodyPr/>
                    <a:lstStyle/>
                    <a:p>
                      <a:pPr algn="r"/>
                      <a:r>
                        <a:rPr lang="en-GB" sz="1900" dirty="0">
                          <a:effectLst/>
                          <a:latin typeface="Candara" panose="020E0502030303020204" pitchFamily="34" charset="0"/>
                        </a:rPr>
                        <a:t>1.744</a:t>
                      </a:r>
                      <a:endParaRPr lang="it-IT" sz="1900" dirty="0">
                        <a:effectLst/>
                        <a:latin typeface="Candara" panose="020E0502030303020204" pitchFamily="34" charset="0"/>
                      </a:endParaRPr>
                    </a:p>
                  </a:txBody>
                  <a:tcPr marL="68580" marR="68580" marT="0" marB="0" anchor="ctr"/>
                </a:tc>
                <a:tc>
                  <a:txBody>
                    <a:bodyPr/>
                    <a:lstStyle/>
                    <a:p>
                      <a:pPr algn="r"/>
                      <a:r>
                        <a:rPr lang="en-GB" sz="1900" b="1" dirty="0">
                          <a:solidFill>
                            <a:srgbClr val="FF0000"/>
                          </a:solidFill>
                          <a:effectLst/>
                          <a:latin typeface="Candara" panose="020E0502030303020204" pitchFamily="34" charset="0"/>
                        </a:rPr>
                        <a:t>78.602</a:t>
                      </a:r>
                      <a:endParaRPr lang="it-IT" sz="1900" b="1" dirty="0">
                        <a:solidFill>
                          <a:srgbClr val="FF0000"/>
                        </a:solidFill>
                        <a:effectLst/>
                        <a:latin typeface="Candara" panose="020E0502030303020204" pitchFamily="34" charset="0"/>
                      </a:endParaRPr>
                    </a:p>
                  </a:txBody>
                  <a:tcPr marL="68580" marR="68580" marT="0" marB="0" anchor="ctr"/>
                </a:tc>
                <a:extLst>
                  <a:ext uri="{0D108BD9-81ED-4DB2-BD59-A6C34878D82A}">
                    <a16:rowId xmlns:a16="http://schemas.microsoft.com/office/drawing/2014/main" val="10001"/>
                  </a:ext>
                </a:extLst>
              </a:tr>
              <a:tr h="568960">
                <a:tc>
                  <a:txBody>
                    <a:bodyPr/>
                    <a:lstStyle/>
                    <a:p>
                      <a:pPr algn="l"/>
                      <a:r>
                        <a:rPr lang="en-GB" sz="1900">
                          <a:effectLst/>
                          <a:latin typeface="Candara" panose="020E0502030303020204" pitchFamily="34" charset="0"/>
                        </a:rPr>
                        <a:t>Massimo</a:t>
                      </a:r>
                      <a:endParaRPr lang="it-IT" sz="1900">
                        <a:effectLst/>
                        <a:latin typeface="Candara" panose="020E0502030303020204" pitchFamily="34" charset="0"/>
                      </a:endParaRPr>
                    </a:p>
                  </a:txBody>
                  <a:tcPr marL="68580" marR="68580" marT="0" marB="0" anchor="ctr"/>
                </a:tc>
                <a:tc>
                  <a:txBody>
                    <a:bodyPr/>
                    <a:lstStyle/>
                    <a:p>
                      <a:pPr algn="r"/>
                      <a:r>
                        <a:rPr lang="en-GB" sz="1900" dirty="0">
                          <a:effectLst/>
                          <a:latin typeface="Candara" panose="020E0502030303020204" pitchFamily="34" charset="0"/>
                        </a:rPr>
                        <a:t>763</a:t>
                      </a:r>
                      <a:endParaRPr lang="it-IT" sz="1900" dirty="0">
                        <a:effectLst/>
                        <a:latin typeface="Candara" panose="020E0502030303020204" pitchFamily="34" charset="0"/>
                      </a:endParaRPr>
                    </a:p>
                  </a:txBody>
                  <a:tcPr marL="68580" marR="68580" marT="0" marB="0" anchor="ctr"/>
                </a:tc>
                <a:tc>
                  <a:txBody>
                    <a:bodyPr/>
                    <a:lstStyle/>
                    <a:p>
                      <a:pPr algn="r"/>
                      <a:r>
                        <a:rPr lang="en-GB" sz="1900" dirty="0">
                          <a:effectLst/>
                          <a:latin typeface="Candara" panose="020E0502030303020204" pitchFamily="34" charset="0"/>
                        </a:rPr>
                        <a:t>2.588</a:t>
                      </a:r>
                      <a:endParaRPr lang="it-IT" sz="1900" dirty="0">
                        <a:effectLst/>
                        <a:latin typeface="Candara" panose="020E0502030303020204" pitchFamily="34" charset="0"/>
                      </a:endParaRPr>
                    </a:p>
                  </a:txBody>
                  <a:tcPr marL="68580" marR="68580" marT="0" marB="0" anchor="ctr"/>
                </a:tc>
                <a:tc>
                  <a:txBody>
                    <a:bodyPr/>
                    <a:lstStyle/>
                    <a:p>
                      <a:pPr algn="r"/>
                      <a:r>
                        <a:rPr lang="en-GB" sz="1900" dirty="0">
                          <a:effectLst/>
                          <a:latin typeface="Candara" panose="020E0502030303020204" pitchFamily="34" charset="0"/>
                        </a:rPr>
                        <a:t>131.952</a:t>
                      </a:r>
                      <a:endParaRPr lang="it-IT" sz="1900" dirty="0">
                        <a:effectLst/>
                        <a:latin typeface="Candara" panose="020E0502030303020204" pitchFamily="34" charset="0"/>
                      </a:endParaRPr>
                    </a:p>
                  </a:txBody>
                  <a:tcPr marL="68580" marR="68580" marT="0" marB="0" anchor="ctr"/>
                </a:tc>
                <a:extLst>
                  <a:ext uri="{0D108BD9-81ED-4DB2-BD59-A6C34878D82A}">
                    <a16:rowId xmlns:a16="http://schemas.microsoft.com/office/drawing/2014/main" val="10002"/>
                  </a:ext>
                </a:extLst>
              </a:tr>
              <a:tr h="284480">
                <a:tc>
                  <a:txBody>
                    <a:bodyPr/>
                    <a:lstStyle/>
                    <a:p>
                      <a:pPr algn="l"/>
                      <a:r>
                        <a:rPr lang="it-IT" sz="1900">
                          <a:effectLst/>
                          <a:latin typeface="Candara" panose="020E0502030303020204" pitchFamily="34" charset="0"/>
                        </a:rPr>
                        <a:t>Minimo</a:t>
                      </a:r>
                    </a:p>
                  </a:txBody>
                  <a:tcPr marL="68580" marR="68580" marT="0" marB="0" anchor="ctr"/>
                </a:tc>
                <a:tc>
                  <a:txBody>
                    <a:bodyPr/>
                    <a:lstStyle/>
                    <a:p>
                      <a:pPr algn="r"/>
                      <a:r>
                        <a:rPr lang="en-GB" sz="1900">
                          <a:effectLst/>
                          <a:latin typeface="Candara" panose="020E0502030303020204" pitchFamily="34" charset="0"/>
                        </a:rPr>
                        <a:t>123</a:t>
                      </a:r>
                      <a:endParaRPr lang="it-IT" sz="1900">
                        <a:effectLst/>
                        <a:latin typeface="Candara" panose="020E0502030303020204" pitchFamily="34" charset="0"/>
                      </a:endParaRPr>
                    </a:p>
                  </a:txBody>
                  <a:tcPr marL="68580" marR="68580" marT="0" marB="0" anchor="ctr"/>
                </a:tc>
                <a:tc>
                  <a:txBody>
                    <a:bodyPr/>
                    <a:lstStyle/>
                    <a:p>
                      <a:pPr indent="-8255" algn="r"/>
                      <a:r>
                        <a:rPr lang="en-GB" sz="1900" dirty="0">
                          <a:effectLst/>
                          <a:latin typeface="Candara" panose="020E0502030303020204" pitchFamily="34" charset="0"/>
                        </a:rPr>
                        <a:t>469</a:t>
                      </a:r>
                      <a:endParaRPr lang="it-IT" sz="1900" dirty="0">
                        <a:effectLst/>
                        <a:latin typeface="Candara" panose="020E0502030303020204" pitchFamily="34" charset="0"/>
                      </a:endParaRPr>
                    </a:p>
                  </a:txBody>
                  <a:tcPr marL="68580" marR="68580" marT="0" marB="0" anchor="ctr"/>
                </a:tc>
                <a:tc>
                  <a:txBody>
                    <a:bodyPr/>
                    <a:lstStyle/>
                    <a:p>
                      <a:pPr algn="r"/>
                      <a:r>
                        <a:rPr lang="en-GB" sz="1900" dirty="0">
                          <a:effectLst/>
                          <a:latin typeface="Candara" panose="020E0502030303020204" pitchFamily="34" charset="0"/>
                        </a:rPr>
                        <a:t>4.0381</a:t>
                      </a:r>
                      <a:endParaRPr lang="it-IT" sz="1900" dirty="0">
                        <a:effectLst/>
                        <a:latin typeface="Candara" panose="020E0502030303020204" pitchFamily="34" charset="0"/>
                      </a:endParaRPr>
                    </a:p>
                  </a:txBody>
                  <a:tcPr marL="68580" marR="68580" marT="0" marB="0" anchor="ctr"/>
                </a:tc>
                <a:extLst>
                  <a:ext uri="{0D108BD9-81ED-4DB2-BD59-A6C34878D82A}">
                    <a16:rowId xmlns:a16="http://schemas.microsoft.com/office/drawing/2014/main" val="10003"/>
                  </a:ext>
                </a:extLst>
              </a:tr>
            </a:tbl>
          </a:graphicData>
        </a:graphic>
      </p:graphicFrame>
      <p:sp>
        <p:nvSpPr>
          <p:cNvPr id="2" name="Rettangolo 1"/>
          <p:cNvSpPr/>
          <p:nvPr/>
        </p:nvSpPr>
        <p:spPr>
          <a:xfrm>
            <a:off x="524098" y="2511227"/>
            <a:ext cx="5597504" cy="369332"/>
          </a:xfrm>
          <a:prstGeom prst="rect">
            <a:avLst/>
          </a:prstGeom>
        </p:spPr>
        <p:txBody>
          <a:bodyPr wrap="square">
            <a:spAutoFit/>
          </a:bodyPr>
          <a:lstStyle/>
          <a:p>
            <a:r>
              <a:rPr lang="it-IT" altLang="it-IT" b="1" kern="0" dirty="0">
                <a:solidFill>
                  <a:srgbClr val="CC3300"/>
                </a:solidFill>
                <a:latin typeface="Candara" panose="020E0502030303020204" pitchFamily="34" charset="0"/>
                <a:cs typeface="Times New Roman" panose="02020603050405020304" pitchFamily="18" charset="0"/>
              </a:rPr>
              <a:t>Stime economiche in accordo con i risultati di scenario</a:t>
            </a:r>
            <a:endParaRPr lang="en-GB" b="1" dirty="0">
              <a:solidFill>
                <a:srgbClr val="CC3300"/>
              </a:solidFill>
            </a:endParaRPr>
          </a:p>
        </p:txBody>
      </p:sp>
      <p:sp>
        <p:nvSpPr>
          <p:cNvPr id="13" name="Rettangolo 12"/>
          <p:cNvSpPr/>
          <p:nvPr/>
        </p:nvSpPr>
        <p:spPr>
          <a:xfrm>
            <a:off x="254260" y="1115128"/>
            <a:ext cx="8029183" cy="1446550"/>
          </a:xfrm>
          <a:prstGeom prst="rect">
            <a:avLst/>
          </a:prstGeom>
        </p:spPr>
        <p:txBody>
          <a:bodyPr wrap="square">
            <a:spAutoFit/>
          </a:bodyPr>
          <a:lstStyle/>
          <a:p>
            <a:pPr algn="just">
              <a:spcAft>
                <a:spcPts val="1000"/>
              </a:spcAft>
            </a:pPr>
            <a:r>
              <a:rPr lang="it-IT" altLang="it-IT" sz="2200" kern="0" dirty="0">
                <a:latin typeface="Candara" panose="020E0502030303020204" pitchFamily="34" charset="0"/>
                <a:cs typeface="Times New Roman" panose="02020603050405020304" pitchFamily="18" charset="0"/>
              </a:rPr>
              <a:t>In termini di perdite economiche le stime sono in buon accordo anche ai risultati di impatto negli ultimi 50 anni, </a:t>
            </a:r>
            <a:r>
              <a:rPr lang="it-IT" sz="2200" dirty="0">
                <a:latin typeface="Candara" panose="020E0502030303020204" pitchFamily="34" charset="0"/>
              </a:rPr>
              <a:t>ribadendo drammaticamente l’elevato rischio sismico del Paese per il </a:t>
            </a:r>
            <a:r>
              <a:rPr lang="it-IT" sz="2200" b="1" dirty="0">
                <a:latin typeface="Candara" panose="020E0502030303020204" pitchFamily="34" charset="0"/>
              </a:rPr>
              <a:t>patrimonio residenziale</a:t>
            </a:r>
            <a:r>
              <a:rPr lang="it-IT" sz="2200" dirty="0">
                <a:latin typeface="Candara" panose="020E0502030303020204" pitchFamily="34" charset="0"/>
              </a:rPr>
              <a:t>.</a:t>
            </a:r>
            <a:endParaRPr lang="it-IT" altLang="it-IT" sz="2200" dirty="0">
              <a:ea typeface="Cambria" charset="0"/>
              <a:cs typeface="Calibri" panose="020F0502020204030204" pitchFamily="34" charset="0"/>
            </a:endParaRPr>
          </a:p>
        </p:txBody>
      </p:sp>
      <p:pic>
        <p:nvPicPr>
          <p:cNvPr id="14" name="Picture 1" descr="incond_to1_D_economic_regions"/>
          <p:cNvPicPr>
            <a:picLocks noChangeAspect="1" noChangeArrowheads="1"/>
          </p:cNvPicPr>
          <p:nvPr/>
        </p:nvPicPr>
        <p:blipFill>
          <a:blip r:embed="rId3" cstate="print">
            <a:extLst>
              <a:ext uri="{28A0092B-C50C-407E-A947-70E740481C1C}">
                <a14:useLocalDpi xmlns:a14="http://schemas.microsoft.com/office/drawing/2010/main" val="0"/>
              </a:ext>
            </a:extLst>
          </a:blip>
          <a:srcRect l="1477" t="10710" b="10844"/>
          <a:stretch>
            <a:fillRect/>
          </a:stretch>
        </p:blipFill>
        <p:spPr bwMode="auto">
          <a:xfrm>
            <a:off x="8688623" y="2524863"/>
            <a:ext cx="3249117" cy="3741408"/>
          </a:xfrm>
          <a:prstGeom prst="rect">
            <a:avLst/>
          </a:prstGeom>
          <a:noFill/>
          <a:ln w="5080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15" name="Rettangolo 10"/>
          <p:cNvSpPr/>
          <p:nvPr/>
        </p:nvSpPr>
        <p:spPr>
          <a:xfrm>
            <a:off x="8639954" y="1101279"/>
            <a:ext cx="3248043" cy="1281569"/>
          </a:xfrm>
          <a:prstGeom prst="rect">
            <a:avLst/>
          </a:prstGeom>
          <a:solidFill>
            <a:schemeClr val="accent1"/>
          </a:solidFill>
          <a:ln>
            <a:noFill/>
          </a:ln>
        </p:spPr>
        <p:txBody>
          <a:bodyPr wrap="square">
            <a:spAutoFit/>
          </a:bodyPr>
          <a:lstStyle/>
          <a:p>
            <a:pPr algn="just">
              <a:lnSpc>
                <a:spcPct val="80000"/>
              </a:lnSpc>
            </a:pPr>
            <a:r>
              <a:rPr lang="it-IT" sz="2400" dirty="0">
                <a:solidFill>
                  <a:schemeClr val="bg1"/>
                </a:solidFill>
              </a:rPr>
              <a:t>Mappa delle perdite economiche dirette medie attese in 1 anno per Regione</a:t>
            </a:r>
            <a:endParaRPr lang="it-IT" altLang="it-IT" sz="2400" kern="0" dirty="0">
              <a:solidFill>
                <a:schemeClr val="bg1"/>
              </a:solidFill>
              <a:cs typeface="Times New Roman" panose="02020603050405020304" pitchFamily="18" charset="0"/>
            </a:endParaRPr>
          </a:p>
        </p:txBody>
      </p:sp>
      <p:sp>
        <p:nvSpPr>
          <p:cNvPr id="3" name="Rectangle 2">
            <a:extLst>
              <a:ext uri="{FF2B5EF4-FFF2-40B4-BE49-F238E27FC236}">
                <a16:creationId xmlns:a16="http://schemas.microsoft.com/office/drawing/2014/main" id="{DE76F14E-638B-BB4D-2004-6D909AFA9854}"/>
              </a:ext>
            </a:extLst>
          </p:cNvPr>
          <p:cNvSpPr>
            <a:spLocks noGrp="1" noChangeArrowheads="1"/>
          </p:cNvSpPr>
          <p:nvPr>
            <p:ph type="title"/>
          </p:nvPr>
        </p:nvSpPr>
        <p:spPr>
          <a:xfrm>
            <a:off x="2100228" y="405552"/>
            <a:ext cx="6305642" cy="552224"/>
          </a:xfrm>
        </p:spPr>
        <p:txBody>
          <a:bodyPr vert="horz" lIns="68580" tIns="34290" rIns="270000" bIns="34290" rtlCol="0" anchor="t">
            <a:noAutofit/>
          </a:bodyPr>
          <a:lstStyle/>
          <a:p>
            <a:pPr>
              <a:tabLst>
                <a:tab pos="6524625" algn="l"/>
              </a:tabLst>
              <a:defRPr/>
            </a:pPr>
            <a:r>
              <a:rPr lang="it-IT" altLang="it-IT" sz="3200" b="1" dirty="0">
                <a:solidFill>
                  <a:srgbClr val="003366"/>
                </a:solidFill>
                <a:latin typeface="+mn-lt"/>
                <a:ea typeface="+mn-ea"/>
                <a:cs typeface="Arial" charset="0"/>
              </a:rPr>
              <a:t>Stime di rischio sismico 2018</a:t>
            </a:r>
          </a:p>
        </p:txBody>
      </p:sp>
      <p:cxnSp>
        <p:nvCxnSpPr>
          <p:cNvPr id="7" name="Connettore diritto 6">
            <a:extLst>
              <a:ext uri="{FF2B5EF4-FFF2-40B4-BE49-F238E27FC236}">
                <a16:creationId xmlns:a16="http://schemas.microsoft.com/office/drawing/2014/main" id="{BBE7BF49-70FB-F3CC-7733-820D544BA887}"/>
              </a:ext>
            </a:extLst>
          </p:cNvPr>
          <p:cNvCxnSpPr>
            <a:cxnSpLocks/>
          </p:cNvCxnSpPr>
          <p:nvPr/>
        </p:nvCxnSpPr>
        <p:spPr>
          <a:xfrm>
            <a:off x="1362636" y="1008971"/>
            <a:ext cx="2732750"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90624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E76F14E-638B-BB4D-2004-6D909AFA9854}"/>
              </a:ext>
            </a:extLst>
          </p:cNvPr>
          <p:cNvSpPr>
            <a:spLocks noGrp="1" noChangeArrowheads="1"/>
          </p:cNvSpPr>
          <p:nvPr>
            <p:ph type="title"/>
          </p:nvPr>
        </p:nvSpPr>
        <p:spPr>
          <a:xfrm>
            <a:off x="2100227" y="405552"/>
            <a:ext cx="7087839" cy="552224"/>
          </a:xfrm>
        </p:spPr>
        <p:txBody>
          <a:bodyPr vert="horz" lIns="68580" tIns="34290" rIns="270000" bIns="34290" rtlCol="0" anchor="t">
            <a:noAutofit/>
          </a:bodyPr>
          <a:lstStyle/>
          <a:p>
            <a:pPr>
              <a:tabLst>
                <a:tab pos="6524625" algn="l"/>
              </a:tabLst>
              <a:defRPr/>
            </a:pPr>
            <a:r>
              <a:rPr lang="it-IT" altLang="it-IT" sz="3200" b="1" dirty="0">
                <a:solidFill>
                  <a:srgbClr val="003366"/>
                </a:solidFill>
                <a:latin typeface="+mn-lt"/>
                <a:ea typeface="+mn-ea"/>
                <a:cs typeface="Arial" charset="0"/>
              </a:rPr>
              <a:t>Evoluzione della classificazione sismica</a:t>
            </a:r>
          </a:p>
        </p:txBody>
      </p:sp>
      <p:cxnSp>
        <p:nvCxnSpPr>
          <p:cNvPr id="7" name="Connettore diritto 6">
            <a:extLst>
              <a:ext uri="{FF2B5EF4-FFF2-40B4-BE49-F238E27FC236}">
                <a16:creationId xmlns:a16="http://schemas.microsoft.com/office/drawing/2014/main" id="{BBE7BF49-70FB-F3CC-7733-820D544BA887}"/>
              </a:ext>
            </a:extLst>
          </p:cNvPr>
          <p:cNvCxnSpPr>
            <a:cxnSpLocks/>
          </p:cNvCxnSpPr>
          <p:nvPr/>
        </p:nvCxnSpPr>
        <p:spPr>
          <a:xfrm>
            <a:off x="1362636" y="1008971"/>
            <a:ext cx="273275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8" name="CasellaDiTesto 6">
            <a:extLst>
              <a:ext uri="{FF2B5EF4-FFF2-40B4-BE49-F238E27FC236}">
                <a16:creationId xmlns:a16="http://schemas.microsoft.com/office/drawing/2014/main" id="{9F6CF763-668C-6AC4-A77E-DC768A359041}"/>
              </a:ext>
            </a:extLst>
          </p:cNvPr>
          <p:cNvSpPr txBox="1">
            <a:spLocks noChangeArrowheads="1"/>
          </p:cNvSpPr>
          <p:nvPr/>
        </p:nvSpPr>
        <p:spPr bwMode="auto">
          <a:xfrm>
            <a:off x="4621465" y="6150738"/>
            <a:ext cx="7570535" cy="769441"/>
          </a:xfrm>
          <a:prstGeom prst="rect">
            <a:avLst/>
          </a:prstGeom>
        </p:spPr>
        <p:txBody>
          <a:bodyPr wrap="square">
            <a:spAutoFit/>
          </a:bodyPr>
          <a:lstStyle>
            <a:defPPr>
              <a:defRPr lang="it-IT"/>
            </a:defPPr>
            <a:lvl1pPr>
              <a:spcBef>
                <a:spcPct val="50000"/>
              </a:spcBef>
              <a:defRPr sz="2200">
                <a:solidFill>
                  <a:schemeClr val="tx2">
                    <a:lumMod val="75000"/>
                  </a:schemeClr>
                </a:solidFill>
              </a:defRPr>
            </a:lvl1pPr>
          </a:lstStyle>
          <a:p>
            <a:r>
              <a:rPr lang="it-IT" dirty="0"/>
              <a:t>Variazione No. Comuni in zona sismica nelle diverse classificazioni</a:t>
            </a:r>
          </a:p>
        </p:txBody>
      </p:sp>
      <p:grpSp>
        <p:nvGrpSpPr>
          <p:cNvPr id="9" name="Gruppo 8">
            <a:extLst>
              <a:ext uri="{FF2B5EF4-FFF2-40B4-BE49-F238E27FC236}">
                <a16:creationId xmlns:a16="http://schemas.microsoft.com/office/drawing/2014/main" id="{6598C00D-DA3E-77C6-FA79-6789E61F2E56}"/>
              </a:ext>
            </a:extLst>
          </p:cNvPr>
          <p:cNvGrpSpPr>
            <a:grpSpLocks/>
          </p:cNvGrpSpPr>
          <p:nvPr/>
        </p:nvGrpSpPr>
        <p:grpSpPr bwMode="auto">
          <a:xfrm>
            <a:off x="2836782" y="1103010"/>
            <a:ext cx="8368182" cy="4206014"/>
            <a:chOff x="0" y="1412875"/>
            <a:chExt cx="9144000" cy="3943350"/>
          </a:xfrm>
        </p:grpSpPr>
        <p:pic>
          <p:nvPicPr>
            <p:cNvPr id="10" name="Picture 3" descr="Presentazione1">
              <a:extLst>
                <a:ext uri="{FF2B5EF4-FFF2-40B4-BE49-F238E27FC236}">
                  <a16:creationId xmlns:a16="http://schemas.microsoft.com/office/drawing/2014/main" id="{B6A19CA9-3ADE-07C5-F0A1-CA67EC963025}"/>
                </a:ext>
              </a:extLst>
            </p:cNvPr>
            <p:cNvPicPr>
              <a:picLocks noChangeAspect="1" noChangeArrowheads="1"/>
            </p:cNvPicPr>
            <p:nvPr/>
          </p:nvPicPr>
          <p:blipFill>
            <a:blip r:embed="rId3" cstate="print">
              <a:lum bright="-6000"/>
            </a:blip>
            <a:srcRect t="28787" r="25797" b="28668"/>
            <a:stretch>
              <a:fillRect/>
            </a:stretch>
          </p:blipFill>
          <p:spPr bwMode="auto">
            <a:xfrm>
              <a:off x="0" y="1412875"/>
              <a:ext cx="9144000" cy="3943350"/>
            </a:xfrm>
            <a:prstGeom prst="rect">
              <a:avLst/>
            </a:prstGeom>
            <a:noFill/>
            <a:ln w="38100">
              <a:noFill/>
              <a:miter lim="800000"/>
              <a:headEnd/>
              <a:tailEnd/>
            </a:ln>
          </p:spPr>
        </p:pic>
        <p:sp>
          <p:nvSpPr>
            <p:cNvPr id="11" name="Text Box 6">
              <a:extLst>
                <a:ext uri="{FF2B5EF4-FFF2-40B4-BE49-F238E27FC236}">
                  <a16:creationId xmlns:a16="http://schemas.microsoft.com/office/drawing/2014/main" id="{C5DDA171-9D06-B95B-68E7-62F4D00841B0}"/>
                </a:ext>
              </a:extLst>
            </p:cNvPr>
            <p:cNvSpPr txBox="1">
              <a:spLocks noChangeArrowheads="1"/>
            </p:cNvSpPr>
            <p:nvPr/>
          </p:nvSpPr>
          <p:spPr bwMode="auto">
            <a:xfrm>
              <a:off x="180356" y="4723406"/>
              <a:ext cx="899773" cy="423461"/>
            </a:xfrm>
            <a:prstGeom prst="rect">
              <a:avLst/>
            </a:prstGeom>
            <a:noFill/>
            <a:ln w="9525">
              <a:noFill/>
              <a:miter lim="800000"/>
              <a:headEnd/>
              <a:tailEnd/>
            </a:ln>
            <a:effectLst/>
          </p:spPr>
          <p:txBody>
            <a:bodyPr>
              <a:spAutoFit/>
            </a:bodyPr>
            <a:lstStyle/>
            <a:p>
              <a:pPr>
                <a:spcBef>
                  <a:spcPct val="50000"/>
                </a:spcBef>
                <a:defRPr/>
              </a:pPr>
              <a:r>
                <a:rPr lang="it-IT" sz="1400" dirty="0">
                  <a:effectLst>
                    <a:outerShdw blurRad="38100" dist="38100" dir="2700000" algn="tl">
                      <a:srgbClr val="C0C0C0"/>
                    </a:outerShdw>
                  </a:effectLst>
                </a:rPr>
                <a:t>1909</a:t>
              </a:r>
            </a:p>
          </p:txBody>
        </p:sp>
        <p:sp>
          <p:nvSpPr>
            <p:cNvPr id="12" name="Text Box 7">
              <a:extLst>
                <a:ext uri="{FF2B5EF4-FFF2-40B4-BE49-F238E27FC236}">
                  <a16:creationId xmlns:a16="http://schemas.microsoft.com/office/drawing/2014/main" id="{2049639C-6B77-524A-3FBF-39B7F2AE85FD}"/>
                </a:ext>
              </a:extLst>
            </p:cNvPr>
            <p:cNvSpPr txBox="1">
              <a:spLocks noChangeArrowheads="1"/>
            </p:cNvSpPr>
            <p:nvPr/>
          </p:nvSpPr>
          <p:spPr bwMode="auto">
            <a:xfrm>
              <a:off x="3166233" y="4796600"/>
              <a:ext cx="901777" cy="423461"/>
            </a:xfrm>
            <a:prstGeom prst="rect">
              <a:avLst/>
            </a:prstGeom>
            <a:noFill/>
            <a:ln w="9525">
              <a:noFill/>
              <a:miter lim="800000"/>
              <a:headEnd/>
              <a:tailEnd/>
            </a:ln>
            <a:effectLst/>
          </p:spPr>
          <p:txBody>
            <a:bodyPr>
              <a:spAutoFit/>
            </a:bodyPr>
            <a:lstStyle/>
            <a:p>
              <a:pPr>
                <a:spcBef>
                  <a:spcPct val="50000"/>
                </a:spcBef>
                <a:defRPr/>
              </a:pPr>
              <a:r>
                <a:rPr lang="it-IT" sz="1400" dirty="0">
                  <a:effectLst>
                    <a:outerShdw blurRad="38100" dist="38100" dir="2700000" algn="tl">
                      <a:srgbClr val="C0C0C0"/>
                    </a:outerShdw>
                  </a:effectLst>
                </a:rPr>
                <a:t>1975</a:t>
              </a:r>
            </a:p>
          </p:txBody>
        </p:sp>
        <p:sp>
          <p:nvSpPr>
            <p:cNvPr id="16" name="Text Box 8">
              <a:extLst>
                <a:ext uri="{FF2B5EF4-FFF2-40B4-BE49-F238E27FC236}">
                  <a16:creationId xmlns:a16="http://schemas.microsoft.com/office/drawing/2014/main" id="{E0BA87ED-4046-648F-84D3-305717EA53D7}"/>
                </a:ext>
              </a:extLst>
            </p:cNvPr>
            <p:cNvSpPr txBox="1">
              <a:spLocks noChangeArrowheads="1"/>
            </p:cNvSpPr>
            <p:nvPr/>
          </p:nvSpPr>
          <p:spPr bwMode="auto">
            <a:xfrm>
              <a:off x="6228260" y="4796600"/>
              <a:ext cx="899773" cy="423461"/>
            </a:xfrm>
            <a:prstGeom prst="rect">
              <a:avLst/>
            </a:prstGeom>
            <a:noFill/>
            <a:ln w="9525">
              <a:noFill/>
              <a:miter lim="800000"/>
              <a:headEnd/>
              <a:tailEnd/>
            </a:ln>
            <a:effectLst/>
          </p:spPr>
          <p:txBody>
            <a:bodyPr>
              <a:spAutoFit/>
            </a:bodyPr>
            <a:lstStyle/>
            <a:p>
              <a:pPr>
                <a:spcBef>
                  <a:spcPct val="50000"/>
                </a:spcBef>
                <a:defRPr/>
              </a:pPr>
              <a:r>
                <a:rPr lang="it-IT" sz="1400" dirty="0">
                  <a:effectLst>
                    <a:outerShdw blurRad="38100" dist="38100" dir="2700000" algn="tl">
                      <a:srgbClr val="C0C0C0"/>
                    </a:outerShdw>
                  </a:effectLst>
                </a:rPr>
                <a:t>1984</a:t>
              </a:r>
            </a:p>
          </p:txBody>
        </p:sp>
      </p:grpSp>
      <p:sp>
        <p:nvSpPr>
          <p:cNvPr id="17" name="Rettangolo 16">
            <a:extLst>
              <a:ext uri="{FF2B5EF4-FFF2-40B4-BE49-F238E27FC236}">
                <a16:creationId xmlns:a16="http://schemas.microsoft.com/office/drawing/2014/main" id="{88088340-5D02-75E5-4A89-B406157B257C}"/>
              </a:ext>
            </a:extLst>
          </p:cNvPr>
          <p:cNvSpPr/>
          <p:nvPr/>
        </p:nvSpPr>
        <p:spPr>
          <a:xfrm>
            <a:off x="4621466" y="5087167"/>
            <a:ext cx="7327391" cy="1107996"/>
          </a:xfrm>
          <a:prstGeom prst="rect">
            <a:avLst/>
          </a:prstGeom>
        </p:spPr>
        <p:txBody>
          <a:bodyPr wrap="square">
            <a:spAutoFit/>
          </a:bodyPr>
          <a:lstStyle/>
          <a:p>
            <a:pPr>
              <a:spcBef>
                <a:spcPct val="50000"/>
              </a:spcBef>
              <a:defRPr/>
            </a:pPr>
            <a:r>
              <a:rPr lang="it-IT" sz="2200" dirty="0">
                <a:solidFill>
                  <a:schemeClr val="tx2">
                    <a:lumMod val="75000"/>
                  </a:schemeClr>
                </a:solidFill>
              </a:rPr>
              <a:t>Prima del 1980 erano stati classificati in zona sismica i comuni che avevano subito eventi sismici significativi a partire dal 1905.</a:t>
            </a:r>
          </a:p>
        </p:txBody>
      </p:sp>
      <p:pic>
        <p:nvPicPr>
          <p:cNvPr id="18" name="Picture 2">
            <a:extLst>
              <a:ext uri="{FF2B5EF4-FFF2-40B4-BE49-F238E27FC236}">
                <a16:creationId xmlns:a16="http://schemas.microsoft.com/office/drawing/2014/main" id="{168F4BA6-706A-737E-4FF9-7A8B6E4910AB}"/>
              </a:ext>
            </a:extLst>
          </p:cNvPr>
          <p:cNvPicPr>
            <a:picLocks noChangeAspect="1" noChangeArrowheads="1"/>
          </p:cNvPicPr>
          <p:nvPr/>
        </p:nvPicPr>
        <p:blipFill>
          <a:blip r:embed="rId4" cstate="print"/>
          <a:srcRect/>
          <a:stretch>
            <a:fillRect/>
          </a:stretch>
        </p:blipFill>
        <p:spPr bwMode="auto">
          <a:xfrm>
            <a:off x="243142" y="4012287"/>
            <a:ext cx="4378325" cy="2835275"/>
          </a:xfrm>
          <a:prstGeom prst="rect">
            <a:avLst/>
          </a:prstGeom>
          <a:noFill/>
          <a:ln w="9525">
            <a:noFill/>
            <a:miter lim="800000"/>
            <a:headEnd/>
            <a:tailEnd/>
          </a:ln>
        </p:spPr>
      </p:pic>
    </p:spTree>
    <p:extLst>
      <p:ext uri="{BB962C8B-B14F-4D97-AF65-F5344CB8AC3E}">
        <p14:creationId xmlns:p14="http://schemas.microsoft.com/office/powerpoint/2010/main" val="40171903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p:cNvPicPr>
            <a:picLocks noChangeAspect="1" noChangeArrowheads="1"/>
          </p:cNvPicPr>
          <p:nvPr/>
        </p:nvPicPr>
        <p:blipFill rotWithShape="1">
          <a:blip r:embed="rId3" cstate="print"/>
          <a:srcRect l="5256" t="3273" r="1985" b="2818"/>
          <a:stretch/>
        </p:blipFill>
        <p:spPr bwMode="auto">
          <a:xfrm>
            <a:off x="203383" y="1448391"/>
            <a:ext cx="3588264" cy="2517912"/>
          </a:xfrm>
          <a:prstGeom prst="rect">
            <a:avLst/>
          </a:prstGeom>
          <a:noFill/>
          <a:ln w="9525" algn="ctr">
            <a:noFill/>
            <a:miter lim="800000"/>
            <a:headEnd/>
            <a:tailEnd/>
          </a:ln>
        </p:spPr>
      </p:pic>
      <p:sp>
        <p:nvSpPr>
          <p:cNvPr id="7" name="Rettangolo 6"/>
          <p:cNvSpPr/>
          <p:nvPr/>
        </p:nvSpPr>
        <p:spPr>
          <a:xfrm>
            <a:off x="3891096" y="1402542"/>
            <a:ext cx="5073949" cy="1546577"/>
          </a:xfrm>
          <a:prstGeom prst="rect">
            <a:avLst/>
          </a:prstGeom>
          <a:solidFill>
            <a:schemeClr val="accent1">
              <a:alpha val="42000"/>
            </a:schemeClr>
          </a:solidFill>
          <a:ln w="9525">
            <a:noFill/>
            <a:miter lim="800000"/>
            <a:headEnd/>
            <a:tailEnd/>
          </a:ln>
        </p:spPr>
        <p:txBody>
          <a:bodyPr wrap="square">
            <a:spAutoFit/>
          </a:bodyPr>
          <a:lstStyle/>
          <a:p>
            <a:pPr marL="285744" indent="-285744" eaLnBrk="0" hangingPunct="0">
              <a:spcBef>
                <a:spcPct val="25000"/>
              </a:spcBef>
              <a:buSzPct val="100000"/>
              <a:buFont typeface="Arial" panose="020B0604020202020204" pitchFamily="34" charset="0"/>
              <a:buChar char="•"/>
            </a:pPr>
            <a:r>
              <a:rPr lang="it-IT" dirty="0"/>
              <a:t>Buona parte della </a:t>
            </a:r>
            <a:r>
              <a:rPr lang="it-IT" b="1" dirty="0"/>
              <a:t>classificazione sismica </a:t>
            </a:r>
            <a:r>
              <a:rPr lang="it-IT" dirty="0"/>
              <a:t>fatta con criteri ‘moderni’ entrata in vigore fra il 1981 ed il 1984;</a:t>
            </a:r>
          </a:p>
          <a:p>
            <a:pPr marL="285744" indent="-285744" eaLnBrk="0" hangingPunct="0">
              <a:spcBef>
                <a:spcPct val="25000"/>
              </a:spcBef>
              <a:buSzPct val="100000"/>
              <a:buFont typeface="Arial" panose="020B0604020202020204" pitchFamily="34" charset="0"/>
              <a:buChar char="•"/>
            </a:pPr>
            <a:r>
              <a:rPr lang="it-IT" dirty="0"/>
              <a:t>Oltre metà del patrimonio edilizio realizzato in c. a.  in gran parte </a:t>
            </a:r>
            <a:r>
              <a:rPr lang="it-IT" b="1" dirty="0"/>
              <a:t>costruito fra il 1960 e il 1980</a:t>
            </a:r>
            <a:r>
              <a:rPr lang="it-IT" dirty="0"/>
              <a:t>;</a:t>
            </a:r>
          </a:p>
        </p:txBody>
      </p:sp>
      <p:pic>
        <p:nvPicPr>
          <p:cNvPr id="12" name="Picture 6"/>
          <p:cNvPicPr>
            <a:picLocks noChangeAspect="1" noChangeArrowheads="1"/>
          </p:cNvPicPr>
          <p:nvPr/>
        </p:nvPicPr>
        <p:blipFill>
          <a:blip r:embed="rId4" cstate="print"/>
          <a:srcRect/>
          <a:stretch>
            <a:fillRect/>
          </a:stretch>
        </p:blipFill>
        <p:spPr bwMode="auto">
          <a:xfrm>
            <a:off x="200143" y="4019276"/>
            <a:ext cx="3591504" cy="2611323"/>
          </a:xfrm>
          <a:prstGeom prst="rect">
            <a:avLst/>
          </a:prstGeom>
          <a:noFill/>
          <a:ln w="9525" algn="ctr">
            <a:noFill/>
            <a:miter lim="800000"/>
            <a:headEnd/>
            <a:tailEnd/>
          </a:ln>
        </p:spPr>
      </p:pic>
      <p:sp>
        <p:nvSpPr>
          <p:cNvPr id="4" name="Rettangolo 3"/>
          <p:cNvSpPr/>
          <p:nvPr/>
        </p:nvSpPr>
        <p:spPr>
          <a:xfrm>
            <a:off x="4270524" y="3606955"/>
            <a:ext cx="4694524" cy="646331"/>
          </a:xfrm>
          <a:prstGeom prst="rect">
            <a:avLst/>
          </a:prstGeom>
        </p:spPr>
        <p:txBody>
          <a:bodyPr wrap="square">
            <a:spAutoFit/>
          </a:bodyPr>
          <a:lstStyle/>
          <a:p>
            <a:pPr algn="ctr" eaLnBrk="0" hangingPunct="0">
              <a:spcBef>
                <a:spcPct val="25000"/>
              </a:spcBef>
              <a:buSzPct val="100000"/>
            </a:pPr>
            <a:r>
              <a:rPr lang="it-IT" b="1" dirty="0">
                <a:solidFill>
                  <a:srgbClr val="C00000"/>
                </a:solidFill>
              </a:rPr>
              <a:t>Solo il 5% degli edifici in muratura e il 15% degli edifici in c.a. è stato costruito dopo il 1984;</a:t>
            </a:r>
          </a:p>
        </p:txBody>
      </p:sp>
      <p:sp>
        <p:nvSpPr>
          <p:cNvPr id="9" name="Freccia a destra 8"/>
          <p:cNvSpPr/>
          <p:nvPr/>
        </p:nvSpPr>
        <p:spPr>
          <a:xfrm>
            <a:off x="3968743" y="3631528"/>
            <a:ext cx="212135" cy="4950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pic>
        <p:nvPicPr>
          <p:cNvPr id="11" name="Picture 9" descr="Foto 051">
            <a:extLst>
              <a:ext uri="{FF2B5EF4-FFF2-40B4-BE49-F238E27FC236}">
                <a16:creationId xmlns:a16="http://schemas.microsoft.com/office/drawing/2014/main" id="{B4BF6095-B736-4A4D-9AFB-D94D76AE8E9C}"/>
              </a:ext>
            </a:extLst>
          </p:cNvPr>
          <p:cNvPicPr>
            <a:picLocks noChangeAspect="1" noChangeArrowheads="1"/>
          </p:cNvPicPr>
          <p:nvPr/>
        </p:nvPicPr>
        <p:blipFill rotWithShape="1">
          <a:blip r:embed="rId5"/>
          <a:srcRect b="28147"/>
          <a:stretch/>
        </p:blipFill>
        <p:spPr bwMode="auto">
          <a:xfrm>
            <a:off x="4377087" y="4322255"/>
            <a:ext cx="4587961" cy="2197717"/>
          </a:xfrm>
          <a:prstGeom prst="rect">
            <a:avLst/>
          </a:prstGeom>
          <a:noFill/>
          <a:ln w="9525">
            <a:noFill/>
            <a:miter lim="800000"/>
            <a:headEnd/>
            <a:tailEnd/>
          </a:ln>
        </p:spPr>
      </p:pic>
      <p:pic>
        <p:nvPicPr>
          <p:cNvPr id="14" name="Immagine 13" descr="Foto 117.jpg">
            <a:extLst>
              <a:ext uri="{FF2B5EF4-FFF2-40B4-BE49-F238E27FC236}">
                <a16:creationId xmlns:a16="http://schemas.microsoft.com/office/drawing/2014/main" id="{54015F10-D6D9-42E1-9109-AD5BCC4B9E46}"/>
              </a:ext>
            </a:extLst>
          </p:cNvPr>
          <p:cNvPicPr>
            <a:picLocks noChangeAspect="1"/>
          </p:cNvPicPr>
          <p:nvPr/>
        </p:nvPicPr>
        <p:blipFill rotWithShape="1">
          <a:blip r:embed="rId6"/>
          <a:srcRect l="7335" r="43855"/>
          <a:stretch/>
        </p:blipFill>
        <p:spPr>
          <a:xfrm>
            <a:off x="9091220" y="960694"/>
            <a:ext cx="3100780" cy="4235116"/>
          </a:xfrm>
          <a:prstGeom prst="rect">
            <a:avLst/>
          </a:prstGeom>
        </p:spPr>
      </p:pic>
      <p:sp>
        <p:nvSpPr>
          <p:cNvPr id="2" name="Rectangle 2">
            <a:extLst>
              <a:ext uri="{FF2B5EF4-FFF2-40B4-BE49-F238E27FC236}">
                <a16:creationId xmlns:a16="http://schemas.microsoft.com/office/drawing/2014/main" id="{5C15D344-4D5B-1DEC-6BAA-A48655B2D472}"/>
              </a:ext>
            </a:extLst>
          </p:cNvPr>
          <p:cNvSpPr>
            <a:spLocks noGrp="1" noChangeArrowheads="1"/>
          </p:cNvSpPr>
          <p:nvPr>
            <p:ph type="title"/>
          </p:nvPr>
        </p:nvSpPr>
        <p:spPr>
          <a:xfrm>
            <a:off x="1877206" y="444021"/>
            <a:ext cx="7087839" cy="552224"/>
          </a:xfrm>
        </p:spPr>
        <p:txBody>
          <a:bodyPr vert="horz" lIns="68580" tIns="34290" rIns="270000" bIns="34290" rtlCol="0" anchor="t">
            <a:noAutofit/>
          </a:bodyPr>
          <a:lstStyle/>
          <a:p>
            <a:pPr>
              <a:tabLst>
                <a:tab pos="6524625" algn="l"/>
              </a:tabLst>
              <a:defRPr/>
            </a:pPr>
            <a:r>
              <a:rPr lang="it-IT" altLang="it-IT" sz="3200" b="1" dirty="0">
                <a:solidFill>
                  <a:srgbClr val="003366"/>
                </a:solidFill>
                <a:latin typeface="+mn-lt"/>
                <a:ea typeface="+mn-ea"/>
                <a:cs typeface="Arial" charset="0"/>
              </a:rPr>
              <a:t>Vulnerabilità sismica in Italia</a:t>
            </a:r>
          </a:p>
        </p:txBody>
      </p:sp>
      <p:cxnSp>
        <p:nvCxnSpPr>
          <p:cNvPr id="3" name="Connettore diritto 2">
            <a:extLst>
              <a:ext uri="{FF2B5EF4-FFF2-40B4-BE49-F238E27FC236}">
                <a16:creationId xmlns:a16="http://schemas.microsoft.com/office/drawing/2014/main" id="{54BE07FF-2BA4-C950-BE88-E721E181218E}"/>
              </a:ext>
            </a:extLst>
          </p:cNvPr>
          <p:cNvCxnSpPr>
            <a:cxnSpLocks/>
          </p:cNvCxnSpPr>
          <p:nvPr/>
        </p:nvCxnSpPr>
        <p:spPr>
          <a:xfrm>
            <a:off x="1362636" y="1008971"/>
            <a:ext cx="2732750"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29446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arrotondato 8"/>
          <p:cNvSpPr/>
          <p:nvPr/>
        </p:nvSpPr>
        <p:spPr>
          <a:xfrm>
            <a:off x="1830064" y="2881032"/>
            <a:ext cx="3995936" cy="1584176"/>
          </a:xfrm>
          <a:prstGeom prst="roundRect">
            <a:avLst/>
          </a:prstGeom>
          <a:solidFill>
            <a:srgbClr val="FFFF99">
              <a:alpha val="53000"/>
            </a:srgbClr>
          </a:solidFill>
          <a:ln w="28575">
            <a:noFill/>
            <a:miter lim="800000"/>
            <a:headEnd/>
            <a:tailEnd/>
          </a:ln>
        </p:spPr>
        <p:txBody>
          <a:bodyPr rot="0" spcFirstLastPara="0" vertOverflow="overflow" horzOverflow="overflow" vert="horz" wrap="square" lIns="56667" tIns="28333" rIns="56667" bIns="28333" numCol="1" spcCol="0" rtlCol="0" fromWordArt="0" anchor="ctr" anchorCtr="0" forceAA="0" compatLnSpc="1">
            <a:prstTxWarp prst="textNoShape">
              <a:avLst/>
            </a:prstTxWarp>
            <a:noAutofit/>
          </a:bodyPr>
          <a:lstStyle/>
          <a:p>
            <a:pPr algn="ctr" defTabSz="912813" fontAlgn="base">
              <a:spcBef>
                <a:spcPct val="0"/>
              </a:spcBef>
              <a:spcAft>
                <a:spcPct val="0"/>
              </a:spcAft>
              <a:defRPr/>
            </a:pPr>
            <a:endParaRPr lang="it-IT" sz="3700" b="1">
              <a:solidFill>
                <a:srgbClr val="FFFF99"/>
              </a:solidFill>
              <a:effectLst>
                <a:outerShdw blurRad="38100" dist="38100" dir="2700000" algn="tl">
                  <a:srgbClr val="000000">
                    <a:alpha val="43137"/>
                  </a:srgbClr>
                </a:outerShdw>
              </a:effectLst>
              <a:latin typeface="Candara" panose="020E0502030303020204" pitchFamily="34" charset="0"/>
              <a:ea typeface="ＭＳ Ｐゴシック" pitchFamily="34" charset="-128"/>
              <a:cs typeface="Arial" charset="0"/>
            </a:endParaRPr>
          </a:p>
        </p:txBody>
      </p:sp>
      <p:sp>
        <p:nvSpPr>
          <p:cNvPr id="11" name="Text Box 3"/>
          <p:cNvSpPr txBox="1">
            <a:spLocks noChangeArrowheads="1"/>
          </p:cNvSpPr>
          <p:nvPr/>
        </p:nvSpPr>
        <p:spPr bwMode="auto">
          <a:xfrm>
            <a:off x="1794196" y="946820"/>
            <a:ext cx="8550276" cy="1569660"/>
          </a:xfrm>
          <a:prstGeom prst="rect">
            <a:avLst/>
          </a:prstGeom>
          <a:noFill/>
          <a:ln w="12700" cap="sq">
            <a:noFill/>
            <a:miter lim="800000"/>
            <a:headEnd type="none" w="sm" len="sm"/>
            <a:tailEnd type="none" w="sm" len="sm"/>
          </a:ln>
          <a:effectLst/>
        </p:spPr>
        <p:txBody>
          <a:bodyPr wrap="square">
            <a:spAutoFit/>
          </a:bodyPr>
          <a:lstStyle/>
          <a:p>
            <a:pPr algn="just" defTabSz="457200" fontAlgn="base">
              <a:spcBef>
                <a:spcPct val="0"/>
              </a:spcBef>
              <a:spcAft>
                <a:spcPct val="0"/>
              </a:spcAft>
              <a:defRPr/>
            </a:pPr>
            <a:r>
              <a:rPr kumimoji="1" lang="it-IT" sz="2400" b="1" dirty="0" err="1">
                <a:solidFill>
                  <a:srgbClr val="4F81BD">
                    <a:lumMod val="50000"/>
                  </a:srgbClr>
                </a:solidFill>
                <a:latin typeface="Calibri"/>
                <a:ea typeface="ＭＳ Ｐゴシック" pitchFamily="34" charset="-128"/>
                <a:cs typeface="Arial" pitchFamily="34" charset="0"/>
              </a:rPr>
              <a:t>D.Lgs.</a:t>
            </a:r>
            <a:r>
              <a:rPr kumimoji="1" lang="it-IT" sz="2400" b="1" dirty="0">
                <a:solidFill>
                  <a:srgbClr val="4F81BD">
                    <a:lumMod val="50000"/>
                  </a:srgbClr>
                </a:solidFill>
                <a:latin typeface="Calibri"/>
                <a:ea typeface="ＭＳ Ｐゴシック" pitchFamily="34" charset="-128"/>
                <a:cs typeface="Arial" pitchFamily="34" charset="0"/>
              </a:rPr>
              <a:t> 2 gennaio 2018, n. 1 </a:t>
            </a:r>
            <a:r>
              <a:rPr kumimoji="1" lang="it-IT" sz="2400" dirty="0">
                <a:solidFill>
                  <a:srgbClr val="4F81BD">
                    <a:lumMod val="50000"/>
                  </a:srgbClr>
                </a:solidFill>
                <a:latin typeface="Calibri"/>
                <a:ea typeface="ＭＳ Ｐゴシック" pitchFamily="34" charset="-128"/>
                <a:cs typeface="Arial" pitchFamily="34" charset="0"/>
              </a:rPr>
              <a:t>–  Art. 2 c. 1</a:t>
            </a:r>
          </a:p>
          <a:p>
            <a:pPr algn="just" defTabSz="457200" fontAlgn="base">
              <a:spcBef>
                <a:spcPct val="0"/>
              </a:spcBef>
              <a:spcAft>
                <a:spcPct val="0"/>
              </a:spcAft>
              <a:defRPr/>
            </a:pPr>
            <a:r>
              <a:rPr kumimoji="1" lang="it-IT" sz="2400" dirty="0">
                <a:solidFill>
                  <a:srgbClr val="4F81BD">
                    <a:lumMod val="50000"/>
                  </a:srgbClr>
                </a:solidFill>
                <a:latin typeface="Calibri"/>
                <a:ea typeface="ＭＳ Ｐゴシック" pitchFamily="34" charset="-128"/>
                <a:cs typeface="Arial" pitchFamily="34" charset="0"/>
              </a:rPr>
              <a:t>Sono attività di protezione civile quelle volte alla previsione, prevenzione e mitigazione dei rischi, alla gestione delle emergenze e al loro superamento.</a:t>
            </a:r>
          </a:p>
        </p:txBody>
      </p:sp>
      <p:sp>
        <p:nvSpPr>
          <p:cNvPr id="12" name="Text Box 4"/>
          <p:cNvSpPr txBox="1">
            <a:spLocks noChangeArrowheads="1"/>
          </p:cNvSpPr>
          <p:nvPr/>
        </p:nvSpPr>
        <p:spPr bwMode="auto">
          <a:xfrm>
            <a:off x="1806271" y="2873773"/>
            <a:ext cx="4635177" cy="3083921"/>
          </a:xfrm>
          <a:prstGeom prst="rect">
            <a:avLst/>
          </a:prstGeom>
          <a:noFill/>
          <a:ln w="12700" cap="sq">
            <a:noFill/>
            <a:miter lim="800000"/>
            <a:headEnd type="none" w="sm" len="sm"/>
            <a:tailEnd type="none" w="sm" len="sm"/>
          </a:ln>
          <a:effectLst/>
        </p:spPr>
        <p:txBody>
          <a:bodyPr wrap="square">
            <a:spAutoFit/>
          </a:bodyPr>
          <a:lstStyle/>
          <a:p>
            <a:pPr marL="174625" lvl="1" indent="-174625" defTabSz="457200" fontAlgn="base">
              <a:lnSpc>
                <a:spcPct val="135000"/>
              </a:lnSpc>
              <a:spcBef>
                <a:spcPct val="0"/>
              </a:spcBef>
              <a:spcAft>
                <a:spcPct val="0"/>
              </a:spcAft>
              <a:buFont typeface="Arial" panose="020B0604020202020204" pitchFamily="34" charset="0"/>
              <a:buChar char="•"/>
              <a:defRPr/>
            </a:pPr>
            <a:r>
              <a:rPr kumimoji="1" lang="it-IT" sz="2400" b="1" dirty="0">
                <a:solidFill>
                  <a:srgbClr val="4F81BD">
                    <a:lumMod val="50000"/>
                  </a:srgbClr>
                </a:solidFill>
                <a:latin typeface="Calibri"/>
                <a:ea typeface="ＭＳ Ｐゴシック" pitchFamily="34" charset="-128"/>
                <a:cs typeface="Arial" pitchFamily="34" charset="0"/>
              </a:rPr>
              <a:t>Previsione</a:t>
            </a:r>
          </a:p>
          <a:p>
            <a:pPr marL="174625" lvl="1" indent="-174625" defTabSz="457200" fontAlgn="base">
              <a:lnSpc>
                <a:spcPct val="135000"/>
              </a:lnSpc>
              <a:spcBef>
                <a:spcPct val="0"/>
              </a:spcBef>
              <a:spcAft>
                <a:spcPct val="0"/>
              </a:spcAft>
              <a:buFont typeface="Arial" panose="020B0604020202020204" pitchFamily="34" charset="0"/>
              <a:buChar char="•"/>
              <a:defRPr/>
            </a:pPr>
            <a:r>
              <a:rPr kumimoji="1" lang="it-IT" sz="2400" b="1" u="sng" dirty="0">
                <a:solidFill>
                  <a:srgbClr val="C00000"/>
                </a:solidFill>
                <a:latin typeface="Calibri"/>
                <a:ea typeface="ＭＳ Ｐゴシック" pitchFamily="34" charset="-128"/>
                <a:cs typeface="Arial" pitchFamily="34" charset="0"/>
              </a:rPr>
              <a:t>Prevenzione</a:t>
            </a:r>
            <a:r>
              <a:rPr kumimoji="1" lang="it-IT" sz="2400" b="1" dirty="0">
                <a:solidFill>
                  <a:srgbClr val="C00000"/>
                </a:solidFill>
                <a:latin typeface="Calibri"/>
                <a:ea typeface="ＭＳ Ｐゴシック" pitchFamily="34" charset="-128"/>
                <a:cs typeface="Arial" pitchFamily="34" charset="0"/>
              </a:rPr>
              <a:t> </a:t>
            </a:r>
          </a:p>
          <a:p>
            <a:pPr marL="534988" lvl="3" indent="-360363" defTabSz="457200" fontAlgn="base">
              <a:lnSpc>
                <a:spcPct val="135000"/>
              </a:lnSpc>
              <a:spcBef>
                <a:spcPct val="0"/>
              </a:spcBef>
              <a:spcAft>
                <a:spcPct val="0"/>
              </a:spcAft>
              <a:buFont typeface="Wingdings" panose="05000000000000000000" pitchFamily="2" charset="2"/>
              <a:buChar char="Ø"/>
              <a:defRPr/>
            </a:pPr>
            <a:r>
              <a:rPr kumimoji="1" lang="it-IT" sz="2400" b="1" dirty="0">
                <a:solidFill>
                  <a:srgbClr val="C00000"/>
                </a:solidFill>
                <a:latin typeface="Calibri"/>
                <a:ea typeface="ＭＳ Ｐゴシック" pitchFamily="34" charset="-128"/>
                <a:cs typeface="Arial" pitchFamily="34" charset="0"/>
              </a:rPr>
              <a:t>strutturale </a:t>
            </a:r>
          </a:p>
          <a:p>
            <a:pPr marL="534988" lvl="3" indent="-360363" defTabSz="457200" fontAlgn="base">
              <a:lnSpc>
                <a:spcPct val="135000"/>
              </a:lnSpc>
              <a:spcBef>
                <a:spcPct val="0"/>
              </a:spcBef>
              <a:spcAft>
                <a:spcPct val="0"/>
              </a:spcAft>
              <a:buFont typeface="Wingdings" panose="05000000000000000000" pitchFamily="2" charset="2"/>
              <a:buChar char="Ø"/>
              <a:defRPr/>
            </a:pPr>
            <a:r>
              <a:rPr kumimoji="1" lang="it-IT" sz="2400" b="1" dirty="0">
                <a:solidFill>
                  <a:srgbClr val="C00000"/>
                </a:solidFill>
                <a:latin typeface="Calibri"/>
                <a:ea typeface="ＭＳ Ｐゴシック" pitchFamily="34" charset="-128"/>
                <a:cs typeface="Arial" pitchFamily="34" charset="0"/>
              </a:rPr>
              <a:t>non strutturale</a:t>
            </a:r>
          </a:p>
          <a:p>
            <a:pPr marL="174625" lvl="1" indent="-174625" defTabSz="457200" fontAlgn="base">
              <a:lnSpc>
                <a:spcPct val="135000"/>
              </a:lnSpc>
              <a:spcBef>
                <a:spcPct val="0"/>
              </a:spcBef>
              <a:spcAft>
                <a:spcPct val="0"/>
              </a:spcAft>
              <a:buFont typeface="Arial" panose="020B0604020202020204" pitchFamily="34" charset="0"/>
              <a:buChar char="•"/>
              <a:defRPr/>
            </a:pPr>
            <a:r>
              <a:rPr kumimoji="1" lang="it-IT" sz="2400" b="1" dirty="0">
                <a:solidFill>
                  <a:srgbClr val="4F81BD">
                    <a:lumMod val="50000"/>
                  </a:srgbClr>
                </a:solidFill>
                <a:latin typeface="Calibri"/>
                <a:ea typeface="ＭＳ Ｐゴシック" pitchFamily="34" charset="-128"/>
                <a:cs typeface="Arial" pitchFamily="34" charset="0"/>
              </a:rPr>
              <a:t>Gestione dell’emergenza</a:t>
            </a:r>
          </a:p>
          <a:p>
            <a:pPr marL="174625" lvl="1" indent="-174625" defTabSz="457200" fontAlgn="base">
              <a:lnSpc>
                <a:spcPct val="135000"/>
              </a:lnSpc>
              <a:spcBef>
                <a:spcPct val="0"/>
              </a:spcBef>
              <a:spcAft>
                <a:spcPct val="0"/>
              </a:spcAft>
              <a:buFont typeface="Arial" panose="020B0604020202020204" pitchFamily="34" charset="0"/>
              <a:buChar char="•"/>
              <a:defRPr/>
            </a:pPr>
            <a:r>
              <a:rPr kumimoji="1" lang="it-IT" sz="2400" b="1" dirty="0">
                <a:solidFill>
                  <a:srgbClr val="4F81BD">
                    <a:lumMod val="50000"/>
                  </a:srgbClr>
                </a:solidFill>
                <a:latin typeface="Calibri"/>
                <a:ea typeface="ＭＳ Ｐゴシック" pitchFamily="34" charset="-128"/>
                <a:cs typeface="Arial" pitchFamily="34" charset="0"/>
              </a:rPr>
              <a:t>Superamento dell’emergenza</a:t>
            </a:r>
          </a:p>
        </p:txBody>
      </p:sp>
      <p:pic>
        <p:nvPicPr>
          <p:cNvPr id="4" name="Immagine 3">
            <a:extLst>
              <a:ext uri="{FF2B5EF4-FFF2-40B4-BE49-F238E27FC236}">
                <a16:creationId xmlns:a16="http://schemas.microsoft.com/office/drawing/2014/main" id="{9AB20D0C-515C-B44D-CBFE-B948BFF27AE3}"/>
              </a:ext>
            </a:extLst>
          </p:cNvPr>
          <p:cNvPicPr>
            <a:picLocks noChangeAspect="1"/>
          </p:cNvPicPr>
          <p:nvPr/>
        </p:nvPicPr>
        <p:blipFill>
          <a:blip r:embed="rId3"/>
          <a:stretch>
            <a:fillRect/>
          </a:stretch>
        </p:blipFill>
        <p:spPr>
          <a:xfrm>
            <a:off x="5930459" y="2778153"/>
            <a:ext cx="4690130" cy="3083921"/>
          </a:xfrm>
          <a:prstGeom prst="rect">
            <a:avLst/>
          </a:prstGeom>
        </p:spPr>
      </p:pic>
      <p:cxnSp>
        <p:nvCxnSpPr>
          <p:cNvPr id="6" name="Connettore diritto 5">
            <a:extLst>
              <a:ext uri="{FF2B5EF4-FFF2-40B4-BE49-F238E27FC236}">
                <a16:creationId xmlns:a16="http://schemas.microsoft.com/office/drawing/2014/main" id="{D961F887-EFB0-304A-673A-BAEAE961FB12}"/>
              </a:ext>
            </a:extLst>
          </p:cNvPr>
          <p:cNvCxnSpPr>
            <a:cxnSpLocks/>
          </p:cNvCxnSpPr>
          <p:nvPr/>
        </p:nvCxnSpPr>
        <p:spPr>
          <a:xfrm>
            <a:off x="1524000" y="704517"/>
            <a:ext cx="273275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7" name="CasellaDiTesto 6">
            <a:extLst>
              <a:ext uri="{FF2B5EF4-FFF2-40B4-BE49-F238E27FC236}">
                <a16:creationId xmlns:a16="http://schemas.microsoft.com/office/drawing/2014/main" id="{0E082368-4FDB-1FF9-F670-A3FB18C6A573}"/>
              </a:ext>
            </a:extLst>
          </p:cNvPr>
          <p:cNvSpPr txBox="1"/>
          <p:nvPr/>
        </p:nvSpPr>
        <p:spPr>
          <a:xfrm>
            <a:off x="1606550" y="50801"/>
            <a:ext cx="7264400" cy="584775"/>
          </a:xfrm>
          <a:prstGeom prst="rect">
            <a:avLst/>
          </a:prstGeom>
          <a:noFill/>
        </p:spPr>
        <p:txBody>
          <a:bodyPr wrap="square" rtlCol="0">
            <a:spAutoFit/>
          </a:bodyPr>
          <a:lstStyle/>
          <a:p>
            <a:r>
              <a:rPr lang="it-IT" altLang="it-IT" sz="3200" b="1" dirty="0">
                <a:solidFill>
                  <a:srgbClr val="003366"/>
                </a:solidFill>
                <a:ea typeface="ＭＳ Ｐゴシック" panose="020B0600070205080204" pitchFamily="34" charset="-128"/>
              </a:rPr>
              <a:t>Prevenzione strutturale e non strutturale</a:t>
            </a:r>
            <a:endParaRPr lang="it-IT" sz="3200" dirty="0"/>
          </a:p>
        </p:txBody>
      </p:sp>
    </p:spTree>
    <p:extLst>
      <p:ext uri="{BB962C8B-B14F-4D97-AF65-F5344CB8AC3E}">
        <p14:creationId xmlns:p14="http://schemas.microsoft.com/office/powerpoint/2010/main" val="3973256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o 1"/>
          <p:cNvGrpSpPr/>
          <p:nvPr/>
        </p:nvGrpSpPr>
        <p:grpSpPr>
          <a:xfrm>
            <a:off x="1674561" y="1115587"/>
            <a:ext cx="8550275" cy="1510615"/>
            <a:chOff x="296863" y="1239627"/>
            <a:chExt cx="8550275" cy="1510615"/>
          </a:xfrm>
        </p:grpSpPr>
        <p:sp>
          <p:nvSpPr>
            <p:cNvPr id="5" name="Rettangolo arrotondato 4"/>
            <p:cNvSpPr/>
            <p:nvPr/>
          </p:nvSpPr>
          <p:spPr>
            <a:xfrm>
              <a:off x="296863" y="1382242"/>
              <a:ext cx="8486937" cy="1368000"/>
            </a:xfrm>
            <a:prstGeom prst="roundRect">
              <a:avLst/>
            </a:prstGeom>
            <a:gradFill>
              <a:gsLst>
                <a:gs pos="0">
                  <a:srgbClr val="F0EBD5">
                    <a:alpha val="0"/>
                  </a:srgbClr>
                </a:gs>
                <a:gs pos="13000">
                  <a:schemeClr val="accent2">
                    <a:lumMod val="20000"/>
                    <a:lumOff val="80000"/>
                  </a:schemeClr>
                </a:gs>
              </a:gsLst>
              <a:lin ang="10800000" scaled="1"/>
            </a:gradFill>
            <a:ln>
              <a:noFill/>
            </a:ln>
          </p:spPr>
          <p:style>
            <a:lnRef idx="0">
              <a:scrgbClr r="0" g="0" b="0"/>
            </a:lnRef>
            <a:fillRef idx="1002">
              <a:schemeClr val="lt1"/>
            </a:fillRef>
            <a:effectRef idx="0">
              <a:scrgbClr r="0" g="0" b="0"/>
            </a:effectRef>
            <a:fontRef idx="major"/>
          </p:style>
          <p:txBody>
            <a:bodyPr wrap="square">
              <a:noAutofit/>
            </a:bodyPr>
            <a:lstStyle/>
            <a:p>
              <a:endParaRPr lang="it-IT" sz="2000" dirty="0">
                <a:latin typeface="Candara" panose="020E0502030303020204" pitchFamily="34" charset="0"/>
              </a:endParaRPr>
            </a:p>
            <a:p>
              <a:endParaRPr lang="it-IT" sz="2000" dirty="0">
                <a:latin typeface="Candara" panose="020E0502030303020204" pitchFamily="34" charset="0"/>
              </a:endParaRPr>
            </a:p>
            <a:p>
              <a:endParaRPr lang="it-IT" sz="2000" dirty="0">
                <a:latin typeface="Candara" panose="020E0502030303020204" pitchFamily="34" charset="0"/>
              </a:endParaRPr>
            </a:p>
          </p:txBody>
        </p:sp>
        <p:sp>
          <p:nvSpPr>
            <p:cNvPr id="6" name="Figura a mano libera 14"/>
            <p:cNvSpPr/>
            <p:nvPr/>
          </p:nvSpPr>
          <p:spPr bwMode="auto">
            <a:xfrm>
              <a:off x="393024" y="1239627"/>
              <a:ext cx="6563976" cy="369361"/>
            </a:xfrm>
            <a:custGeom>
              <a:avLst/>
              <a:gdLst>
                <a:gd name="connsiteX0" fmla="*/ 0 w 5299781"/>
                <a:gd name="connsiteY0" fmla="*/ 78722 h 472320"/>
                <a:gd name="connsiteX1" fmla="*/ 23057 w 5299781"/>
                <a:gd name="connsiteY1" fmla="*/ 23057 h 472320"/>
                <a:gd name="connsiteX2" fmla="*/ 78722 w 5299781"/>
                <a:gd name="connsiteY2" fmla="*/ 0 h 472320"/>
                <a:gd name="connsiteX3" fmla="*/ 5221059 w 5299781"/>
                <a:gd name="connsiteY3" fmla="*/ 0 h 472320"/>
                <a:gd name="connsiteX4" fmla="*/ 5276724 w 5299781"/>
                <a:gd name="connsiteY4" fmla="*/ 23057 h 472320"/>
                <a:gd name="connsiteX5" fmla="*/ 5299781 w 5299781"/>
                <a:gd name="connsiteY5" fmla="*/ 78722 h 472320"/>
                <a:gd name="connsiteX6" fmla="*/ 5299781 w 5299781"/>
                <a:gd name="connsiteY6" fmla="*/ 393598 h 472320"/>
                <a:gd name="connsiteX7" fmla="*/ 5276724 w 5299781"/>
                <a:gd name="connsiteY7" fmla="*/ 449263 h 472320"/>
                <a:gd name="connsiteX8" fmla="*/ 5221059 w 5299781"/>
                <a:gd name="connsiteY8" fmla="*/ 472320 h 472320"/>
                <a:gd name="connsiteX9" fmla="*/ 78722 w 5299781"/>
                <a:gd name="connsiteY9" fmla="*/ 472320 h 472320"/>
                <a:gd name="connsiteX10" fmla="*/ 23057 w 5299781"/>
                <a:gd name="connsiteY10" fmla="*/ 449263 h 472320"/>
                <a:gd name="connsiteX11" fmla="*/ 0 w 5299781"/>
                <a:gd name="connsiteY11" fmla="*/ 393598 h 472320"/>
                <a:gd name="connsiteX12" fmla="*/ 0 w 5299781"/>
                <a:gd name="connsiteY12" fmla="*/ 78722 h 472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99781" h="472320">
                  <a:moveTo>
                    <a:pt x="0" y="78722"/>
                  </a:moveTo>
                  <a:cubicBezTo>
                    <a:pt x="0" y="57844"/>
                    <a:pt x="8294" y="37820"/>
                    <a:pt x="23057" y="23057"/>
                  </a:cubicBezTo>
                  <a:cubicBezTo>
                    <a:pt x="37820" y="8294"/>
                    <a:pt x="57844" y="0"/>
                    <a:pt x="78722" y="0"/>
                  </a:cubicBezTo>
                  <a:lnTo>
                    <a:pt x="5221059" y="0"/>
                  </a:lnTo>
                  <a:cubicBezTo>
                    <a:pt x="5241937" y="0"/>
                    <a:pt x="5261961" y="8294"/>
                    <a:pt x="5276724" y="23057"/>
                  </a:cubicBezTo>
                  <a:cubicBezTo>
                    <a:pt x="5291487" y="37820"/>
                    <a:pt x="5299781" y="57844"/>
                    <a:pt x="5299781" y="78722"/>
                  </a:cubicBezTo>
                  <a:lnTo>
                    <a:pt x="5299781" y="393598"/>
                  </a:lnTo>
                  <a:cubicBezTo>
                    <a:pt x="5299781" y="414476"/>
                    <a:pt x="5291487" y="434500"/>
                    <a:pt x="5276724" y="449263"/>
                  </a:cubicBezTo>
                  <a:cubicBezTo>
                    <a:pt x="5261961" y="464026"/>
                    <a:pt x="5241937" y="472320"/>
                    <a:pt x="5221059" y="472320"/>
                  </a:cubicBezTo>
                  <a:lnTo>
                    <a:pt x="78722" y="472320"/>
                  </a:lnTo>
                  <a:cubicBezTo>
                    <a:pt x="57844" y="472320"/>
                    <a:pt x="37820" y="464026"/>
                    <a:pt x="23057" y="449263"/>
                  </a:cubicBezTo>
                  <a:cubicBezTo>
                    <a:pt x="8294" y="434500"/>
                    <a:pt x="0" y="414476"/>
                    <a:pt x="0" y="393598"/>
                  </a:cubicBezTo>
                  <a:lnTo>
                    <a:pt x="0" y="78722"/>
                  </a:lnTo>
                  <a:close/>
                </a:path>
              </a:pathLst>
            </a:cu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lIns="247872" tIns="23057" rIns="247872" bIns="23057" spcCol="1270" anchor="ctr"/>
            <a:lstStyle/>
            <a:p>
              <a:pPr defTabSz="622284">
                <a:lnSpc>
                  <a:spcPct val="90000"/>
                </a:lnSpc>
                <a:spcAft>
                  <a:spcPct val="35000"/>
                </a:spcAft>
                <a:defRPr/>
              </a:pPr>
              <a:r>
                <a:rPr lang="it-IT" b="1" dirty="0">
                  <a:effectLst>
                    <a:outerShdw blurRad="38100" dist="38100" dir="2700000" algn="tl">
                      <a:srgbClr val="000000">
                        <a:alpha val="43137"/>
                      </a:srgbClr>
                    </a:outerShdw>
                  </a:effectLst>
                  <a:latin typeface="Candara" panose="020E0502030303020204" pitchFamily="34" charset="0"/>
                </a:rPr>
                <a:t>MIGLIORAMENTO DELLE CONOSCENZE </a:t>
              </a:r>
            </a:p>
          </p:txBody>
        </p:sp>
        <p:sp>
          <p:nvSpPr>
            <p:cNvPr id="7" name="Rettangolo 14"/>
            <p:cNvSpPr/>
            <p:nvPr/>
          </p:nvSpPr>
          <p:spPr>
            <a:xfrm>
              <a:off x="2029125" y="1897020"/>
              <a:ext cx="6818013" cy="676980"/>
            </a:xfrm>
            <a:prstGeom prst="rect">
              <a:avLst/>
            </a:prstGeom>
            <a:solidFill>
              <a:srgbClr val="EEECE1">
                <a:alpha val="90000"/>
                <a:hueOff val="0"/>
                <a:satOff val="0"/>
                <a:lumOff val="0"/>
                <a:alphaOff val="0"/>
              </a:srgbClr>
            </a:solidFill>
            <a:ln w="25400" cap="flat" cmpd="sng" algn="ctr">
              <a:solidFill>
                <a:srgbClr val="1F497D">
                  <a:hueOff val="0"/>
                  <a:satOff val="0"/>
                  <a:lumOff val="0"/>
                  <a:alphaOff val="0"/>
                </a:srgbClr>
              </a:solidFill>
              <a:prstDash val="solid"/>
            </a:ln>
            <a:effectLst/>
          </p:spPr>
          <p:txBody>
            <a:bodyPr anchor="ctr"/>
            <a:lstStyle/>
            <a:p>
              <a:pPr algn="r">
                <a:defRPr/>
              </a:pPr>
              <a:endParaRPr lang="it-IT" sz="2400" kern="0" dirty="0">
                <a:solidFill>
                  <a:prstClr val="black"/>
                </a:solidFill>
                <a:latin typeface="Candara" panose="020E0502030303020204" pitchFamily="34" charset="0"/>
                <a:cs typeface="Times New Roman" panose="02020603050405020304" pitchFamily="18" charset="0"/>
              </a:endParaRPr>
            </a:p>
          </p:txBody>
        </p:sp>
        <p:sp>
          <p:nvSpPr>
            <p:cNvPr id="8" name="Figura a mano libera 14"/>
            <p:cNvSpPr/>
            <p:nvPr/>
          </p:nvSpPr>
          <p:spPr bwMode="auto">
            <a:xfrm>
              <a:off x="2166752" y="2080665"/>
              <a:ext cx="6356126" cy="369361"/>
            </a:xfrm>
            <a:custGeom>
              <a:avLst/>
              <a:gdLst>
                <a:gd name="connsiteX0" fmla="*/ 0 w 5299781"/>
                <a:gd name="connsiteY0" fmla="*/ 78722 h 472320"/>
                <a:gd name="connsiteX1" fmla="*/ 23057 w 5299781"/>
                <a:gd name="connsiteY1" fmla="*/ 23057 h 472320"/>
                <a:gd name="connsiteX2" fmla="*/ 78722 w 5299781"/>
                <a:gd name="connsiteY2" fmla="*/ 0 h 472320"/>
                <a:gd name="connsiteX3" fmla="*/ 5221059 w 5299781"/>
                <a:gd name="connsiteY3" fmla="*/ 0 h 472320"/>
                <a:gd name="connsiteX4" fmla="*/ 5276724 w 5299781"/>
                <a:gd name="connsiteY4" fmla="*/ 23057 h 472320"/>
                <a:gd name="connsiteX5" fmla="*/ 5299781 w 5299781"/>
                <a:gd name="connsiteY5" fmla="*/ 78722 h 472320"/>
                <a:gd name="connsiteX6" fmla="*/ 5299781 w 5299781"/>
                <a:gd name="connsiteY6" fmla="*/ 393598 h 472320"/>
                <a:gd name="connsiteX7" fmla="*/ 5276724 w 5299781"/>
                <a:gd name="connsiteY7" fmla="*/ 449263 h 472320"/>
                <a:gd name="connsiteX8" fmla="*/ 5221059 w 5299781"/>
                <a:gd name="connsiteY8" fmla="*/ 472320 h 472320"/>
                <a:gd name="connsiteX9" fmla="*/ 78722 w 5299781"/>
                <a:gd name="connsiteY9" fmla="*/ 472320 h 472320"/>
                <a:gd name="connsiteX10" fmla="*/ 23057 w 5299781"/>
                <a:gd name="connsiteY10" fmla="*/ 449263 h 472320"/>
                <a:gd name="connsiteX11" fmla="*/ 0 w 5299781"/>
                <a:gd name="connsiteY11" fmla="*/ 393598 h 472320"/>
                <a:gd name="connsiteX12" fmla="*/ 0 w 5299781"/>
                <a:gd name="connsiteY12" fmla="*/ 78722 h 472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99781" h="472320">
                  <a:moveTo>
                    <a:pt x="0" y="78722"/>
                  </a:moveTo>
                  <a:cubicBezTo>
                    <a:pt x="0" y="57844"/>
                    <a:pt x="8294" y="37820"/>
                    <a:pt x="23057" y="23057"/>
                  </a:cubicBezTo>
                  <a:cubicBezTo>
                    <a:pt x="37820" y="8294"/>
                    <a:pt x="57844" y="0"/>
                    <a:pt x="78722" y="0"/>
                  </a:cubicBezTo>
                  <a:lnTo>
                    <a:pt x="5221059" y="0"/>
                  </a:lnTo>
                  <a:cubicBezTo>
                    <a:pt x="5241937" y="0"/>
                    <a:pt x="5261961" y="8294"/>
                    <a:pt x="5276724" y="23057"/>
                  </a:cubicBezTo>
                  <a:cubicBezTo>
                    <a:pt x="5291487" y="37820"/>
                    <a:pt x="5299781" y="57844"/>
                    <a:pt x="5299781" y="78722"/>
                  </a:cubicBezTo>
                  <a:lnTo>
                    <a:pt x="5299781" y="393598"/>
                  </a:lnTo>
                  <a:cubicBezTo>
                    <a:pt x="5299781" y="414476"/>
                    <a:pt x="5291487" y="434500"/>
                    <a:pt x="5276724" y="449263"/>
                  </a:cubicBezTo>
                  <a:cubicBezTo>
                    <a:pt x="5261961" y="464026"/>
                    <a:pt x="5241937" y="472320"/>
                    <a:pt x="5221059" y="472320"/>
                  </a:cubicBezTo>
                  <a:lnTo>
                    <a:pt x="78722" y="472320"/>
                  </a:lnTo>
                  <a:cubicBezTo>
                    <a:pt x="57844" y="472320"/>
                    <a:pt x="37820" y="464026"/>
                    <a:pt x="23057" y="449263"/>
                  </a:cubicBezTo>
                  <a:cubicBezTo>
                    <a:pt x="8294" y="434500"/>
                    <a:pt x="0" y="414476"/>
                    <a:pt x="0" y="393598"/>
                  </a:cubicBezTo>
                  <a:lnTo>
                    <a:pt x="0" y="78722"/>
                  </a:lnTo>
                  <a:close/>
                </a:path>
              </a:pathLst>
            </a:custGeom>
            <a:solidFill>
              <a:srgbClr val="860000"/>
            </a:solidFill>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lIns="247872" tIns="23057" rIns="247872" bIns="23057" spcCol="1270" anchor="ctr"/>
            <a:lstStyle/>
            <a:p>
              <a:pPr defTabSz="622284">
                <a:lnSpc>
                  <a:spcPct val="90000"/>
                </a:lnSpc>
                <a:spcAft>
                  <a:spcPct val="35000"/>
                </a:spcAft>
                <a:defRPr/>
              </a:pPr>
              <a:r>
                <a:rPr lang="it-IT" sz="1700" b="1" dirty="0">
                  <a:solidFill>
                    <a:schemeClr val="bg1"/>
                  </a:solidFill>
                  <a:latin typeface="Candara" panose="020E0502030303020204" pitchFamily="34" charset="0"/>
                  <a:cs typeface="Arial" charset="0"/>
                  <a:sym typeface="Wingdings" pitchFamily="2" charset="2"/>
                </a:rPr>
                <a:t>Conoscenza del territorio e del costruito</a:t>
              </a:r>
              <a:endParaRPr lang="it-IT" sz="1700" b="1" dirty="0">
                <a:solidFill>
                  <a:schemeClr val="bg1"/>
                </a:solidFill>
                <a:latin typeface="Candara" panose="020E0502030303020204" pitchFamily="34" charset="0"/>
                <a:cs typeface="Arial" charset="0"/>
              </a:endParaRPr>
            </a:p>
          </p:txBody>
        </p:sp>
        <p:sp>
          <p:nvSpPr>
            <p:cNvPr id="9" name="Figura a mano libera 14"/>
            <p:cNvSpPr/>
            <p:nvPr/>
          </p:nvSpPr>
          <p:spPr bwMode="auto">
            <a:xfrm>
              <a:off x="2166753" y="1670275"/>
              <a:ext cx="6356126" cy="369361"/>
            </a:xfrm>
            <a:custGeom>
              <a:avLst/>
              <a:gdLst>
                <a:gd name="connsiteX0" fmla="*/ 0 w 5299781"/>
                <a:gd name="connsiteY0" fmla="*/ 78722 h 472320"/>
                <a:gd name="connsiteX1" fmla="*/ 23057 w 5299781"/>
                <a:gd name="connsiteY1" fmla="*/ 23057 h 472320"/>
                <a:gd name="connsiteX2" fmla="*/ 78722 w 5299781"/>
                <a:gd name="connsiteY2" fmla="*/ 0 h 472320"/>
                <a:gd name="connsiteX3" fmla="*/ 5221059 w 5299781"/>
                <a:gd name="connsiteY3" fmla="*/ 0 h 472320"/>
                <a:gd name="connsiteX4" fmla="*/ 5276724 w 5299781"/>
                <a:gd name="connsiteY4" fmla="*/ 23057 h 472320"/>
                <a:gd name="connsiteX5" fmla="*/ 5299781 w 5299781"/>
                <a:gd name="connsiteY5" fmla="*/ 78722 h 472320"/>
                <a:gd name="connsiteX6" fmla="*/ 5299781 w 5299781"/>
                <a:gd name="connsiteY6" fmla="*/ 393598 h 472320"/>
                <a:gd name="connsiteX7" fmla="*/ 5276724 w 5299781"/>
                <a:gd name="connsiteY7" fmla="*/ 449263 h 472320"/>
                <a:gd name="connsiteX8" fmla="*/ 5221059 w 5299781"/>
                <a:gd name="connsiteY8" fmla="*/ 472320 h 472320"/>
                <a:gd name="connsiteX9" fmla="*/ 78722 w 5299781"/>
                <a:gd name="connsiteY9" fmla="*/ 472320 h 472320"/>
                <a:gd name="connsiteX10" fmla="*/ 23057 w 5299781"/>
                <a:gd name="connsiteY10" fmla="*/ 449263 h 472320"/>
                <a:gd name="connsiteX11" fmla="*/ 0 w 5299781"/>
                <a:gd name="connsiteY11" fmla="*/ 393598 h 472320"/>
                <a:gd name="connsiteX12" fmla="*/ 0 w 5299781"/>
                <a:gd name="connsiteY12" fmla="*/ 78722 h 472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99781" h="472320">
                  <a:moveTo>
                    <a:pt x="0" y="78722"/>
                  </a:moveTo>
                  <a:cubicBezTo>
                    <a:pt x="0" y="57844"/>
                    <a:pt x="8294" y="37820"/>
                    <a:pt x="23057" y="23057"/>
                  </a:cubicBezTo>
                  <a:cubicBezTo>
                    <a:pt x="37820" y="8294"/>
                    <a:pt x="57844" y="0"/>
                    <a:pt x="78722" y="0"/>
                  </a:cubicBezTo>
                  <a:lnTo>
                    <a:pt x="5221059" y="0"/>
                  </a:lnTo>
                  <a:cubicBezTo>
                    <a:pt x="5241937" y="0"/>
                    <a:pt x="5261961" y="8294"/>
                    <a:pt x="5276724" y="23057"/>
                  </a:cubicBezTo>
                  <a:cubicBezTo>
                    <a:pt x="5291487" y="37820"/>
                    <a:pt x="5299781" y="57844"/>
                    <a:pt x="5299781" y="78722"/>
                  </a:cubicBezTo>
                  <a:lnTo>
                    <a:pt x="5299781" y="393598"/>
                  </a:lnTo>
                  <a:cubicBezTo>
                    <a:pt x="5299781" y="414476"/>
                    <a:pt x="5291487" y="434500"/>
                    <a:pt x="5276724" y="449263"/>
                  </a:cubicBezTo>
                  <a:cubicBezTo>
                    <a:pt x="5261961" y="464026"/>
                    <a:pt x="5241937" y="472320"/>
                    <a:pt x="5221059" y="472320"/>
                  </a:cubicBezTo>
                  <a:lnTo>
                    <a:pt x="78722" y="472320"/>
                  </a:lnTo>
                  <a:cubicBezTo>
                    <a:pt x="57844" y="472320"/>
                    <a:pt x="37820" y="464026"/>
                    <a:pt x="23057" y="449263"/>
                  </a:cubicBezTo>
                  <a:cubicBezTo>
                    <a:pt x="8294" y="434500"/>
                    <a:pt x="0" y="414476"/>
                    <a:pt x="0" y="393598"/>
                  </a:cubicBezTo>
                  <a:lnTo>
                    <a:pt x="0" y="78722"/>
                  </a:lnTo>
                  <a:close/>
                </a:path>
              </a:pathLst>
            </a:custGeom>
            <a:solidFill>
              <a:srgbClr val="860000"/>
            </a:solidFill>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lIns="247872" tIns="23057" rIns="247872" bIns="23057" spcCol="1270" anchor="ctr"/>
            <a:lstStyle/>
            <a:p>
              <a:pPr defTabSz="622284">
                <a:lnSpc>
                  <a:spcPct val="90000"/>
                </a:lnSpc>
                <a:spcAft>
                  <a:spcPct val="35000"/>
                </a:spcAft>
                <a:defRPr/>
              </a:pPr>
              <a:r>
                <a:rPr lang="it-IT" sz="1700" b="1" dirty="0">
                  <a:solidFill>
                    <a:schemeClr val="bg1"/>
                  </a:solidFill>
                  <a:latin typeface="Candara" panose="020E0502030303020204" pitchFamily="34" charset="0"/>
                  <a:cs typeface="Arial" charset="0"/>
                </a:rPr>
                <a:t>Conoscenza tecnico-scientifica</a:t>
              </a:r>
              <a:endParaRPr lang="it-IT" sz="1700" b="1" dirty="0">
                <a:solidFill>
                  <a:schemeClr val="bg1"/>
                </a:solidFill>
                <a:effectLst>
                  <a:outerShdw blurRad="38100" dist="38100" dir="2700000" algn="tl">
                    <a:srgbClr val="000000">
                      <a:alpha val="43137"/>
                    </a:srgbClr>
                  </a:outerShdw>
                </a:effectLst>
                <a:latin typeface="Candara" panose="020E0502030303020204" pitchFamily="34" charset="0"/>
              </a:endParaRPr>
            </a:p>
          </p:txBody>
        </p:sp>
      </p:grpSp>
      <p:sp>
        <p:nvSpPr>
          <p:cNvPr id="10" name="Rettangolo arrotondato 9"/>
          <p:cNvSpPr/>
          <p:nvPr/>
        </p:nvSpPr>
        <p:spPr>
          <a:xfrm>
            <a:off x="1694411" y="2854955"/>
            <a:ext cx="8471200" cy="1332000"/>
          </a:xfrm>
          <a:prstGeom prst="roundRect">
            <a:avLst/>
          </a:prstGeom>
          <a:gradFill>
            <a:gsLst>
              <a:gs pos="0">
                <a:srgbClr val="F0EBD5">
                  <a:alpha val="0"/>
                </a:srgbClr>
              </a:gs>
              <a:gs pos="13000">
                <a:schemeClr val="accent2">
                  <a:lumMod val="20000"/>
                  <a:lumOff val="80000"/>
                </a:schemeClr>
              </a:gs>
            </a:gsLst>
            <a:lin ang="10800000" scaled="1"/>
          </a:gradFill>
          <a:ln>
            <a:noFill/>
          </a:ln>
        </p:spPr>
        <p:style>
          <a:lnRef idx="0">
            <a:scrgbClr r="0" g="0" b="0"/>
          </a:lnRef>
          <a:fillRef idx="1002">
            <a:schemeClr val="lt1"/>
          </a:fillRef>
          <a:effectRef idx="0">
            <a:scrgbClr r="0" g="0" b="0"/>
          </a:effectRef>
          <a:fontRef idx="major"/>
        </p:style>
        <p:txBody>
          <a:bodyPr wrap="square">
            <a:noAutofit/>
          </a:bodyPr>
          <a:lstStyle/>
          <a:p>
            <a:endParaRPr lang="it-IT" sz="2000" dirty="0">
              <a:latin typeface="Candara" panose="020E0502030303020204" pitchFamily="34" charset="0"/>
            </a:endParaRPr>
          </a:p>
          <a:p>
            <a:endParaRPr lang="it-IT" sz="2000" dirty="0">
              <a:latin typeface="Candara" panose="020E0502030303020204" pitchFamily="34" charset="0"/>
            </a:endParaRPr>
          </a:p>
          <a:p>
            <a:endParaRPr lang="it-IT" sz="2000" dirty="0">
              <a:latin typeface="Candara" panose="020E0502030303020204" pitchFamily="34" charset="0"/>
            </a:endParaRPr>
          </a:p>
        </p:txBody>
      </p:sp>
      <p:sp>
        <p:nvSpPr>
          <p:cNvPr id="11" name="Figura a mano libera 10"/>
          <p:cNvSpPr/>
          <p:nvPr/>
        </p:nvSpPr>
        <p:spPr bwMode="auto">
          <a:xfrm>
            <a:off x="1780567" y="2719960"/>
            <a:ext cx="6569751" cy="369361"/>
          </a:xfrm>
          <a:custGeom>
            <a:avLst/>
            <a:gdLst>
              <a:gd name="connsiteX0" fmla="*/ 0 w 5299781"/>
              <a:gd name="connsiteY0" fmla="*/ 78722 h 472320"/>
              <a:gd name="connsiteX1" fmla="*/ 23057 w 5299781"/>
              <a:gd name="connsiteY1" fmla="*/ 23057 h 472320"/>
              <a:gd name="connsiteX2" fmla="*/ 78722 w 5299781"/>
              <a:gd name="connsiteY2" fmla="*/ 0 h 472320"/>
              <a:gd name="connsiteX3" fmla="*/ 5221059 w 5299781"/>
              <a:gd name="connsiteY3" fmla="*/ 0 h 472320"/>
              <a:gd name="connsiteX4" fmla="*/ 5276724 w 5299781"/>
              <a:gd name="connsiteY4" fmla="*/ 23057 h 472320"/>
              <a:gd name="connsiteX5" fmla="*/ 5299781 w 5299781"/>
              <a:gd name="connsiteY5" fmla="*/ 78722 h 472320"/>
              <a:gd name="connsiteX6" fmla="*/ 5299781 w 5299781"/>
              <a:gd name="connsiteY6" fmla="*/ 393598 h 472320"/>
              <a:gd name="connsiteX7" fmla="*/ 5276724 w 5299781"/>
              <a:gd name="connsiteY7" fmla="*/ 449263 h 472320"/>
              <a:gd name="connsiteX8" fmla="*/ 5221059 w 5299781"/>
              <a:gd name="connsiteY8" fmla="*/ 472320 h 472320"/>
              <a:gd name="connsiteX9" fmla="*/ 78722 w 5299781"/>
              <a:gd name="connsiteY9" fmla="*/ 472320 h 472320"/>
              <a:gd name="connsiteX10" fmla="*/ 23057 w 5299781"/>
              <a:gd name="connsiteY10" fmla="*/ 449263 h 472320"/>
              <a:gd name="connsiteX11" fmla="*/ 0 w 5299781"/>
              <a:gd name="connsiteY11" fmla="*/ 393598 h 472320"/>
              <a:gd name="connsiteX12" fmla="*/ 0 w 5299781"/>
              <a:gd name="connsiteY12" fmla="*/ 78722 h 472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99781" h="472320">
                <a:moveTo>
                  <a:pt x="0" y="78722"/>
                </a:moveTo>
                <a:cubicBezTo>
                  <a:pt x="0" y="57844"/>
                  <a:pt x="8294" y="37820"/>
                  <a:pt x="23057" y="23057"/>
                </a:cubicBezTo>
                <a:cubicBezTo>
                  <a:pt x="37820" y="8294"/>
                  <a:pt x="57844" y="0"/>
                  <a:pt x="78722" y="0"/>
                </a:cubicBezTo>
                <a:lnTo>
                  <a:pt x="5221059" y="0"/>
                </a:lnTo>
                <a:cubicBezTo>
                  <a:pt x="5241937" y="0"/>
                  <a:pt x="5261961" y="8294"/>
                  <a:pt x="5276724" y="23057"/>
                </a:cubicBezTo>
                <a:cubicBezTo>
                  <a:pt x="5291487" y="37820"/>
                  <a:pt x="5299781" y="57844"/>
                  <a:pt x="5299781" y="78722"/>
                </a:cubicBezTo>
                <a:lnTo>
                  <a:pt x="5299781" y="393598"/>
                </a:lnTo>
                <a:cubicBezTo>
                  <a:pt x="5299781" y="414476"/>
                  <a:pt x="5291487" y="434500"/>
                  <a:pt x="5276724" y="449263"/>
                </a:cubicBezTo>
                <a:cubicBezTo>
                  <a:pt x="5261961" y="464026"/>
                  <a:pt x="5241937" y="472320"/>
                  <a:pt x="5221059" y="472320"/>
                </a:cubicBezTo>
                <a:lnTo>
                  <a:pt x="78722" y="472320"/>
                </a:lnTo>
                <a:cubicBezTo>
                  <a:pt x="57844" y="472320"/>
                  <a:pt x="37820" y="464026"/>
                  <a:pt x="23057" y="449263"/>
                </a:cubicBezTo>
                <a:cubicBezTo>
                  <a:pt x="8294" y="434500"/>
                  <a:pt x="0" y="414476"/>
                  <a:pt x="0" y="393598"/>
                </a:cubicBezTo>
                <a:lnTo>
                  <a:pt x="0" y="78722"/>
                </a:lnTo>
                <a:close/>
              </a:path>
            </a:pathLst>
          </a:cu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lIns="247872" tIns="23057" rIns="247872" bIns="23057" spcCol="1270" anchor="ctr"/>
          <a:lstStyle/>
          <a:p>
            <a:pPr eaLnBrk="0" hangingPunct="0">
              <a:defRPr/>
            </a:pPr>
            <a:r>
              <a:rPr lang="it-IT" b="1" dirty="0">
                <a:effectLst>
                  <a:outerShdw blurRad="38100" dist="38100" dir="2700000" algn="tl">
                    <a:srgbClr val="000000">
                      <a:alpha val="43137"/>
                    </a:srgbClr>
                  </a:outerShdw>
                </a:effectLst>
                <a:latin typeface="Candara" panose="020E0502030303020204" pitchFamily="34" charset="0"/>
              </a:rPr>
              <a:t>AZIONI PER RIDUZIONE DI VULNERABILITÀ ED ESPOSIZIONE</a:t>
            </a:r>
          </a:p>
        </p:txBody>
      </p:sp>
      <p:sp>
        <p:nvSpPr>
          <p:cNvPr id="12" name="Rettangolo 14"/>
          <p:cNvSpPr/>
          <p:nvPr/>
        </p:nvSpPr>
        <p:spPr>
          <a:xfrm>
            <a:off x="3419464" y="3377351"/>
            <a:ext cx="6805371" cy="676980"/>
          </a:xfrm>
          <a:prstGeom prst="rect">
            <a:avLst/>
          </a:prstGeom>
          <a:solidFill>
            <a:srgbClr val="EEECE1">
              <a:alpha val="90000"/>
              <a:hueOff val="0"/>
              <a:satOff val="0"/>
              <a:lumOff val="0"/>
              <a:alphaOff val="0"/>
            </a:srgbClr>
          </a:solidFill>
          <a:ln w="25400" cap="flat" cmpd="sng" algn="ctr">
            <a:solidFill>
              <a:srgbClr val="1F497D">
                <a:hueOff val="0"/>
                <a:satOff val="0"/>
                <a:lumOff val="0"/>
                <a:alphaOff val="0"/>
              </a:srgbClr>
            </a:solidFill>
            <a:prstDash val="solid"/>
          </a:ln>
          <a:effectLst/>
        </p:spPr>
        <p:txBody>
          <a:bodyPr anchor="ctr"/>
          <a:lstStyle/>
          <a:p>
            <a:pPr algn="r">
              <a:defRPr/>
            </a:pPr>
            <a:endParaRPr lang="it-IT" sz="2400" kern="0" dirty="0">
              <a:solidFill>
                <a:prstClr val="black"/>
              </a:solidFill>
              <a:latin typeface="Candara" panose="020E0502030303020204" pitchFamily="34" charset="0"/>
              <a:cs typeface="Times New Roman" panose="02020603050405020304" pitchFamily="18" charset="0"/>
            </a:endParaRPr>
          </a:p>
        </p:txBody>
      </p:sp>
      <p:sp>
        <p:nvSpPr>
          <p:cNvPr id="13" name="Figura a mano libera 14"/>
          <p:cNvSpPr/>
          <p:nvPr/>
        </p:nvSpPr>
        <p:spPr bwMode="auto">
          <a:xfrm>
            <a:off x="3555099" y="3560998"/>
            <a:ext cx="6344340" cy="369361"/>
          </a:xfrm>
          <a:custGeom>
            <a:avLst/>
            <a:gdLst>
              <a:gd name="connsiteX0" fmla="*/ 0 w 5299781"/>
              <a:gd name="connsiteY0" fmla="*/ 78722 h 472320"/>
              <a:gd name="connsiteX1" fmla="*/ 23057 w 5299781"/>
              <a:gd name="connsiteY1" fmla="*/ 23057 h 472320"/>
              <a:gd name="connsiteX2" fmla="*/ 78722 w 5299781"/>
              <a:gd name="connsiteY2" fmla="*/ 0 h 472320"/>
              <a:gd name="connsiteX3" fmla="*/ 5221059 w 5299781"/>
              <a:gd name="connsiteY3" fmla="*/ 0 h 472320"/>
              <a:gd name="connsiteX4" fmla="*/ 5276724 w 5299781"/>
              <a:gd name="connsiteY4" fmla="*/ 23057 h 472320"/>
              <a:gd name="connsiteX5" fmla="*/ 5299781 w 5299781"/>
              <a:gd name="connsiteY5" fmla="*/ 78722 h 472320"/>
              <a:gd name="connsiteX6" fmla="*/ 5299781 w 5299781"/>
              <a:gd name="connsiteY6" fmla="*/ 393598 h 472320"/>
              <a:gd name="connsiteX7" fmla="*/ 5276724 w 5299781"/>
              <a:gd name="connsiteY7" fmla="*/ 449263 h 472320"/>
              <a:gd name="connsiteX8" fmla="*/ 5221059 w 5299781"/>
              <a:gd name="connsiteY8" fmla="*/ 472320 h 472320"/>
              <a:gd name="connsiteX9" fmla="*/ 78722 w 5299781"/>
              <a:gd name="connsiteY9" fmla="*/ 472320 h 472320"/>
              <a:gd name="connsiteX10" fmla="*/ 23057 w 5299781"/>
              <a:gd name="connsiteY10" fmla="*/ 449263 h 472320"/>
              <a:gd name="connsiteX11" fmla="*/ 0 w 5299781"/>
              <a:gd name="connsiteY11" fmla="*/ 393598 h 472320"/>
              <a:gd name="connsiteX12" fmla="*/ 0 w 5299781"/>
              <a:gd name="connsiteY12" fmla="*/ 78722 h 472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99781" h="472320">
                <a:moveTo>
                  <a:pt x="0" y="78722"/>
                </a:moveTo>
                <a:cubicBezTo>
                  <a:pt x="0" y="57844"/>
                  <a:pt x="8294" y="37820"/>
                  <a:pt x="23057" y="23057"/>
                </a:cubicBezTo>
                <a:cubicBezTo>
                  <a:pt x="37820" y="8294"/>
                  <a:pt x="57844" y="0"/>
                  <a:pt x="78722" y="0"/>
                </a:cubicBezTo>
                <a:lnTo>
                  <a:pt x="5221059" y="0"/>
                </a:lnTo>
                <a:cubicBezTo>
                  <a:pt x="5241937" y="0"/>
                  <a:pt x="5261961" y="8294"/>
                  <a:pt x="5276724" y="23057"/>
                </a:cubicBezTo>
                <a:cubicBezTo>
                  <a:pt x="5291487" y="37820"/>
                  <a:pt x="5299781" y="57844"/>
                  <a:pt x="5299781" y="78722"/>
                </a:cubicBezTo>
                <a:lnTo>
                  <a:pt x="5299781" y="393598"/>
                </a:lnTo>
                <a:cubicBezTo>
                  <a:pt x="5299781" y="414476"/>
                  <a:pt x="5291487" y="434500"/>
                  <a:pt x="5276724" y="449263"/>
                </a:cubicBezTo>
                <a:cubicBezTo>
                  <a:pt x="5261961" y="464026"/>
                  <a:pt x="5241937" y="472320"/>
                  <a:pt x="5221059" y="472320"/>
                </a:cubicBezTo>
                <a:lnTo>
                  <a:pt x="78722" y="472320"/>
                </a:lnTo>
                <a:cubicBezTo>
                  <a:pt x="57844" y="472320"/>
                  <a:pt x="37820" y="464026"/>
                  <a:pt x="23057" y="449263"/>
                </a:cubicBezTo>
                <a:cubicBezTo>
                  <a:pt x="8294" y="434500"/>
                  <a:pt x="0" y="414476"/>
                  <a:pt x="0" y="393598"/>
                </a:cubicBezTo>
                <a:lnTo>
                  <a:pt x="0" y="78722"/>
                </a:lnTo>
                <a:close/>
              </a:path>
            </a:pathLst>
          </a:custGeom>
          <a:solidFill>
            <a:srgbClr val="860000"/>
          </a:solidFill>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lIns="247872" tIns="23057" rIns="247872" bIns="23057" spcCol="1270" anchor="ctr"/>
          <a:lstStyle/>
          <a:p>
            <a:pPr defTabSz="622284">
              <a:lnSpc>
                <a:spcPct val="90000"/>
              </a:lnSpc>
              <a:spcAft>
                <a:spcPct val="35000"/>
              </a:spcAft>
              <a:defRPr/>
            </a:pPr>
            <a:r>
              <a:rPr lang="it-IT" sz="1700" b="1" dirty="0">
                <a:solidFill>
                  <a:schemeClr val="bg1"/>
                </a:solidFill>
                <a:latin typeface="Candara" panose="020E0502030303020204" pitchFamily="34" charset="0"/>
                <a:cs typeface="Arial" charset="0"/>
              </a:rPr>
              <a:t>Azioni dirette – riduzione della vulnerabilità del costruito</a:t>
            </a:r>
          </a:p>
        </p:txBody>
      </p:sp>
      <p:sp>
        <p:nvSpPr>
          <p:cNvPr id="14" name="Figura a mano libera 14"/>
          <p:cNvSpPr/>
          <p:nvPr/>
        </p:nvSpPr>
        <p:spPr bwMode="auto">
          <a:xfrm>
            <a:off x="3555101" y="3150608"/>
            <a:ext cx="6344340" cy="369361"/>
          </a:xfrm>
          <a:custGeom>
            <a:avLst/>
            <a:gdLst>
              <a:gd name="connsiteX0" fmla="*/ 0 w 5299781"/>
              <a:gd name="connsiteY0" fmla="*/ 78722 h 472320"/>
              <a:gd name="connsiteX1" fmla="*/ 23057 w 5299781"/>
              <a:gd name="connsiteY1" fmla="*/ 23057 h 472320"/>
              <a:gd name="connsiteX2" fmla="*/ 78722 w 5299781"/>
              <a:gd name="connsiteY2" fmla="*/ 0 h 472320"/>
              <a:gd name="connsiteX3" fmla="*/ 5221059 w 5299781"/>
              <a:gd name="connsiteY3" fmla="*/ 0 h 472320"/>
              <a:gd name="connsiteX4" fmla="*/ 5276724 w 5299781"/>
              <a:gd name="connsiteY4" fmla="*/ 23057 h 472320"/>
              <a:gd name="connsiteX5" fmla="*/ 5299781 w 5299781"/>
              <a:gd name="connsiteY5" fmla="*/ 78722 h 472320"/>
              <a:gd name="connsiteX6" fmla="*/ 5299781 w 5299781"/>
              <a:gd name="connsiteY6" fmla="*/ 393598 h 472320"/>
              <a:gd name="connsiteX7" fmla="*/ 5276724 w 5299781"/>
              <a:gd name="connsiteY7" fmla="*/ 449263 h 472320"/>
              <a:gd name="connsiteX8" fmla="*/ 5221059 w 5299781"/>
              <a:gd name="connsiteY8" fmla="*/ 472320 h 472320"/>
              <a:gd name="connsiteX9" fmla="*/ 78722 w 5299781"/>
              <a:gd name="connsiteY9" fmla="*/ 472320 h 472320"/>
              <a:gd name="connsiteX10" fmla="*/ 23057 w 5299781"/>
              <a:gd name="connsiteY10" fmla="*/ 449263 h 472320"/>
              <a:gd name="connsiteX11" fmla="*/ 0 w 5299781"/>
              <a:gd name="connsiteY11" fmla="*/ 393598 h 472320"/>
              <a:gd name="connsiteX12" fmla="*/ 0 w 5299781"/>
              <a:gd name="connsiteY12" fmla="*/ 78722 h 472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99781" h="472320">
                <a:moveTo>
                  <a:pt x="0" y="78722"/>
                </a:moveTo>
                <a:cubicBezTo>
                  <a:pt x="0" y="57844"/>
                  <a:pt x="8294" y="37820"/>
                  <a:pt x="23057" y="23057"/>
                </a:cubicBezTo>
                <a:cubicBezTo>
                  <a:pt x="37820" y="8294"/>
                  <a:pt x="57844" y="0"/>
                  <a:pt x="78722" y="0"/>
                </a:cubicBezTo>
                <a:lnTo>
                  <a:pt x="5221059" y="0"/>
                </a:lnTo>
                <a:cubicBezTo>
                  <a:pt x="5241937" y="0"/>
                  <a:pt x="5261961" y="8294"/>
                  <a:pt x="5276724" y="23057"/>
                </a:cubicBezTo>
                <a:cubicBezTo>
                  <a:pt x="5291487" y="37820"/>
                  <a:pt x="5299781" y="57844"/>
                  <a:pt x="5299781" y="78722"/>
                </a:cubicBezTo>
                <a:lnTo>
                  <a:pt x="5299781" y="393598"/>
                </a:lnTo>
                <a:cubicBezTo>
                  <a:pt x="5299781" y="414476"/>
                  <a:pt x="5291487" y="434500"/>
                  <a:pt x="5276724" y="449263"/>
                </a:cubicBezTo>
                <a:cubicBezTo>
                  <a:pt x="5261961" y="464026"/>
                  <a:pt x="5241937" y="472320"/>
                  <a:pt x="5221059" y="472320"/>
                </a:cubicBezTo>
                <a:lnTo>
                  <a:pt x="78722" y="472320"/>
                </a:lnTo>
                <a:cubicBezTo>
                  <a:pt x="57844" y="472320"/>
                  <a:pt x="37820" y="464026"/>
                  <a:pt x="23057" y="449263"/>
                </a:cubicBezTo>
                <a:cubicBezTo>
                  <a:pt x="8294" y="434500"/>
                  <a:pt x="0" y="414476"/>
                  <a:pt x="0" y="393598"/>
                </a:cubicBezTo>
                <a:lnTo>
                  <a:pt x="0" y="78722"/>
                </a:lnTo>
                <a:close/>
              </a:path>
            </a:pathLst>
          </a:custGeom>
          <a:solidFill>
            <a:srgbClr val="860000"/>
          </a:solidFill>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lIns="247872" tIns="23057" rIns="247872" bIns="23057" spcCol="1270" anchor="ctr"/>
          <a:lstStyle/>
          <a:p>
            <a:pPr defTabSz="622284">
              <a:lnSpc>
                <a:spcPct val="90000"/>
              </a:lnSpc>
              <a:spcAft>
                <a:spcPct val="35000"/>
              </a:spcAft>
              <a:defRPr/>
            </a:pPr>
            <a:r>
              <a:rPr lang="it-IT" sz="1700" b="1" dirty="0">
                <a:solidFill>
                  <a:schemeClr val="bg1"/>
                </a:solidFill>
                <a:latin typeface="Candara" panose="020E0502030303020204" pitchFamily="34" charset="0"/>
                <a:cs typeface="Arial" charset="0"/>
              </a:rPr>
              <a:t>Azioni indirette – miglioramento degli strumenti</a:t>
            </a:r>
          </a:p>
        </p:txBody>
      </p:sp>
      <p:sp>
        <p:nvSpPr>
          <p:cNvPr id="15" name="Rettangolo arrotondato 14"/>
          <p:cNvSpPr/>
          <p:nvPr/>
        </p:nvSpPr>
        <p:spPr>
          <a:xfrm>
            <a:off x="1669567" y="4393705"/>
            <a:ext cx="8688295" cy="1926251"/>
          </a:xfrm>
          <a:prstGeom prst="roundRect">
            <a:avLst/>
          </a:prstGeom>
          <a:gradFill>
            <a:gsLst>
              <a:gs pos="0">
                <a:srgbClr val="F0EBD5">
                  <a:alpha val="0"/>
                </a:srgbClr>
              </a:gs>
              <a:gs pos="13000">
                <a:schemeClr val="accent2">
                  <a:lumMod val="20000"/>
                  <a:lumOff val="80000"/>
                </a:schemeClr>
              </a:gs>
            </a:gsLst>
            <a:lin ang="10800000" scaled="1"/>
          </a:gradFill>
          <a:ln>
            <a:noFill/>
          </a:ln>
        </p:spPr>
        <p:style>
          <a:lnRef idx="0">
            <a:scrgbClr r="0" g="0" b="0"/>
          </a:lnRef>
          <a:fillRef idx="1002">
            <a:schemeClr val="lt1"/>
          </a:fillRef>
          <a:effectRef idx="0">
            <a:scrgbClr r="0" g="0" b="0"/>
          </a:effectRef>
          <a:fontRef idx="major"/>
        </p:style>
        <p:txBody>
          <a:bodyPr wrap="square">
            <a:noAutofit/>
          </a:bodyPr>
          <a:lstStyle/>
          <a:p>
            <a:endParaRPr lang="it-IT" sz="2000" dirty="0">
              <a:latin typeface="Candara" panose="020E0502030303020204" pitchFamily="34" charset="0"/>
            </a:endParaRPr>
          </a:p>
          <a:p>
            <a:endParaRPr lang="it-IT" sz="2000" dirty="0">
              <a:latin typeface="Candara" panose="020E0502030303020204" pitchFamily="34" charset="0"/>
            </a:endParaRPr>
          </a:p>
          <a:p>
            <a:endParaRPr lang="it-IT" sz="2000" dirty="0">
              <a:latin typeface="Candara" panose="020E0502030303020204" pitchFamily="34" charset="0"/>
            </a:endParaRPr>
          </a:p>
          <a:p>
            <a:endParaRPr lang="it-IT" sz="2000" dirty="0">
              <a:latin typeface="Candara" panose="020E0502030303020204" pitchFamily="34" charset="0"/>
            </a:endParaRPr>
          </a:p>
          <a:p>
            <a:endParaRPr lang="it-IT" sz="2000" dirty="0">
              <a:latin typeface="Candara" panose="020E0502030303020204" pitchFamily="34" charset="0"/>
            </a:endParaRPr>
          </a:p>
        </p:txBody>
      </p:sp>
      <p:sp>
        <p:nvSpPr>
          <p:cNvPr id="16" name="Figura a mano libera 15"/>
          <p:cNvSpPr/>
          <p:nvPr/>
        </p:nvSpPr>
        <p:spPr bwMode="auto">
          <a:xfrm>
            <a:off x="1750699" y="4293420"/>
            <a:ext cx="6600752" cy="369361"/>
          </a:xfrm>
          <a:custGeom>
            <a:avLst/>
            <a:gdLst>
              <a:gd name="connsiteX0" fmla="*/ 0 w 5299781"/>
              <a:gd name="connsiteY0" fmla="*/ 78722 h 472320"/>
              <a:gd name="connsiteX1" fmla="*/ 23057 w 5299781"/>
              <a:gd name="connsiteY1" fmla="*/ 23057 h 472320"/>
              <a:gd name="connsiteX2" fmla="*/ 78722 w 5299781"/>
              <a:gd name="connsiteY2" fmla="*/ 0 h 472320"/>
              <a:gd name="connsiteX3" fmla="*/ 5221059 w 5299781"/>
              <a:gd name="connsiteY3" fmla="*/ 0 h 472320"/>
              <a:gd name="connsiteX4" fmla="*/ 5276724 w 5299781"/>
              <a:gd name="connsiteY4" fmla="*/ 23057 h 472320"/>
              <a:gd name="connsiteX5" fmla="*/ 5299781 w 5299781"/>
              <a:gd name="connsiteY5" fmla="*/ 78722 h 472320"/>
              <a:gd name="connsiteX6" fmla="*/ 5299781 w 5299781"/>
              <a:gd name="connsiteY6" fmla="*/ 393598 h 472320"/>
              <a:gd name="connsiteX7" fmla="*/ 5276724 w 5299781"/>
              <a:gd name="connsiteY7" fmla="*/ 449263 h 472320"/>
              <a:gd name="connsiteX8" fmla="*/ 5221059 w 5299781"/>
              <a:gd name="connsiteY8" fmla="*/ 472320 h 472320"/>
              <a:gd name="connsiteX9" fmla="*/ 78722 w 5299781"/>
              <a:gd name="connsiteY9" fmla="*/ 472320 h 472320"/>
              <a:gd name="connsiteX10" fmla="*/ 23057 w 5299781"/>
              <a:gd name="connsiteY10" fmla="*/ 449263 h 472320"/>
              <a:gd name="connsiteX11" fmla="*/ 0 w 5299781"/>
              <a:gd name="connsiteY11" fmla="*/ 393598 h 472320"/>
              <a:gd name="connsiteX12" fmla="*/ 0 w 5299781"/>
              <a:gd name="connsiteY12" fmla="*/ 78722 h 472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99781" h="472320">
                <a:moveTo>
                  <a:pt x="0" y="78722"/>
                </a:moveTo>
                <a:cubicBezTo>
                  <a:pt x="0" y="57844"/>
                  <a:pt x="8294" y="37820"/>
                  <a:pt x="23057" y="23057"/>
                </a:cubicBezTo>
                <a:cubicBezTo>
                  <a:pt x="37820" y="8294"/>
                  <a:pt x="57844" y="0"/>
                  <a:pt x="78722" y="0"/>
                </a:cubicBezTo>
                <a:lnTo>
                  <a:pt x="5221059" y="0"/>
                </a:lnTo>
                <a:cubicBezTo>
                  <a:pt x="5241937" y="0"/>
                  <a:pt x="5261961" y="8294"/>
                  <a:pt x="5276724" y="23057"/>
                </a:cubicBezTo>
                <a:cubicBezTo>
                  <a:pt x="5291487" y="37820"/>
                  <a:pt x="5299781" y="57844"/>
                  <a:pt x="5299781" y="78722"/>
                </a:cubicBezTo>
                <a:lnTo>
                  <a:pt x="5299781" y="393598"/>
                </a:lnTo>
                <a:cubicBezTo>
                  <a:pt x="5299781" y="414476"/>
                  <a:pt x="5291487" y="434500"/>
                  <a:pt x="5276724" y="449263"/>
                </a:cubicBezTo>
                <a:cubicBezTo>
                  <a:pt x="5261961" y="464026"/>
                  <a:pt x="5241937" y="472320"/>
                  <a:pt x="5221059" y="472320"/>
                </a:cubicBezTo>
                <a:lnTo>
                  <a:pt x="78722" y="472320"/>
                </a:lnTo>
                <a:cubicBezTo>
                  <a:pt x="57844" y="472320"/>
                  <a:pt x="37820" y="464026"/>
                  <a:pt x="23057" y="449263"/>
                </a:cubicBezTo>
                <a:cubicBezTo>
                  <a:pt x="8294" y="434500"/>
                  <a:pt x="0" y="414476"/>
                  <a:pt x="0" y="393598"/>
                </a:cubicBezTo>
                <a:lnTo>
                  <a:pt x="0" y="78722"/>
                </a:lnTo>
                <a:close/>
              </a:path>
            </a:pathLst>
          </a:cu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lIns="247872" tIns="23057" rIns="247872" bIns="23057" spcCol="1270" anchor="ctr"/>
          <a:lstStyle/>
          <a:p>
            <a:pPr eaLnBrk="0" hangingPunct="0">
              <a:defRPr/>
            </a:pPr>
            <a:r>
              <a:rPr lang="it-IT" b="1" dirty="0">
                <a:effectLst>
                  <a:outerShdw blurRad="38100" dist="38100" dir="2700000" algn="tl">
                    <a:srgbClr val="000000">
                      <a:alpha val="43137"/>
                    </a:srgbClr>
                  </a:outerShdw>
                </a:effectLst>
                <a:latin typeface="Candara" panose="020E0502030303020204" pitchFamily="34" charset="0"/>
              </a:rPr>
              <a:t>AZIONI PER LA MITIGAZIONE DEGLI EFFETTI</a:t>
            </a:r>
          </a:p>
        </p:txBody>
      </p:sp>
      <p:sp>
        <p:nvSpPr>
          <p:cNvPr id="17" name="Rettangolo 14"/>
          <p:cNvSpPr/>
          <p:nvPr/>
        </p:nvSpPr>
        <p:spPr>
          <a:xfrm>
            <a:off x="3231819" y="4950810"/>
            <a:ext cx="6993016" cy="1126436"/>
          </a:xfrm>
          <a:prstGeom prst="rect">
            <a:avLst/>
          </a:prstGeom>
          <a:solidFill>
            <a:srgbClr val="EEECE1">
              <a:alpha val="90000"/>
              <a:hueOff val="0"/>
              <a:satOff val="0"/>
              <a:lumOff val="0"/>
              <a:alphaOff val="0"/>
            </a:srgbClr>
          </a:solidFill>
          <a:ln w="25400" cap="flat" cmpd="sng" algn="ctr">
            <a:solidFill>
              <a:srgbClr val="1F497D">
                <a:hueOff val="0"/>
                <a:satOff val="0"/>
                <a:lumOff val="0"/>
                <a:alphaOff val="0"/>
              </a:srgbClr>
            </a:solidFill>
            <a:prstDash val="solid"/>
          </a:ln>
          <a:effectLst/>
        </p:spPr>
        <p:txBody>
          <a:bodyPr anchor="ctr"/>
          <a:lstStyle/>
          <a:p>
            <a:pPr algn="r">
              <a:defRPr/>
            </a:pPr>
            <a:endParaRPr lang="it-IT" sz="2400" kern="0" dirty="0">
              <a:solidFill>
                <a:prstClr val="black"/>
              </a:solidFill>
              <a:latin typeface="Candara" panose="020E0502030303020204" pitchFamily="34" charset="0"/>
              <a:cs typeface="Times New Roman" panose="02020603050405020304" pitchFamily="18" charset="0"/>
            </a:endParaRPr>
          </a:p>
        </p:txBody>
      </p:sp>
      <p:sp>
        <p:nvSpPr>
          <p:cNvPr id="18" name="Figura a mano libera 14"/>
          <p:cNvSpPr/>
          <p:nvPr/>
        </p:nvSpPr>
        <p:spPr bwMode="auto">
          <a:xfrm>
            <a:off x="3369704" y="5134458"/>
            <a:ext cx="6519275" cy="369361"/>
          </a:xfrm>
          <a:custGeom>
            <a:avLst/>
            <a:gdLst>
              <a:gd name="connsiteX0" fmla="*/ 0 w 5299781"/>
              <a:gd name="connsiteY0" fmla="*/ 78722 h 472320"/>
              <a:gd name="connsiteX1" fmla="*/ 23057 w 5299781"/>
              <a:gd name="connsiteY1" fmla="*/ 23057 h 472320"/>
              <a:gd name="connsiteX2" fmla="*/ 78722 w 5299781"/>
              <a:gd name="connsiteY2" fmla="*/ 0 h 472320"/>
              <a:gd name="connsiteX3" fmla="*/ 5221059 w 5299781"/>
              <a:gd name="connsiteY3" fmla="*/ 0 h 472320"/>
              <a:gd name="connsiteX4" fmla="*/ 5276724 w 5299781"/>
              <a:gd name="connsiteY4" fmla="*/ 23057 h 472320"/>
              <a:gd name="connsiteX5" fmla="*/ 5299781 w 5299781"/>
              <a:gd name="connsiteY5" fmla="*/ 78722 h 472320"/>
              <a:gd name="connsiteX6" fmla="*/ 5299781 w 5299781"/>
              <a:gd name="connsiteY6" fmla="*/ 393598 h 472320"/>
              <a:gd name="connsiteX7" fmla="*/ 5276724 w 5299781"/>
              <a:gd name="connsiteY7" fmla="*/ 449263 h 472320"/>
              <a:gd name="connsiteX8" fmla="*/ 5221059 w 5299781"/>
              <a:gd name="connsiteY8" fmla="*/ 472320 h 472320"/>
              <a:gd name="connsiteX9" fmla="*/ 78722 w 5299781"/>
              <a:gd name="connsiteY9" fmla="*/ 472320 h 472320"/>
              <a:gd name="connsiteX10" fmla="*/ 23057 w 5299781"/>
              <a:gd name="connsiteY10" fmla="*/ 449263 h 472320"/>
              <a:gd name="connsiteX11" fmla="*/ 0 w 5299781"/>
              <a:gd name="connsiteY11" fmla="*/ 393598 h 472320"/>
              <a:gd name="connsiteX12" fmla="*/ 0 w 5299781"/>
              <a:gd name="connsiteY12" fmla="*/ 78722 h 472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99781" h="472320">
                <a:moveTo>
                  <a:pt x="0" y="78722"/>
                </a:moveTo>
                <a:cubicBezTo>
                  <a:pt x="0" y="57844"/>
                  <a:pt x="8294" y="37820"/>
                  <a:pt x="23057" y="23057"/>
                </a:cubicBezTo>
                <a:cubicBezTo>
                  <a:pt x="37820" y="8294"/>
                  <a:pt x="57844" y="0"/>
                  <a:pt x="78722" y="0"/>
                </a:cubicBezTo>
                <a:lnTo>
                  <a:pt x="5221059" y="0"/>
                </a:lnTo>
                <a:cubicBezTo>
                  <a:pt x="5241937" y="0"/>
                  <a:pt x="5261961" y="8294"/>
                  <a:pt x="5276724" y="23057"/>
                </a:cubicBezTo>
                <a:cubicBezTo>
                  <a:pt x="5291487" y="37820"/>
                  <a:pt x="5299781" y="57844"/>
                  <a:pt x="5299781" y="78722"/>
                </a:cubicBezTo>
                <a:lnTo>
                  <a:pt x="5299781" y="393598"/>
                </a:lnTo>
                <a:cubicBezTo>
                  <a:pt x="5299781" y="414476"/>
                  <a:pt x="5291487" y="434500"/>
                  <a:pt x="5276724" y="449263"/>
                </a:cubicBezTo>
                <a:cubicBezTo>
                  <a:pt x="5261961" y="464026"/>
                  <a:pt x="5241937" y="472320"/>
                  <a:pt x="5221059" y="472320"/>
                </a:cubicBezTo>
                <a:lnTo>
                  <a:pt x="78722" y="472320"/>
                </a:lnTo>
                <a:cubicBezTo>
                  <a:pt x="57844" y="472320"/>
                  <a:pt x="37820" y="464026"/>
                  <a:pt x="23057" y="449263"/>
                </a:cubicBezTo>
                <a:cubicBezTo>
                  <a:pt x="8294" y="434500"/>
                  <a:pt x="0" y="414476"/>
                  <a:pt x="0" y="393598"/>
                </a:cubicBezTo>
                <a:lnTo>
                  <a:pt x="0" y="78722"/>
                </a:lnTo>
                <a:close/>
              </a:path>
            </a:pathLst>
          </a:custGeom>
          <a:solidFill>
            <a:srgbClr val="860000"/>
          </a:solidFill>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lIns="247872" tIns="23057" rIns="247872" bIns="23057" spcCol="1270" anchor="ctr"/>
          <a:lstStyle/>
          <a:p>
            <a:pPr defTabSz="622284">
              <a:lnSpc>
                <a:spcPct val="90000"/>
              </a:lnSpc>
              <a:spcAft>
                <a:spcPct val="35000"/>
              </a:spcAft>
              <a:defRPr/>
            </a:pPr>
            <a:r>
              <a:rPr lang="it-IT" sz="1700" b="1" dirty="0">
                <a:solidFill>
                  <a:schemeClr val="bg1"/>
                </a:solidFill>
                <a:latin typeface="Candara" panose="020E0502030303020204" pitchFamily="34" charset="0"/>
                <a:cs typeface="Arial" charset="0"/>
                <a:sym typeface="Wingdings" pitchFamily="2" charset="2"/>
              </a:rPr>
              <a:t>Diffusione conoscenza del rischio e cultura di protezione civile</a:t>
            </a:r>
            <a:endParaRPr lang="it-IT" sz="1700" b="1" dirty="0">
              <a:solidFill>
                <a:schemeClr val="bg1"/>
              </a:solidFill>
              <a:latin typeface="Candara" panose="020E0502030303020204" pitchFamily="34" charset="0"/>
              <a:cs typeface="Arial" charset="0"/>
            </a:endParaRPr>
          </a:p>
        </p:txBody>
      </p:sp>
      <p:sp>
        <p:nvSpPr>
          <p:cNvPr id="19" name="Figura a mano libera 14"/>
          <p:cNvSpPr/>
          <p:nvPr/>
        </p:nvSpPr>
        <p:spPr bwMode="auto">
          <a:xfrm>
            <a:off x="3369705" y="4724068"/>
            <a:ext cx="6519275" cy="369361"/>
          </a:xfrm>
          <a:custGeom>
            <a:avLst/>
            <a:gdLst>
              <a:gd name="connsiteX0" fmla="*/ 0 w 5299781"/>
              <a:gd name="connsiteY0" fmla="*/ 78722 h 472320"/>
              <a:gd name="connsiteX1" fmla="*/ 23057 w 5299781"/>
              <a:gd name="connsiteY1" fmla="*/ 23057 h 472320"/>
              <a:gd name="connsiteX2" fmla="*/ 78722 w 5299781"/>
              <a:gd name="connsiteY2" fmla="*/ 0 h 472320"/>
              <a:gd name="connsiteX3" fmla="*/ 5221059 w 5299781"/>
              <a:gd name="connsiteY3" fmla="*/ 0 h 472320"/>
              <a:gd name="connsiteX4" fmla="*/ 5276724 w 5299781"/>
              <a:gd name="connsiteY4" fmla="*/ 23057 h 472320"/>
              <a:gd name="connsiteX5" fmla="*/ 5299781 w 5299781"/>
              <a:gd name="connsiteY5" fmla="*/ 78722 h 472320"/>
              <a:gd name="connsiteX6" fmla="*/ 5299781 w 5299781"/>
              <a:gd name="connsiteY6" fmla="*/ 393598 h 472320"/>
              <a:gd name="connsiteX7" fmla="*/ 5276724 w 5299781"/>
              <a:gd name="connsiteY7" fmla="*/ 449263 h 472320"/>
              <a:gd name="connsiteX8" fmla="*/ 5221059 w 5299781"/>
              <a:gd name="connsiteY8" fmla="*/ 472320 h 472320"/>
              <a:gd name="connsiteX9" fmla="*/ 78722 w 5299781"/>
              <a:gd name="connsiteY9" fmla="*/ 472320 h 472320"/>
              <a:gd name="connsiteX10" fmla="*/ 23057 w 5299781"/>
              <a:gd name="connsiteY10" fmla="*/ 449263 h 472320"/>
              <a:gd name="connsiteX11" fmla="*/ 0 w 5299781"/>
              <a:gd name="connsiteY11" fmla="*/ 393598 h 472320"/>
              <a:gd name="connsiteX12" fmla="*/ 0 w 5299781"/>
              <a:gd name="connsiteY12" fmla="*/ 78722 h 472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99781" h="472320">
                <a:moveTo>
                  <a:pt x="0" y="78722"/>
                </a:moveTo>
                <a:cubicBezTo>
                  <a:pt x="0" y="57844"/>
                  <a:pt x="8294" y="37820"/>
                  <a:pt x="23057" y="23057"/>
                </a:cubicBezTo>
                <a:cubicBezTo>
                  <a:pt x="37820" y="8294"/>
                  <a:pt x="57844" y="0"/>
                  <a:pt x="78722" y="0"/>
                </a:cubicBezTo>
                <a:lnTo>
                  <a:pt x="5221059" y="0"/>
                </a:lnTo>
                <a:cubicBezTo>
                  <a:pt x="5241937" y="0"/>
                  <a:pt x="5261961" y="8294"/>
                  <a:pt x="5276724" y="23057"/>
                </a:cubicBezTo>
                <a:cubicBezTo>
                  <a:pt x="5291487" y="37820"/>
                  <a:pt x="5299781" y="57844"/>
                  <a:pt x="5299781" y="78722"/>
                </a:cubicBezTo>
                <a:lnTo>
                  <a:pt x="5299781" y="393598"/>
                </a:lnTo>
                <a:cubicBezTo>
                  <a:pt x="5299781" y="414476"/>
                  <a:pt x="5291487" y="434500"/>
                  <a:pt x="5276724" y="449263"/>
                </a:cubicBezTo>
                <a:cubicBezTo>
                  <a:pt x="5261961" y="464026"/>
                  <a:pt x="5241937" y="472320"/>
                  <a:pt x="5221059" y="472320"/>
                </a:cubicBezTo>
                <a:lnTo>
                  <a:pt x="78722" y="472320"/>
                </a:lnTo>
                <a:cubicBezTo>
                  <a:pt x="57844" y="472320"/>
                  <a:pt x="37820" y="464026"/>
                  <a:pt x="23057" y="449263"/>
                </a:cubicBezTo>
                <a:cubicBezTo>
                  <a:pt x="8294" y="434500"/>
                  <a:pt x="0" y="414476"/>
                  <a:pt x="0" y="393598"/>
                </a:cubicBezTo>
                <a:lnTo>
                  <a:pt x="0" y="78722"/>
                </a:lnTo>
                <a:close/>
              </a:path>
            </a:pathLst>
          </a:custGeom>
          <a:solidFill>
            <a:srgbClr val="860000"/>
          </a:solidFill>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lIns="247872" tIns="23057" rIns="247872" bIns="23057" spcCol="1270" anchor="ctr"/>
          <a:lstStyle/>
          <a:p>
            <a:pPr defTabSz="622284">
              <a:lnSpc>
                <a:spcPct val="90000"/>
              </a:lnSpc>
              <a:spcAft>
                <a:spcPct val="35000"/>
              </a:spcAft>
              <a:defRPr/>
            </a:pPr>
            <a:r>
              <a:rPr lang="it-IT" sz="1700" b="1" dirty="0">
                <a:solidFill>
                  <a:schemeClr val="bg1"/>
                </a:solidFill>
                <a:latin typeface="Candara" panose="020E0502030303020204" pitchFamily="34" charset="0"/>
                <a:cs typeface="Arial" charset="0"/>
              </a:rPr>
              <a:t>Miglioramento organizzazione del sistema di protezione civile</a:t>
            </a:r>
          </a:p>
        </p:txBody>
      </p:sp>
      <p:sp>
        <p:nvSpPr>
          <p:cNvPr id="20" name="Figura a mano libera 14"/>
          <p:cNvSpPr/>
          <p:nvPr/>
        </p:nvSpPr>
        <p:spPr bwMode="auto">
          <a:xfrm>
            <a:off x="3369707" y="5575168"/>
            <a:ext cx="6519275" cy="369361"/>
          </a:xfrm>
          <a:custGeom>
            <a:avLst/>
            <a:gdLst>
              <a:gd name="connsiteX0" fmla="*/ 0 w 5299781"/>
              <a:gd name="connsiteY0" fmla="*/ 78722 h 472320"/>
              <a:gd name="connsiteX1" fmla="*/ 23057 w 5299781"/>
              <a:gd name="connsiteY1" fmla="*/ 23057 h 472320"/>
              <a:gd name="connsiteX2" fmla="*/ 78722 w 5299781"/>
              <a:gd name="connsiteY2" fmla="*/ 0 h 472320"/>
              <a:gd name="connsiteX3" fmla="*/ 5221059 w 5299781"/>
              <a:gd name="connsiteY3" fmla="*/ 0 h 472320"/>
              <a:gd name="connsiteX4" fmla="*/ 5276724 w 5299781"/>
              <a:gd name="connsiteY4" fmla="*/ 23057 h 472320"/>
              <a:gd name="connsiteX5" fmla="*/ 5299781 w 5299781"/>
              <a:gd name="connsiteY5" fmla="*/ 78722 h 472320"/>
              <a:gd name="connsiteX6" fmla="*/ 5299781 w 5299781"/>
              <a:gd name="connsiteY6" fmla="*/ 393598 h 472320"/>
              <a:gd name="connsiteX7" fmla="*/ 5276724 w 5299781"/>
              <a:gd name="connsiteY7" fmla="*/ 449263 h 472320"/>
              <a:gd name="connsiteX8" fmla="*/ 5221059 w 5299781"/>
              <a:gd name="connsiteY8" fmla="*/ 472320 h 472320"/>
              <a:gd name="connsiteX9" fmla="*/ 78722 w 5299781"/>
              <a:gd name="connsiteY9" fmla="*/ 472320 h 472320"/>
              <a:gd name="connsiteX10" fmla="*/ 23057 w 5299781"/>
              <a:gd name="connsiteY10" fmla="*/ 449263 h 472320"/>
              <a:gd name="connsiteX11" fmla="*/ 0 w 5299781"/>
              <a:gd name="connsiteY11" fmla="*/ 393598 h 472320"/>
              <a:gd name="connsiteX12" fmla="*/ 0 w 5299781"/>
              <a:gd name="connsiteY12" fmla="*/ 78722 h 472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99781" h="472320">
                <a:moveTo>
                  <a:pt x="0" y="78722"/>
                </a:moveTo>
                <a:cubicBezTo>
                  <a:pt x="0" y="57844"/>
                  <a:pt x="8294" y="37820"/>
                  <a:pt x="23057" y="23057"/>
                </a:cubicBezTo>
                <a:cubicBezTo>
                  <a:pt x="37820" y="8294"/>
                  <a:pt x="57844" y="0"/>
                  <a:pt x="78722" y="0"/>
                </a:cubicBezTo>
                <a:lnTo>
                  <a:pt x="5221059" y="0"/>
                </a:lnTo>
                <a:cubicBezTo>
                  <a:pt x="5241937" y="0"/>
                  <a:pt x="5261961" y="8294"/>
                  <a:pt x="5276724" y="23057"/>
                </a:cubicBezTo>
                <a:cubicBezTo>
                  <a:pt x="5291487" y="37820"/>
                  <a:pt x="5299781" y="57844"/>
                  <a:pt x="5299781" y="78722"/>
                </a:cubicBezTo>
                <a:lnTo>
                  <a:pt x="5299781" y="393598"/>
                </a:lnTo>
                <a:cubicBezTo>
                  <a:pt x="5299781" y="414476"/>
                  <a:pt x="5291487" y="434500"/>
                  <a:pt x="5276724" y="449263"/>
                </a:cubicBezTo>
                <a:cubicBezTo>
                  <a:pt x="5261961" y="464026"/>
                  <a:pt x="5241937" y="472320"/>
                  <a:pt x="5221059" y="472320"/>
                </a:cubicBezTo>
                <a:lnTo>
                  <a:pt x="78722" y="472320"/>
                </a:lnTo>
                <a:cubicBezTo>
                  <a:pt x="57844" y="472320"/>
                  <a:pt x="37820" y="464026"/>
                  <a:pt x="23057" y="449263"/>
                </a:cubicBezTo>
                <a:cubicBezTo>
                  <a:pt x="8294" y="434500"/>
                  <a:pt x="0" y="414476"/>
                  <a:pt x="0" y="393598"/>
                </a:cubicBezTo>
                <a:lnTo>
                  <a:pt x="0" y="78722"/>
                </a:lnTo>
                <a:close/>
              </a:path>
            </a:pathLst>
          </a:custGeom>
          <a:solidFill>
            <a:srgbClr val="860000"/>
          </a:solidFill>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lIns="247872" tIns="23057" rIns="247872" bIns="23057" spcCol="1270" anchor="ctr"/>
          <a:lstStyle/>
          <a:p>
            <a:pPr marL="457189" indent="-457189" eaLnBrk="0" hangingPunct="0">
              <a:defRPr/>
            </a:pPr>
            <a:r>
              <a:rPr lang="it-IT" sz="1700" b="1" dirty="0">
                <a:solidFill>
                  <a:schemeClr val="bg1"/>
                </a:solidFill>
                <a:latin typeface="Candara" panose="020E0502030303020204" pitchFamily="34" charset="0"/>
                <a:cs typeface="Arial" charset="0"/>
                <a:sym typeface="Wingdings" pitchFamily="2" charset="2"/>
              </a:rPr>
              <a:t>Esercitazioni per la verifica dei piani di protezione civile</a:t>
            </a:r>
          </a:p>
        </p:txBody>
      </p:sp>
      <p:grpSp>
        <p:nvGrpSpPr>
          <p:cNvPr id="21" name="Gruppo 20"/>
          <p:cNvGrpSpPr/>
          <p:nvPr/>
        </p:nvGrpSpPr>
        <p:grpSpPr>
          <a:xfrm>
            <a:off x="1809746" y="3489293"/>
            <a:ext cx="8079236" cy="584775"/>
            <a:chOff x="285320" y="3466425"/>
            <a:chExt cx="8463197" cy="584775"/>
          </a:xfrm>
        </p:grpSpPr>
        <p:sp>
          <p:nvSpPr>
            <p:cNvPr id="22" name="Freccia a destra 21"/>
            <p:cNvSpPr/>
            <p:nvPr/>
          </p:nvSpPr>
          <p:spPr>
            <a:xfrm>
              <a:off x="1637911" y="3486059"/>
              <a:ext cx="281508" cy="534364"/>
            </a:xfrm>
            <a:prstGeom prst="rightArrow">
              <a:avLst/>
            </a:prstGeom>
            <a:solidFill>
              <a:srgbClr val="92D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2000">
                <a:latin typeface="Candara" panose="020E0502030303020204" pitchFamily="34" charset="0"/>
              </a:endParaRPr>
            </a:p>
          </p:txBody>
        </p:sp>
        <p:sp>
          <p:nvSpPr>
            <p:cNvPr id="23" name="Figura a mano libera 14"/>
            <p:cNvSpPr/>
            <p:nvPr/>
          </p:nvSpPr>
          <p:spPr bwMode="auto">
            <a:xfrm>
              <a:off x="2113621" y="3538125"/>
              <a:ext cx="6634896" cy="369361"/>
            </a:xfrm>
            <a:custGeom>
              <a:avLst/>
              <a:gdLst>
                <a:gd name="connsiteX0" fmla="*/ 0 w 5299781"/>
                <a:gd name="connsiteY0" fmla="*/ 78722 h 472320"/>
                <a:gd name="connsiteX1" fmla="*/ 23057 w 5299781"/>
                <a:gd name="connsiteY1" fmla="*/ 23057 h 472320"/>
                <a:gd name="connsiteX2" fmla="*/ 78722 w 5299781"/>
                <a:gd name="connsiteY2" fmla="*/ 0 h 472320"/>
                <a:gd name="connsiteX3" fmla="*/ 5221059 w 5299781"/>
                <a:gd name="connsiteY3" fmla="*/ 0 h 472320"/>
                <a:gd name="connsiteX4" fmla="*/ 5276724 w 5299781"/>
                <a:gd name="connsiteY4" fmla="*/ 23057 h 472320"/>
                <a:gd name="connsiteX5" fmla="*/ 5299781 w 5299781"/>
                <a:gd name="connsiteY5" fmla="*/ 78722 h 472320"/>
                <a:gd name="connsiteX6" fmla="*/ 5299781 w 5299781"/>
                <a:gd name="connsiteY6" fmla="*/ 393598 h 472320"/>
                <a:gd name="connsiteX7" fmla="*/ 5276724 w 5299781"/>
                <a:gd name="connsiteY7" fmla="*/ 449263 h 472320"/>
                <a:gd name="connsiteX8" fmla="*/ 5221059 w 5299781"/>
                <a:gd name="connsiteY8" fmla="*/ 472320 h 472320"/>
                <a:gd name="connsiteX9" fmla="*/ 78722 w 5299781"/>
                <a:gd name="connsiteY9" fmla="*/ 472320 h 472320"/>
                <a:gd name="connsiteX10" fmla="*/ 23057 w 5299781"/>
                <a:gd name="connsiteY10" fmla="*/ 449263 h 472320"/>
                <a:gd name="connsiteX11" fmla="*/ 0 w 5299781"/>
                <a:gd name="connsiteY11" fmla="*/ 393598 h 472320"/>
                <a:gd name="connsiteX12" fmla="*/ 0 w 5299781"/>
                <a:gd name="connsiteY12" fmla="*/ 78722 h 472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99781" h="472320">
                  <a:moveTo>
                    <a:pt x="0" y="78722"/>
                  </a:moveTo>
                  <a:cubicBezTo>
                    <a:pt x="0" y="57844"/>
                    <a:pt x="8294" y="37820"/>
                    <a:pt x="23057" y="23057"/>
                  </a:cubicBezTo>
                  <a:cubicBezTo>
                    <a:pt x="37820" y="8294"/>
                    <a:pt x="57844" y="0"/>
                    <a:pt x="78722" y="0"/>
                  </a:cubicBezTo>
                  <a:lnTo>
                    <a:pt x="5221059" y="0"/>
                  </a:lnTo>
                  <a:cubicBezTo>
                    <a:pt x="5241937" y="0"/>
                    <a:pt x="5261961" y="8294"/>
                    <a:pt x="5276724" y="23057"/>
                  </a:cubicBezTo>
                  <a:cubicBezTo>
                    <a:pt x="5291487" y="37820"/>
                    <a:pt x="5299781" y="57844"/>
                    <a:pt x="5299781" y="78722"/>
                  </a:cubicBezTo>
                  <a:lnTo>
                    <a:pt x="5299781" y="393598"/>
                  </a:lnTo>
                  <a:cubicBezTo>
                    <a:pt x="5299781" y="414476"/>
                    <a:pt x="5291487" y="434500"/>
                    <a:pt x="5276724" y="449263"/>
                  </a:cubicBezTo>
                  <a:cubicBezTo>
                    <a:pt x="5261961" y="464026"/>
                    <a:pt x="5241937" y="472320"/>
                    <a:pt x="5221059" y="472320"/>
                  </a:cubicBezTo>
                  <a:lnTo>
                    <a:pt x="78722" y="472320"/>
                  </a:lnTo>
                  <a:cubicBezTo>
                    <a:pt x="57844" y="472320"/>
                    <a:pt x="37820" y="464026"/>
                    <a:pt x="23057" y="449263"/>
                  </a:cubicBezTo>
                  <a:cubicBezTo>
                    <a:pt x="8294" y="434500"/>
                    <a:pt x="0" y="414476"/>
                    <a:pt x="0" y="393598"/>
                  </a:cubicBezTo>
                  <a:lnTo>
                    <a:pt x="0" y="78722"/>
                  </a:lnTo>
                  <a:close/>
                </a:path>
              </a:pathLst>
            </a:custGeom>
            <a:noFill/>
            <a:ln w="47625">
              <a:solidFill>
                <a:srgbClr val="92D050"/>
              </a:solid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lIns="247872" tIns="23057" rIns="247872" bIns="23057" spcCol="1270" anchor="ctr"/>
            <a:lstStyle/>
            <a:p>
              <a:pPr defTabSz="622284">
                <a:lnSpc>
                  <a:spcPct val="90000"/>
                </a:lnSpc>
                <a:spcAft>
                  <a:spcPct val="35000"/>
                </a:spcAft>
                <a:defRPr/>
              </a:pPr>
              <a:endParaRPr lang="it-IT" b="1" dirty="0">
                <a:solidFill>
                  <a:schemeClr val="bg1"/>
                </a:solidFill>
                <a:latin typeface="Candara" panose="020E0502030303020204" pitchFamily="34" charset="0"/>
                <a:cs typeface="Arial" charset="0"/>
              </a:endParaRPr>
            </a:p>
          </p:txBody>
        </p:sp>
        <p:sp>
          <p:nvSpPr>
            <p:cNvPr id="24" name="Rettangolo 23"/>
            <p:cNvSpPr/>
            <p:nvPr/>
          </p:nvSpPr>
          <p:spPr>
            <a:xfrm>
              <a:off x="285320" y="3466425"/>
              <a:ext cx="1383985" cy="584775"/>
            </a:xfrm>
            <a:prstGeom prst="rect">
              <a:avLst/>
            </a:prstGeom>
          </p:spPr>
          <p:txBody>
            <a:bodyPr wrap="none">
              <a:spAutoFit/>
            </a:bodyPr>
            <a:lstStyle/>
            <a:p>
              <a:pPr algn="ctr"/>
              <a:r>
                <a:rPr lang="it-IT" sz="1600" b="1" dirty="0">
                  <a:solidFill>
                    <a:srgbClr val="33CC33"/>
                  </a:solidFill>
                  <a:latin typeface="Candara" panose="020E0502030303020204" pitchFamily="34" charset="0"/>
                </a:rPr>
                <a:t>Prevenzione </a:t>
              </a:r>
            </a:p>
            <a:p>
              <a:pPr algn="ctr"/>
              <a:r>
                <a:rPr lang="it-IT" sz="1600" b="1" dirty="0">
                  <a:solidFill>
                    <a:srgbClr val="33CC33"/>
                  </a:solidFill>
                  <a:latin typeface="Candara" panose="020E0502030303020204" pitchFamily="34" charset="0"/>
                </a:rPr>
                <a:t>strutturale</a:t>
              </a:r>
              <a:endParaRPr lang="it-IT" sz="1600" dirty="0">
                <a:solidFill>
                  <a:srgbClr val="33CC33"/>
                </a:solidFill>
                <a:latin typeface="Candara" panose="020E0502030303020204" pitchFamily="34" charset="0"/>
              </a:endParaRPr>
            </a:p>
          </p:txBody>
        </p:sp>
      </p:grpSp>
      <p:sp>
        <p:nvSpPr>
          <p:cNvPr id="3" name="Rectangle 2">
            <a:extLst>
              <a:ext uri="{FF2B5EF4-FFF2-40B4-BE49-F238E27FC236}">
                <a16:creationId xmlns:a16="http://schemas.microsoft.com/office/drawing/2014/main" id="{A2BC8A03-6768-3826-AEED-25D94A56F9FF}"/>
              </a:ext>
            </a:extLst>
          </p:cNvPr>
          <p:cNvSpPr>
            <a:spLocks noGrp="1" noChangeArrowheads="1"/>
          </p:cNvSpPr>
          <p:nvPr>
            <p:ph type="title"/>
          </p:nvPr>
        </p:nvSpPr>
        <p:spPr>
          <a:xfrm>
            <a:off x="2100227" y="405552"/>
            <a:ext cx="7087839" cy="552224"/>
          </a:xfrm>
        </p:spPr>
        <p:txBody>
          <a:bodyPr vert="horz" lIns="68580" tIns="34290" rIns="270000" bIns="34290" rtlCol="0" anchor="t">
            <a:noAutofit/>
          </a:bodyPr>
          <a:lstStyle/>
          <a:p>
            <a:pPr>
              <a:tabLst>
                <a:tab pos="6524625" algn="l"/>
              </a:tabLst>
              <a:defRPr/>
            </a:pPr>
            <a:r>
              <a:rPr lang="it-IT" altLang="it-IT" sz="3200" b="1" dirty="0">
                <a:solidFill>
                  <a:srgbClr val="003366"/>
                </a:solidFill>
                <a:latin typeface="+mn-lt"/>
                <a:ea typeface="+mn-ea"/>
                <a:cs typeface="Arial" charset="0"/>
              </a:rPr>
              <a:t>Attività di prevenzione</a:t>
            </a:r>
          </a:p>
        </p:txBody>
      </p:sp>
      <p:cxnSp>
        <p:nvCxnSpPr>
          <p:cNvPr id="4" name="Connettore diritto 3">
            <a:extLst>
              <a:ext uri="{FF2B5EF4-FFF2-40B4-BE49-F238E27FC236}">
                <a16:creationId xmlns:a16="http://schemas.microsoft.com/office/drawing/2014/main" id="{CF3178BE-38B0-03E8-D211-35AB65E96872}"/>
              </a:ext>
            </a:extLst>
          </p:cNvPr>
          <p:cNvCxnSpPr>
            <a:cxnSpLocks/>
          </p:cNvCxnSpPr>
          <p:nvPr/>
        </p:nvCxnSpPr>
        <p:spPr>
          <a:xfrm>
            <a:off x="1362636" y="1008971"/>
            <a:ext cx="2732750"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163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ttangolo 48">
            <a:extLst>
              <a:ext uri="{FF2B5EF4-FFF2-40B4-BE49-F238E27FC236}">
                <a16:creationId xmlns:a16="http://schemas.microsoft.com/office/drawing/2014/main" id="{E89568AC-D9B6-9272-8349-047EB237E7AA}"/>
              </a:ext>
            </a:extLst>
          </p:cNvPr>
          <p:cNvSpPr/>
          <p:nvPr/>
        </p:nvSpPr>
        <p:spPr>
          <a:xfrm>
            <a:off x="345835" y="1463645"/>
            <a:ext cx="605928" cy="123316"/>
          </a:xfrm>
          <a:prstGeom prst="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0" name="CasellaDiTesto 49">
            <a:extLst>
              <a:ext uri="{FF2B5EF4-FFF2-40B4-BE49-F238E27FC236}">
                <a16:creationId xmlns:a16="http://schemas.microsoft.com/office/drawing/2014/main" id="{4FEE216F-8D67-C77B-C7D6-0CB00FBE6A0D}"/>
              </a:ext>
            </a:extLst>
          </p:cNvPr>
          <p:cNvSpPr txBox="1"/>
          <p:nvPr/>
        </p:nvSpPr>
        <p:spPr>
          <a:xfrm>
            <a:off x="370263" y="903258"/>
            <a:ext cx="1211855" cy="553998"/>
          </a:xfrm>
          <a:prstGeom prst="rect">
            <a:avLst/>
          </a:prstGeom>
          <a:noFill/>
        </p:spPr>
        <p:txBody>
          <a:bodyPr wrap="square" rtlCol="0">
            <a:spAutoFit/>
          </a:bodyPr>
          <a:lstStyle/>
          <a:p>
            <a:pPr algn="ctr"/>
            <a:r>
              <a:rPr lang="it-IT" sz="3000" b="1" dirty="0">
                <a:latin typeface="Arial Narrow" panose="020B0606020202030204" pitchFamily="34" charset="0"/>
                <a:cs typeface="Arial" panose="020B0604020202020204" pitchFamily="34" charset="0"/>
              </a:rPr>
              <a:t>1986</a:t>
            </a:r>
          </a:p>
        </p:txBody>
      </p:sp>
      <p:sp>
        <p:nvSpPr>
          <p:cNvPr id="51" name="CasellaDiTesto 50">
            <a:extLst>
              <a:ext uri="{FF2B5EF4-FFF2-40B4-BE49-F238E27FC236}">
                <a16:creationId xmlns:a16="http://schemas.microsoft.com/office/drawing/2014/main" id="{38E93151-D3DD-123B-624E-27CE79E79B9D}"/>
              </a:ext>
            </a:extLst>
          </p:cNvPr>
          <p:cNvSpPr txBox="1"/>
          <p:nvPr/>
        </p:nvSpPr>
        <p:spPr>
          <a:xfrm>
            <a:off x="5469073" y="903258"/>
            <a:ext cx="1211855" cy="553998"/>
          </a:xfrm>
          <a:prstGeom prst="rect">
            <a:avLst/>
          </a:prstGeom>
          <a:noFill/>
        </p:spPr>
        <p:txBody>
          <a:bodyPr wrap="square" rtlCol="0">
            <a:spAutoFit/>
          </a:bodyPr>
          <a:lstStyle/>
          <a:p>
            <a:pPr algn="ctr"/>
            <a:r>
              <a:rPr lang="it-IT" sz="3000" b="1" dirty="0">
                <a:latin typeface="Arial Narrow" panose="020B0606020202030204" pitchFamily="34" charset="0"/>
                <a:cs typeface="Arial" panose="020B0604020202020204" pitchFamily="34" charset="0"/>
              </a:rPr>
              <a:t>2003</a:t>
            </a:r>
          </a:p>
        </p:txBody>
      </p:sp>
      <p:sp>
        <p:nvSpPr>
          <p:cNvPr id="52" name="CasellaDiTesto 51">
            <a:extLst>
              <a:ext uri="{FF2B5EF4-FFF2-40B4-BE49-F238E27FC236}">
                <a16:creationId xmlns:a16="http://schemas.microsoft.com/office/drawing/2014/main" id="{0FD500CF-52B6-15B1-ECEF-F23CEF703189}"/>
              </a:ext>
            </a:extLst>
          </p:cNvPr>
          <p:cNvSpPr txBox="1"/>
          <p:nvPr/>
        </p:nvSpPr>
        <p:spPr>
          <a:xfrm>
            <a:off x="8238237" y="903258"/>
            <a:ext cx="1211855" cy="553998"/>
          </a:xfrm>
          <a:prstGeom prst="rect">
            <a:avLst/>
          </a:prstGeom>
          <a:noFill/>
        </p:spPr>
        <p:txBody>
          <a:bodyPr wrap="square" rtlCol="0">
            <a:spAutoFit/>
          </a:bodyPr>
          <a:lstStyle/>
          <a:p>
            <a:pPr algn="ctr"/>
            <a:r>
              <a:rPr lang="it-IT" sz="3000" b="1" dirty="0">
                <a:latin typeface="Arial Narrow" panose="020B0606020202030204" pitchFamily="34" charset="0"/>
                <a:cs typeface="Arial" panose="020B0604020202020204" pitchFamily="34" charset="0"/>
              </a:rPr>
              <a:t>2009</a:t>
            </a:r>
          </a:p>
        </p:txBody>
      </p:sp>
      <p:sp>
        <p:nvSpPr>
          <p:cNvPr id="53" name="Rettangolo 52">
            <a:extLst>
              <a:ext uri="{FF2B5EF4-FFF2-40B4-BE49-F238E27FC236}">
                <a16:creationId xmlns:a16="http://schemas.microsoft.com/office/drawing/2014/main" id="{F3B02718-63D9-6EAC-EDD1-CE58443F6F3A}"/>
              </a:ext>
            </a:extLst>
          </p:cNvPr>
          <p:cNvSpPr/>
          <p:nvPr/>
        </p:nvSpPr>
        <p:spPr>
          <a:xfrm>
            <a:off x="8878218" y="1464561"/>
            <a:ext cx="3113977" cy="12240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4" name="Rettangolo 53">
            <a:extLst>
              <a:ext uri="{FF2B5EF4-FFF2-40B4-BE49-F238E27FC236}">
                <a16:creationId xmlns:a16="http://schemas.microsoft.com/office/drawing/2014/main" id="{F214E290-BC61-5161-C706-DC1B148B924C}"/>
              </a:ext>
            </a:extLst>
          </p:cNvPr>
          <p:cNvSpPr/>
          <p:nvPr/>
        </p:nvSpPr>
        <p:spPr>
          <a:xfrm>
            <a:off x="1006846" y="1464561"/>
            <a:ext cx="5040000" cy="122400"/>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5" name="Rettangolo 54">
            <a:extLst>
              <a:ext uri="{FF2B5EF4-FFF2-40B4-BE49-F238E27FC236}">
                <a16:creationId xmlns:a16="http://schemas.microsoft.com/office/drawing/2014/main" id="{EA773725-96C1-BF47-E8A2-6195C1BFBB35}"/>
              </a:ext>
            </a:extLst>
          </p:cNvPr>
          <p:cNvSpPr/>
          <p:nvPr/>
        </p:nvSpPr>
        <p:spPr>
          <a:xfrm>
            <a:off x="6099440" y="1464561"/>
            <a:ext cx="2710667" cy="1224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56" name="Gruppo 55">
            <a:extLst>
              <a:ext uri="{FF2B5EF4-FFF2-40B4-BE49-F238E27FC236}">
                <a16:creationId xmlns:a16="http://schemas.microsoft.com/office/drawing/2014/main" id="{F9D7D4E7-7EB7-B294-7414-41A1876AD4FB}"/>
              </a:ext>
            </a:extLst>
          </p:cNvPr>
          <p:cNvGrpSpPr/>
          <p:nvPr/>
        </p:nvGrpSpPr>
        <p:grpSpPr>
          <a:xfrm>
            <a:off x="1006846" y="1634586"/>
            <a:ext cx="5040001" cy="1350157"/>
            <a:chOff x="1042344" y="1796163"/>
            <a:chExt cx="5040001" cy="1350157"/>
          </a:xfrm>
        </p:grpSpPr>
        <p:sp>
          <p:nvSpPr>
            <p:cNvPr id="57" name="CasellaDiTesto 56">
              <a:extLst>
                <a:ext uri="{FF2B5EF4-FFF2-40B4-BE49-F238E27FC236}">
                  <a16:creationId xmlns:a16="http://schemas.microsoft.com/office/drawing/2014/main" id="{9C551D6E-5C6A-2042-0ADB-5F366EE12891}"/>
                </a:ext>
              </a:extLst>
            </p:cNvPr>
            <p:cNvSpPr txBox="1"/>
            <p:nvPr/>
          </p:nvSpPr>
          <p:spPr>
            <a:xfrm>
              <a:off x="1042344" y="1941467"/>
              <a:ext cx="5040001" cy="1204853"/>
            </a:xfrm>
            <a:prstGeom prst="roundRect">
              <a:avLst>
                <a:gd name="adj" fmla="val 9470"/>
              </a:avLst>
            </a:prstGeom>
            <a:solidFill>
              <a:schemeClr val="accent1">
                <a:lumMod val="60000"/>
                <a:lumOff val="40000"/>
              </a:schemeClr>
            </a:solidFill>
            <a:ln>
              <a:solidFill>
                <a:schemeClr val="accent1">
                  <a:lumMod val="60000"/>
                  <a:lumOff val="40000"/>
                </a:schemeClr>
              </a:solidFill>
            </a:ln>
          </p:spPr>
          <p:txBody>
            <a:bodyPr wrap="square">
              <a:spAutoFit/>
            </a:bodyPr>
            <a:lstStyle/>
            <a:p>
              <a:pPr algn="ctr" fontAlgn="base">
                <a:spcBef>
                  <a:spcPct val="0"/>
                </a:spcBef>
                <a:spcAft>
                  <a:spcPct val="0"/>
                </a:spcAft>
                <a:defRPr/>
              </a:pPr>
              <a:r>
                <a:rPr lang="it-IT" sz="1700" dirty="0">
                  <a:solidFill>
                    <a:schemeClr val="accent1">
                      <a:lumMod val="50000"/>
                    </a:schemeClr>
                  </a:solidFill>
                  <a:latin typeface="Arial" charset="0"/>
                  <a:cs typeface="Arial" charset="0"/>
                </a:rPr>
                <a:t>Interventi su </a:t>
              </a:r>
              <a:r>
                <a:rPr lang="it-IT" sz="1700" u="sng" dirty="0">
                  <a:solidFill>
                    <a:schemeClr val="accent1">
                      <a:lumMod val="50000"/>
                    </a:schemeClr>
                  </a:solidFill>
                  <a:latin typeface="Arial" charset="0"/>
                  <a:cs typeface="Arial" charset="0"/>
                </a:rPr>
                <a:t>edifici pubblici e privati</a:t>
              </a:r>
            </a:p>
            <a:p>
              <a:pPr algn="ctr" fontAlgn="base">
                <a:spcBef>
                  <a:spcPct val="0"/>
                </a:spcBef>
                <a:spcAft>
                  <a:spcPct val="0"/>
                </a:spcAft>
                <a:defRPr/>
              </a:pPr>
              <a:r>
                <a:rPr lang="it-IT" sz="1700" dirty="0">
                  <a:solidFill>
                    <a:schemeClr val="accent1">
                      <a:lumMod val="50000"/>
                    </a:schemeClr>
                  </a:solidFill>
                  <a:latin typeface="Arial" charset="0"/>
                  <a:cs typeface="Arial" charset="0"/>
                </a:rPr>
                <a:t>per circa </a:t>
              </a:r>
              <a:r>
                <a:rPr lang="it-IT" sz="1700" b="1" dirty="0">
                  <a:solidFill>
                    <a:schemeClr val="accent1">
                      <a:lumMod val="50000"/>
                    </a:schemeClr>
                  </a:solidFill>
                  <a:latin typeface="Arial" charset="0"/>
                  <a:cs typeface="Arial" charset="0"/>
                </a:rPr>
                <a:t>316 M€ </a:t>
              </a:r>
              <a:r>
                <a:rPr lang="it-IT" sz="1700" dirty="0">
                  <a:solidFill>
                    <a:schemeClr val="accent1">
                      <a:lumMod val="50000"/>
                    </a:schemeClr>
                  </a:solidFill>
                  <a:latin typeface="Arial" charset="0"/>
                  <a:cs typeface="Arial" charset="0"/>
                </a:rPr>
                <a:t>(equivalenti), di cui </a:t>
              </a:r>
              <a:r>
                <a:rPr lang="it-IT" sz="1700" b="1" dirty="0">
                  <a:solidFill>
                    <a:schemeClr val="accent1">
                      <a:lumMod val="50000"/>
                    </a:schemeClr>
                  </a:solidFill>
                  <a:latin typeface="Arial" charset="0"/>
                  <a:cs typeface="Arial" charset="0"/>
                </a:rPr>
                <a:t>66 M€</a:t>
              </a:r>
              <a:r>
                <a:rPr lang="it-IT" sz="1700" dirty="0">
                  <a:solidFill>
                    <a:schemeClr val="accent1">
                      <a:lumMod val="50000"/>
                    </a:schemeClr>
                  </a:solidFill>
                  <a:latin typeface="Arial" charset="0"/>
                  <a:cs typeface="Arial" charset="0"/>
                </a:rPr>
                <a:t> per l’edilizia privata in Sicilia (L. 433/91),</a:t>
              </a:r>
            </a:p>
            <a:p>
              <a:pPr algn="ctr" fontAlgn="base">
                <a:spcBef>
                  <a:spcPct val="0"/>
                </a:spcBef>
                <a:spcAft>
                  <a:spcPct val="0"/>
                </a:spcAft>
                <a:defRPr/>
              </a:pPr>
              <a:r>
                <a:rPr lang="it-IT" sz="1700" dirty="0">
                  <a:solidFill>
                    <a:schemeClr val="accent1">
                      <a:lumMod val="50000"/>
                    </a:schemeClr>
                  </a:solidFill>
                  <a:latin typeface="Arial" charset="0"/>
                  <a:cs typeface="Arial" charset="0"/>
                </a:rPr>
                <a:t>oltre agli interventi di </a:t>
              </a:r>
              <a:r>
                <a:rPr lang="it-IT" sz="1700" u="sng" dirty="0">
                  <a:solidFill>
                    <a:schemeClr val="accent1">
                      <a:lumMod val="50000"/>
                    </a:schemeClr>
                  </a:solidFill>
                  <a:latin typeface="Arial" charset="0"/>
                  <a:cs typeface="Arial" charset="0"/>
                </a:rPr>
                <a:t>ricostruzione post-sisma</a:t>
              </a:r>
            </a:p>
          </p:txBody>
        </p:sp>
        <p:sp>
          <p:nvSpPr>
            <p:cNvPr id="58" name="Triangolo isoscele 57">
              <a:extLst>
                <a:ext uri="{FF2B5EF4-FFF2-40B4-BE49-F238E27FC236}">
                  <a16:creationId xmlns:a16="http://schemas.microsoft.com/office/drawing/2014/main" id="{792A9E81-C696-049B-7355-711875832CFE}"/>
                </a:ext>
              </a:extLst>
            </p:cNvPr>
            <p:cNvSpPr/>
            <p:nvPr/>
          </p:nvSpPr>
          <p:spPr>
            <a:xfrm>
              <a:off x="3418344" y="1796163"/>
              <a:ext cx="288000" cy="145303"/>
            </a:xfrm>
            <a:prstGeom prst="triangle">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59" name="Gruppo 58">
            <a:extLst>
              <a:ext uri="{FF2B5EF4-FFF2-40B4-BE49-F238E27FC236}">
                <a16:creationId xmlns:a16="http://schemas.microsoft.com/office/drawing/2014/main" id="{88F42E71-CF9F-C039-02F5-5350918ED61C}"/>
              </a:ext>
            </a:extLst>
          </p:cNvPr>
          <p:cNvGrpSpPr/>
          <p:nvPr/>
        </p:nvGrpSpPr>
        <p:grpSpPr>
          <a:xfrm>
            <a:off x="6107198" y="3585270"/>
            <a:ext cx="2710667" cy="1559232"/>
            <a:chOff x="6134937" y="1796162"/>
            <a:chExt cx="2710667" cy="1559232"/>
          </a:xfrm>
        </p:grpSpPr>
        <p:sp>
          <p:nvSpPr>
            <p:cNvPr id="60" name="CasellaDiTesto 59">
              <a:extLst>
                <a:ext uri="{FF2B5EF4-FFF2-40B4-BE49-F238E27FC236}">
                  <a16:creationId xmlns:a16="http://schemas.microsoft.com/office/drawing/2014/main" id="{2BA744A5-BBF4-383A-72B4-FC39A244F27A}"/>
                </a:ext>
              </a:extLst>
            </p:cNvPr>
            <p:cNvSpPr txBox="1"/>
            <p:nvPr/>
          </p:nvSpPr>
          <p:spPr>
            <a:xfrm>
              <a:off x="6134937" y="1941467"/>
              <a:ext cx="2710667" cy="1413927"/>
            </a:xfrm>
            <a:prstGeom prst="roundRect">
              <a:avLst>
                <a:gd name="adj" fmla="val 3168"/>
              </a:avLst>
            </a:prstGeom>
            <a:solidFill>
              <a:schemeClr val="accent1"/>
            </a:solidFill>
          </p:spPr>
          <p:txBody>
            <a:bodyPr wrap="square">
              <a:spAutoFit/>
            </a:bodyPr>
            <a:lstStyle/>
            <a:p>
              <a:pPr algn="ctr"/>
              <a:r>
                <a:rPr lang="it-IT" sz="1700" u="sng" dirty="0">
                  <a:solidFill>
                    <a:schemeClr val="bg1"/>
                  </a:solidFill>
                  <a:latin typeface="Arial" charset="0"/>
                  <a:cs typeface="Arial" charset="0"/>
                </a:rPr>
                <a:t>Verifiche di sicurezza </a:t>
              </a:r>
              <a:r>
                <a:rPr lang="it-IT" sz="1700" dirty="0">
                  <a:solidFill>
                    <a:schemeClr val="bg1"/>
                  </a:solidFill>
                  <a:latin typeface="Arial" charset="0"/>
                  <a:cs typeface="Arial" charset="0"/>
                </a:rPr>
                <a:t>(7.000) e </a:t>
              </a:r>
              <a:r>
                <a:rPr lang="it-IT" sz="1700" u="sng" dirty="0">
                  <a:solidFill>
                    <a:schemeClr val="bg1"/>
                  </a:solidFill>
                  <a:latin typeface="Arial" charset="0"/>
                  <a:cs typeface="Arial" charset="0"/>
                </a:rPr>
                <a:t>interventi su edifici strategici </a:t>
              </a:r>
              <a:r>
                <a:rPr lang="it-IT" sz="1700" dirty="0">
                  <a:solidFill>
                    <a:schemeClr val="bg1"/>
                  </a:solidFill>
                  <a:latin typeface="Arial" charset="0"/>
                  <a:cs typeface="Arial" charset="0"/>
                </a:rPr>
                <a:t>(170) </a:t>
              </a:r>
            </a:p>
            <a:p>
              <a:pPr algn="ctr"/>
              <a:r>
                <a:rPr lang="en-US" sz="1700" dirty="0">
                  <a:solidFill>
                    <a:schemeClr val="bg1"/>
                  </a:solidFill>
                  <a:latin typeface="Arial" charset="0"/>
                  <a:cs typeface="Arial" charset="0"/>
                </a:rPr>
                <a:t>per circa </a:t>
              </a:r>
              <a:r>
                <a:rPr lang="en-US" sz="1700" b="1" dirty="0">
                  <a:solidFill>
                    <a:schemeClr val="bg1"/>
                  </a:solidFill>
                  <a:latin typeface="Arial" charset="0"/>
                  <a:cs typeface="Arial" charset="0"/>
                </a:rPr>
                <a:t>273 M€ </a:t>
              </a:r>
            </a:p>
            <a:p>
              <a:pPr algn="ctr"/>
              <a:r>
                <a:rPr lang="it-IT" sz="1700" dirty="0">
                  <a:solidFill>
                    <a:schemeClr val="bg1"/>
                  </a:solidFill>
                  <a:latin typeface="Arial" charset="0"/>
                  <a:cs typeface="Arial" charset="0"/>
                </a:rPr>
                <a:t>(art. 32-bis L. 326/2003</a:t>
              </a:r>
              <a:r>
                <a:rPr lang="en-US" sz="1700" dirty="0">
                  <a:solidFill>
                    <a:schemeClr val="bg1"/>
                  </a:solidFill>
                  <a:latin typeface="Arial" charset="0"/>
                  <a:cs typeface="Arial" charset="0"/>
                </a:rPr>
                <a:t>)</a:t>
              </a:r>
              <a:endParaRPr lang="it-IT" sz="1700" dirty="0">
                <a:solidFill>
                  <a:schemeClr val="bg1"/>
                </a:solidFill>
                <a:latin typeface="Arial" charset="0"/>
                <a:cs typeface="Arial" charset="0"/>
              </a:endParaRPr>
            </a:p>
          </p:txBody>
        </p:sp>
        <p:sp>
          <p:nvSpPr>
            <p:cNvPr id="61" name="Triangolo isoscele 60">
              <a:extLst>
                <a:ext uri="{FF2B5EF4-FFF2-40B4-BE49-F238E27FC236}">
                  <a16:creationId xmlns:a16="http://schemas.microsoft.com/office/drawing/2014/main" id="{B0740385-E683-0F94-837D-9EA0619F33F4}"/>
                </a:ext>
              </a:extLst>
            </p:cNvPr>
            <p:cNvSpPr/>
            <p:nvPr/>
          </p:nvSpPr>
          <p:spPr>
            <a:xfrm>
              <a:off x="7346270" y="1796162"/>
              <a:ext cx="288000" cy="145303"/>
            </a:xfrm>
            <a:prstGeom prst="triangl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62" name="Gruppo 61">
            <a:extLst>
              <a:ext uri="{FF2B5EF4-FFF2-40B4-BE49-F238E27FC236}">
                <a16:creationId xmlns:a16="http://schemas.microsoft.com/office/drawing/2014/main" id="{73B0F5A6-DB83-7DB4-356A-478E1F7A5A6E}"/>
              </a:ext>
            </a:extLst>
          </p:cNvPr>
          <p:cNvGrpSpPr/>
          <p:nvPr/>
        </p:nvGrpSpPr>
        <p:grpSpPr>
          <a:xfrm>
            <a:off x="6107198" y="5244828"/>
            <a:ext cx="2710667" cy="1586316"/>
            <a:chOff x="6137676" y="3416497"/>
            <a:chExt cx="2710667" cy="1586316"/>
          </a:xfrm>
        </p:grpSpPr>
        <p:sp>
          <p:nvSpPr>
            <p:cNvPr id="63" name="CasellaDiTesto 62">
              <a:extLst>
                <a:ext uri="{FF2B5EF4-FFF2-40B4-BE49-F238E27FC236}">
                  <a16:creationId xmlns:a16="http://schemas.microsoft.com/office/drawing/2014/main" id="{23D7F90E-C064-00FF-DF3A-B654FEE87B9A}"/>
                </a:ext>
              </a:extLst>
            </p:cNvPr>
            <p:cNvSpPr txBox="1"/>
            <p:nvPr/>
          </p:nvSpPr>
          <p:spPr>
            <a:xfrm>
              <a:off x="6137676" y="3561800"/>
              <a:ext cx="2710667" cy="1441013"/>
            </a:xfrm>
            <a:prstGeom prst="roundRect">
              <a:avLst>
                <a:gd name="adj" fmla="val 5891"/>
              </a:avLst>
            </a:prstGeom>
            <a:solidFill>
              <a:schemeClr val="accent1"/>
            </a:solidFill>
          </p:spPr>
          <p:txBody>
            <a:bodyPr wrap="square">
              <a:spAutoFit/>
            </a:bodyPr>
            <a:lstStyle/>
            <a:p>
              <a:pPr algn="ctr"/>
              <a:r>
                <a:rPr lang="it-IT" sz="1700" u="sng" dirty="0">
                  <a:solidFill>
                    <a:schemeClr val="bg1"/>
                  </a:solidFill>
                  <a:latin typeface="Arial" charset="0"/>
                  <a:cs typeface="Arial" charset="0"/>
                </a:rPr>
                <a:t>Interventi su edifici scolastici</a:t>
              </a:r>
              <a:r>
                <a:rPr lang="it-IT" sz="1700" dirty="0">
                  <a:solidFill>
                    <a:schemeClr val="bg1"/>
                  </a:solidFill>
                  <a:latin typeface="Arial" charset="0"/>
                  <a:cs typeface="Arial" charset="0"/>
                </a:rPr>
                <a:t> (225) </a:t>
              </a:r>
            </a:p>
            <a:p>
              <a:pPr algn="ctr"/>
              <a:r>
                <a:rPr lang="it-IT" sz="1700" dirty="0">
                  <a:solidFill>
                    <a:schemeClr val="bg1"/>
                  </a:solidFill>
                  <a:latin typeface="Arial" charset="0"/>
                  <a:cs typeface="Arial" charset="0"/>
                </a:rPr>
                <a:t>per circa </a:t>
              </a:r>
              <a:r>
                <a:rPr lang="it-IT" sz="1700" b="1" dirty="0">
                  <a:solidFill>
                    <a:schemeClr val="bg1"/>
                  </a:solidFill>
                  <a:latin typeface="Arial" charset="0"/>
                  <a:cs typeface="Arial" charset="0"/>
                </a:rPr>
                <a:t>120 M€ </a:t>
              </a:r>
            </a:p>
            <a:p>
              <a:pPr algn="ctr"/>
              <a:r>
                <a:rPr lang="it-IT" sz="1700" dirty="0">
                  <a:solidFill>
                    <a:schemeClr val="bg1"/>
                  </a:solidFill>
                  <a:latin typeface="Arial" charset="0"/>
                  <a:cs typeface="Arial" charset="0"/>
                </a:rPr>
                <a:t>(20 M€ annui dal 2008 - L. 244/2007)</a:t>
              </a:r>
            </a:p>
          </p:txBody>
        </p:sp>
        <p:sp>
          <p:nvSpPr>
            <p:cNvPr id="64" name="Triangolo isoscele 63">
              <a:extLst>
                <a:ext uri="{FF2B5EF4-FFF2-40B4-BE49-F238E27FC236}">
                  <a16:creationId xmlns:a16="http://schemas.microsoft.com/office/drawing/2014/main" id="{740D52BE-99B4-F239-080F-4B64A410D1D7}"/>
                </a:ext>
              </a:extLst>
            </p:cNvPr>
            <p:cNvSpPr/>
            <p:nvPr/>
          </p:nvSpPr>
          <p:spPr>
            <a:xfrm>
              <a:off x="7346270" y="3416497"/>
              <a:ext cx="288000" cy="145303"/>
            </a:xfrm>
            <a:prstGeom prst="triangl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65" name="Gruppo 64">
            <a:extLst>
              <a:ext uri="{FF2B5EF4-FFF2-40B4-BE49-F238E27FC236}">
                <a16:creationId xmlns:a16="http://schemas.microsoft.com/office/drawing/2014/main" id="{E6CD417F-CFFB-EDCA-0CFA-1AF5A333056F}"/>
              </a:ext>
            </a:extLst>
          </p:cNvPr>
          <p:cNvGrpSpPr/>
          <p:nvPr/>
        </p:nvGrpSpPr>
        <p:grpSpPr>
          <a:xfrm>
            <a:off x="6107199" y="1634586"/>
            <a:ext cx="2710667" cy="1855517"/>
            <a:chOff x="3168540" y="4265583"/>
            <a:chExt cx="2710667" cy="1855517"/>
          </a:xfrm>
        </p:grpSpPr>
        <p:sp>
          <p:nvSpPr>
            <p:cNvPr id="66" name="CasellaDiTesto 65">
              <a:extLst>
                <a:ext uri="{FF2B5EF4-FFF2-40B4-BE49-F238E27FC236}">
                  <a16:creationId xmlns:a16="http://schemas.microsoft.com/office/drawing/2014/main" id="{CCA7984E-F10B-FFEB-EBFE-A13C43CEF079}"/>
                </a:ext>
              </a:extLst>
            </p:cNvPr>
            <p:cNvSpPr txBox="1"/>
            <p:nvPr/>
          </p:nvSpPr>
          <p:spPr>
            <a:xfrm>
              <a:off x="3168540" y="4410886"/>
              <a:ext cx="2710667" cy="1710214"/>
            </a:xfrm>
            <a:prstGeom prst="roundRect">
              <a:avLst>
                <a:gd name="adj" fmla="val 5891"/>
              </a:avLst>
            </a:prstGeom>
            <a:solidFill>
              <a:schemeClr val="accent1"/>
            </a:solidFill>
          </p:spPr>
          <p:txBody>
            <a:bodyPr wrap="square">
              <a:spAutoFit/>
            </a:bodyPr>
            <a:lstStyle/>
            <a:p>
              <a:pPr algn="ctr"/>
              <a:r>
                <a:rPr lang="it-IT" sz="1700" u="sng" dirty="0">
                  <a:solidFill>
                    <a:schemeClr val="bg1"/>
                  </a:solidFill>
                  <a:latin typeface="Arial" charset="0"/>
                  <a:cs typeface="Arial" charset="0"/>
                </a:rPr>
                <a:t>Piano di interventi su edifici scolastici</a:t>
              </a:r>
              <a:r>
                <a:rPr lang="it-IT" sz="1700" dirty="0">
                  <a:solidFill>
                    <a:schemeClr val="bg1"/>
                  </a:solidFill>
                  <a:latin typeface="Arial" charset="0"/>
                  <a:cs typeface="Arial" charset="0"/>
                </a:rPr>
                <a:t> </a:t>
              </a:r>
            </a:p>
            <a:p>
              <a:pPr algn="ctr"/>
              <a:r>
                <a:rPr lang="it-IT" sz="1700" dirty="0">
                  <a:solidFill>
                    <a:schemeClr val="bg1"/>
                  </a:solidFill>
                  <a:latin typeface="Arial" charset="0"/>
                  <a:cs typeface="Arial" charset="0"/>
                </a:rPr>
                <a:t>(MIUR+MIT – DPC)</a:t>
              </a:r>
            </a:p>
            <a:p>
              <a:pPr algn="ctr"/>
              <a:r>
                <a:rPr lang="it-IT" sz="1700" dirty="0">
                  <a:solidFill>
                    <a:schemeClr val="bg1"/>
                  </a:solidFill>
                  <a:latin typeface="Arial" charset="0"/>
                  <a:cs typeface="Arial" charset="0"/>
                </a:rPr>
                <a:t>per circa </a:t>
              </a:r>
              <a:r>
                <a:rPr lang="it-IT" sz="1700" b="1" dirty="0">
                  <a:solidFill>
                    <a:schemeClr val="bg1"/>
                  </a:solidFill>
                  <a:latin typeface="Arial" charset="0"/>
                  <a:cs typeface="Arial" charset="0"/>
                </a:rPr>
                <a:t>689 M€ </a:t>
              </a:r>
              <a:r>
                <a:rPr lang="it-IT" sz="1700" dirty="0">
                  <a:solidFill>
                    <a:schemeClr val="bg1"/>
                  </a:solidFill>
                  <a:latin typeface="Arial" charset="0"/>
                  <a:cs typeface="Arial" charset="0"/>
                </a:rPr>
                <a:t>(equivalenti)</a:t>
              </a:r>
              <a:r>
                <a:rPr lang="it-IT" sz="1700" b="1" dirty="0">
                  <a:solidFill>
                    <a:schemeClr val="bg1"/>
                  </a:solidFill>
                  <a:latin typeface="Arial" charset="0"/>
                  <a:cs typeface="Arial" charset="0"/>
                </a:rPr>
                <a:t> </a:t>
              </a:r>
            </a:p>
            <a:p>
              <a:pPr algn="ctr"/>
              <a:r>
                <a:rPr lang="it-IT" sz="1700" dirty="0">
                  <a:solidFill>
                    <a:schemeClr val="bg1"/>
                  </a:solidFill>
                  <a:latin typeface="Arial" charset="0"/>
                  <a:cs typeface="Arial" charset="0"/>
                </a:rPr>
                <a:t>(L. 289/2002)</a:t>
              </a:r>
            </a:p>
          </p:txBody>
        </p:sp>
        <p:sp>
          <p:nvSpPr>
            <p:cNvPr id="67" name="Triangolo isoscele 66">
              <a:extLst>
                <a:ext uri="{FF2B5EF4-FFF2-40B4-BE49-F238E27FC236}">
                  <a16:creationId xmlns:a16="http://schemas.microsoft.com/office/drawing/2014/main" id="{04A5056E-F5E0-7C04-55E9-42D45083736D}"/>
                </a:ext>
              </a:extLst>
            </p:cNvPr>
            <p:cNvSpPr/>
            <p:nvPr/>
          </p:nvSpPr>
          <p:spPr>
            <a:xfrm>
              <a:off x="4377134" y="4265583"/>
              <a:ext cx="288000" cy="145303"/>
            </a:xfrm>
            <a:prstGeom prst="triangl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68" name="Forma a L 67">
            <a:extLst>
              <a:ext uri="{FF2B5EF4-FFF2-40B4-BE49-F238E27FC236}">
                <a16:creationId xmlns:a16="http://schemas.microsoft.com/office/drawing/2014/main" id="{E47D25E3-71E8-8346-1816-745D42EA8C46}"/>
              </a:ext>
            </a:extLst>
          </p:cNvPr>
          <p:cNvSpPr/>
          <p:nvPr/>
        </p:nvSpPr>
        <p:spPr>
          <a:xfrm rot="18900000" flipH="1">
            <a:off x="11655584" y="1345303"/>
            <a:ext cx="360000" cy="360000"/>
          </a:xfrm>
          <a:prstGeom prst="corner">
            <a:avLst>
              <a:gd name="adj1" fmla="val 23787"/>
              <a:gd name="adj2" fmla="val 24412"/>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69" name="Gruppo 68">
            <a:extLst>
              <a:ext uri="{FF2B5EF4-FFF2-40B4-BE49-F238E27FC236}">
                <a16:creationId xmlns:a16="http://schemas.microsoft.com/office/drawing/2014/main" id="{1D00A5AD-1B48-9921-3182-DF9E5CAEFAC9}"/>
              </a:ext>
            </a:extLst>
          </p:cNvPr>
          <p:cNvGrpSpPr/>
          <p:nvPr/>
        </p:nvGrpSpPr>
        <p:grpSpPr>
          <a:xfrm>
            <a:off x="8878219" y="1634586"/>
            <a:ext cx="2880000" cy="1339143"/>
            <a:chOff x="8812117" y="1491365"/>
            <a:chExt cx="2880000" cy="1339143"/>
          </a:xfrm>
        </p:grpSpPr>
        <p:sp>
          <p:nvSpPr>
            <p:cNvPr id="70" name="CasellaDiTesto 69">
              <a:extLst>
                <a:ext uri="{FF2B5EF4-FFF2-40B4-BE49-F238E27FC236}">
                  <a16:creationId xmlns:a16="http://schemas.microsoft.com/office/drawing/2014/main" id="{C72648D7-D0C0-EEAC-354F-E5079322E71A}"/>
                </a:ext>
              </a:extLst>
            </p:cNvPr>
            <p:cNvSpPr txBox="1"/>
            <p:nvPr/>
          </p:nvSpPr>
          <p:spPr>
            <a:xfrm>
              <a:off x="8812117" y="1636668"/>
              <a:ext cx="2880000" cy="1193840"/>
            </a:xfrm>
            <a:prstGeom prst="roundRect">
              <a:avLst>
                <a:gd name="adj" fmla="val 8815"/>
              </a:avLst>
            </a:prstGeom>
            <a:solidFill>
              <a:schemeClr val="accent1">
                <a:lumMod val="75000"/>
              </a:schemeClr>
            </a:solidFill>
            <a:ln>
              <a:solidFill>
                <a:schemeClr val="accent1">
                  <a:lumMod val="75000"/>
                </a:schemeClr>
              </a:solidFill>
            </a:ln>
          </p:spPr>
          <p:txBody>
            <a:bodyPr wrap="square">
              <a:spAutoFit/>
            </a:bodyPr>
            <a:lstStyle>
              <a:defPPr>
                <a:defRPr lang="it-IT"/>
              </a:defPPr>
              <a:lvl1pPr>
                <a:spcBef>
                  <a:spcPct val="15000"/>
                </a:spcBef>
                <a:defRPr sz="1700">
                  <a:solidFill>
                    <a:srgbClr val="003366"/>
                  </a:solidFill>
                  <a:latin typeface="Arial" charset="0"/>
                  <a:cs typeface="Arial" charset="0"/>
                </a:defRPr>
              </a:lvl1pPr>
            </a:lstStyle>
            <a:p>
              <a:pPr algn="ctr">
                <a:spcBef>
                  <a:spcPts val="0"/>
                </a:spcBef>
              </a:pPr>
              <a:r>
                <a:rPr lang="it-IT" dirty="0">
                  <a:solidFill>
                    <a:schemeClr val="bg1"/>
                  </a:solidFill>
                </a:rPr>
                <a:t>Fondo Nazionale per la prevenzione sismica</a:t>
              </a:r>
            </a:p>
            <a:p>
              <a:pPr algn="ctr">
                <a:spcBef>
                  <a:spcPts val="0"/>
                </a:spcBef>
              </a:pPr>
              <a:r>
                <a:rPr lang="it-IT" dirty="0">
                  <a:solidFill>
                    <a:schemeClr val="bg1"/>
                  </a:solidFill>
                </a:rPr>
                <a:t>per circa </a:t>
              </a:r>
              <a:r>
                <a:rPr lang="it-IT" altLang="it-IT" b="1" dirty="0">
                  <a:solidFill>
                    <a:schemeClr val="bg1"/>
                  </a:solidFill>
                </a:rPr>
                <a:t>1.715 M€</a:t>
              </a:r>
              <a:r>
                <a:rPr lang="it-IT" altLang="it-IT" dirty="0">
                  <a:solidFill>
                    <a:schemeClr val="bg1"/>
                  </a:solidFill>
                </a:rPr>
                <a:t> </a:t>
              </a:r>
            </a:p>
            <a:p>
              <a:pPr algn="ctr">
                <a:spcBef>
                  <a:spcPts val="0"/>
                </a:spcBef>
              </a:pPr>
              <a:r>
                <a:rPr lang="it-IT" altLang="it-IT" dirty="0">
                  <a:solidFill>
                    <a:schemeClr val="bg1"/>
                  </a:solidFill>
                </a:rPr>
                <a:t>(dal 2010 al 2029)</a:t>
              </a:r>
              <a:endParaRPr lang="it-IT" altLang="it-IT" b="1" dirty="0">
                <a:solidFill>
                  <a:schemeClr val="bg1"/>
                </a:solidFill>
              </a:endParaRPr>
            </a:p>
          </p:txBody>
        </p:sp>
        <p:sp>
          <p:nvSpPr>
            <p:cNvPr id="71" name="Triangolo isoscele 70">
              <a:extLst>
                <a:ext uri="{FF2B5EF4-FFF2-40B4-BE49-F238E27FC236}">
                  <a16:creationId xmlns:a16="http://schemas.microsoft.com/office/drawing/2014/main" id="{771A8FAD-5EBB-38E9-D50E-D389515EBC3F}"/>
                </a:ext>
              </a:extLst>
            </p:cNvPr>
            <p:cNvSpPr/>
            <p:nvPr/>
          </p:nvSpPr>
          <p:spPr>
            <a:xfrm>
              <a:off x="10081104" y="1491365"/>
              <a:ext cx="288000" cy="145303"/>
            </a:xfrm>
            <a:prstGeom prs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72" name="Rectangle 2">
            <a:extLst>
              <a:ext uri="{FF2B5EF4-FFF2-40B4-BE49-F238E27FC236}">
                <a16:creationId xmlns:a16="http://schemas.microsoft.com/office/drawing/2014/main" id="{43215E8D-C899-B3CD-CDB1-E7C7F99D2B34}"/>
              </a:ext>
            </a:extLst>
          </p:cNvPr>
          <p:cNvSpPr>
            <a:spLocks noGrp="1" noChangeArrowheads="1"/>
          </p:cNvSpPr>
          <p:nvPr>
            <p:ph type="title"/>
          </p:nvPr>
        </p:nvSpPr>
        <p:spPr>
          <a:xfrm>
            <a:off x="2100227" y="405552"/>
            <a:ext cx="7087839" cy="552224"/>
          </a:xfrm>
        </p:spPr>
        <p:txBody>
          <a:bodyPr vert="horz" lIns="68580" tIns="34290" rIns="270000" bIns="34290" rtlCol="0" anchor="t">
            <a:noAutofit/>
          </a:bodyPr>
          <a:lstStyle/>
          <a:p>
            <a:pPr>
              <a:tabLst>
                <a:tab pos="6524625" algn="l"/>
              </a:tabLst>
              <a:defRPr/>
            </a:pPr>
            <a:r>
              <a:rPr lang="it-IT" altLang="it-IT" sz="3200" b="1" dirty="0">
                <a:solidFill>
                  <a:srgbClr val="003366"/>
                </a:solidFill>
                <a:latin typeface="+mn-lt"/>
                <a:ea typeface="+mn-ea"/>
                <a:cs typeface="Arial" charset="0"/>
              </a:rPr>
              <a:t>Gli stanziamenti nel tempo</a:t>
            </a:r>
          </a:p>
        </p:txBody>
      </p:sp>
      <p:cxnSp>
        <p:nvCxnSpPr>
          <p:cNvPr id="73" name="Connettore diritto 72">
            <a:extLst>
              <a:ext uri="{FF2B5EF4-FFF2-40B4-BE49-F238E27FC236}">
                <a16:creationId xmlns:a16="http://schemas.microsoft.com/office/drawing/2014/main" id="{0278ED7C-993F-52B5-5408-990161013CDE}"/>
              </a:ext>
            </a:extLst>
          </p:cNvPr>
          <p:cNvCxnSpPr>
            <a:cxnSpLocks/>
          </p:cNvCxnSpPr>
          <p:nvPr/>
        </p:nvCxnSpPr>
        <p:spPr>
          <a:xfrm>
            <a:off x="1362636" y="1008971"/>
            <a:ext cx="2732750"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1885199"/>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1229</TotalTime>
  <Words>6076</Words>
  <Application>Microsoft Office PowerPoint</Application>
  <PresentationFormat>Widescreen</PresentationFormat>
  <Paragraphs>516</Paragraphs>
  <Slides>27</Slides>
  <Notes>26</Notes>
  <HiddenSlides>3</HiddenSlides>
  <MMClips>0</MMClips>
  <ScaleCrop>false</ScaleCrop>
  <HeadingPairs>
    <vt:vector size="6" baseType="variant">
      <vt:variant>
        <vt:lpstr>Caratteri utilizzati</vt:lpstr>
      </vt:variant>
      <vt:variant>
        <vt:i4>9</vt:i4>
      </vt:variant>
      <vt:variant>
        <vt:lpstr>Tema</vt:lpstr>
      </vt:variant>
      <vt:variant>
        <vt:i4>1</vt:i4>
      </vt:variant>
      <vt:variant>
        <vt:lpstr>Titoli diapositive</vt:lpstr>
      </vt:variant>
      <vt:variant>
        <vt:i4>27</vt:i4>
      </vt:variant>
    </vt:vector>
  </HeadingPairs>
  <TitlesOfParts>
    <vt:vector size="37" baseType="lpstr">
      <vt:lpstr>Arial</vt:lpstr>
      <vt:lpstr>Arial Narrow</vt:lpstr>
      <vt:lpstr>Calibri</vt:lpstr>
      <vt:lpstr>Calibri Light</vt:lpstr>
      <vt:lpstr>Candara</vt:lpstr>
      <vt:lpstr>Century Gothic</vt:lpstr>
      <vt:lpstr>Times New Roman</vt:lpstr>
      <vt:lpstr>Verdana</vt:lpstr>
      <vt:lpstr>Wingdings</vt:lpstr>
      <vt:lpstr>Tema di Office</vt:lpstr>
      <vt:lpstr>Presentazione standard di PowerPoint</vt:lpstr>
      <vt:lpstr>Presentazione standard di PowerPoint</vt:lpstr>
      <vt:lpstr>Presentazione standard di PowerPoint</vt:lpstr>
      <vt:lpstr>Stime di rischio sismico 2018</vt:lpstr>
      <vt:lpstr>Evoluzione della classificazione sismica</vt:lpstr>
      <vt:lpstr>Vulnerabilità sismica in Italia</vt:lpstr>
      <vt:lpstr>Presentazione standard di PowerPoint</vt:lpstr>
      <vt:lpstr>Attività di prevenzione</vt:lpstr>
      <vt:lpstr>Gli stanziamenti nel tempo</vt:lpstr>
      <vt:lpstr>Piano Nazionale Prevenzione sismica</vt:lpstr>
      <vt:lpstr>Strategia del Piano</vt:lpstr>
      <vt:lpstr>Azioni finanziate dal Piano</vt:lpstr>
      <vt:lpstr>Ripartizione delle risorse tra le Regioni</vt:lpstr>
      <vt:lpstr>Prevenzione non strutturale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Stefania Pallotta</dc:creator>
  <cp:lastModifiedBy>Speranza Elena</cp:lastModifiedBy>
  <cp:revision>516</cp:revision>
  <dcterms:created xsi:type="dcterms:W3CDTF">2020-05-12T18:20:29Z</dcterms:created>
  <dcterms:modified xsi:type="dcterms:W3CDTF">2023-07-06T13:24:31Z</dcterms:modified>
</cp:coreProperties>
</file>